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42"/>
  </p:notesMasterIdLst>
  <p:sldIdLst>
    <p:sldId id="257" r:id="rId3"/>
    <p:sldId id="260" r:id="rId4"/>
    <p:sldId id="272" r:id="rId5"/>
    <p:sldId id="273" r:id="rId6"/>
    <p:sldId id="277" r:id="rId7"/>
    <p:sldId id="278" r:id="rId8"/>
    <p:sldId id="279" r:id="rId9"/>
    <p:sldId id="266" r:id="rId10"/>
    <p:sldId id="265" r:id="rId11"/>
    <p:sldId id="298" r:id="rId12"/>
    <p:sldId id="289" r:id="rId13"/>
    <p:sldId id="290" r:id="rId14"/>
    <p:sldId id="295" r:id="rId15"/>
    <p:sldId id="339" r:id="rId16"/>
    <p:sldId id="292" r:id="rId17"/>
    <p:sldId id="329" r:id="rId18"/>
    <p:sldId id="330" r:id="rId19"/>
    <p:sldId id="336" r:id="rId20"/>
    <p:sldId id="327" r:id="rId21"/>
    <p:sldId id="318" r:id="rId22"/>
    <p:sldId id="312" r:id="rId23"/>
    <p:sldId id="319" r:id="rId24"/>
    <p:sldId id="325" r:id="rId25"/>
    <p:sldId id="340" r:id="rId26"/>
    <p:sldId id="342" r:id="rId27"/>
    <p:sldId id="300" r:id="rId28"/>
    <p:sldId id="332" r:id="rId29"/>
    <p:sldId id="333" r:id="rId30"/>
    <p:sldId id="288" r:id="rId31"/>
    <p:sldId id="274" r:id="rId32"/>
    <p:sldId id="291" r:id="rId33"/>
    <p:sldId id="335" r:id="rId34"/>
    <p:sldId id="275" r:id="rId35"/>
    <p:sldId id="299" r:id="rId36"/>
    <p:sldId id="338" r:id="rId37"/>
    <p:sldId id="337" r:id="rId38"/>
    <p:sldId id="323" r:id="rId39"/>
    <p:sldId id="328" r:id="rId40"/>
    <p:sldId id="271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C40"/>
    <a:srgbClr val="D22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1" autoAdjust="0"/>
    <p:restoredTop sz="96774" autoAdjust="0"/>
  </p:normalViewPr>
  <p:slideViewPr>
    <p:cSldViewPr snapToGrid="0">
      <p:cViewPr varScale="1">
        <p:scale>
          <a:sx n="118" d="100"/>
          <a:sy n="118" d="100"/>
        </p:scale>
        <p:origin x="114" y="1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EF687-8659-44A5-B987-DB47E3AA8D81}" type="datetimeFigureOut">
              <a:rPr lang="cs-CZ" smtClean="0"/>
              <a:t>07.01.2025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BC47E-BD00-42F4-B95C-2B987241C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90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C47E-BD00-42F4-B95C-2B987241CB05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5133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0531b0bd8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g320531b0bd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20531b0bd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320531b0bd8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320531b0bd8_0_1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39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- základní sou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551C6D1-EC0E-4BE1-8EEE-AD0BFE03F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3" y="435829"/>
            <a:ext cx="6408162" cy="1981120"/>
          </a:xfrm>
          <a:prstGeom prst="rect">
            <a:avLst/>
          </a:prstGeom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9C465973-12C9-4E7E-B3E7-339819B8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4807" y="3468467"/>
            <a:ext cx="8353986" cy="151896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název programu.</a:t>
            </a:r>
          </a:p>
        </p:txBody>
      </p:sp>
      <p:sp>
        <p:nvSpPr>
          <p:cNvPr id="7" name="Zástupný symbol pro text 14">
            <a:extLst>
              <a:ext uri="{FF2B5EF4-FFF2-40B4-BE49-F238E27FC236}">
                <a16:creationId xmlns:a16="http://schemas.microsoft.com/office/drawing/2014/main" id="{3CBD455F-1540-428D-A023-C87A83F6C5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4806" y="2805732"/>
            <a:ext cx="8353986" cy="521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název základní součásti.</a:t>
            </a:r>
          </a:p>
          <a:p>
            <a:pPr lvl="0"/>
            <a:endParaRPr lang="cs-CZ" dirty="0"/>
          </a:p>
        </p:txBody>
      </p:sp>
      <p:pic>
        <p:nvPicPr>
          <p:cNvPr id="6" name="Obrázek 5" descr="Obsah obrázku text, Písmo, bílé&#10;&#10;Popis byl vytvořen automaticky">
            <a:extLst>
              <a:ext uri="{FF2B5EF4-FFF2-40B4-BE49-F238E27FC236}">
                <a16:creationId xmlns:a16="http://schemas.microsoft.com/office/drawing/2014/main" id="{F88CB4FA-9478-3AE4-E913-B2B82F1140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34" y="5468589"/>
            <a:ext cx="64262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9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 - základní součásti">
  <p:cSld name="1_Úvodní snímek - základní součásti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523" y="435829"/>
            <a:ext cx="6408162" cy="1981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"/>
          <p:cNvSpPr txBox="1">
            <a:spLocks noGrp="1"/>
          </p:cNvSpPr>
          <p:nvPr>
            <p:ph type="title"/>
          </p:nvPr>
        </p:nvSpPr>
        <p:spPr>
          <a:xfrm>
            <a:off x="2554807" y="3468467"/>
            <a:ext cx="8353986" cy="151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body" idx="1"/>
          </p:nvPr>
        </p:nvSpPr>
        <p:spPr>
          <a:xfrm>
            <a:off x="2554806" y="2805732"/>
            <a:ext cx="8353986" cy="521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" name="Google Shape;14;p4" descr="Obsah obrázku text, Písmo, bílé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0734" y="5468589"/>
            <a:ext cx="6426200" cy="120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739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 - základní součásti">
  <p:cSld name="Úvodní snímek - základní součásti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523" y="435829"/>
            <a:ext cx="6408162" cy="1981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"/>
          <p:cNvSpPr txBox="1">
            <a:spLocks noGrp="1"/>
          </p:cNvSpPr>
          <p:nvPr>
            <p:ph type="title"/>
          </p:nvPr>
        </p:nvSpPr>
        <p:spPr>
          <a:xfrm>
            <a:off x="2554807" y="3468467"/>
            <a:ext cx="8353986" cy="151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body" idx="1"/>
          </p:nvPr>
        </p:nvSpPr>
        <p:spPr>
          <a:xfrm>
            <a:off x="2554806" y="2805732"/>
            <a:ext cx="8353986" cy="521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" name="Google Shape;14;p4" descr="Obsah obrázku text, Písmo, bílé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0734" y="5468589"/>
            <a:ext cx="6426200" cy="120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583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Nadpis a obsah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19" name="Google Shape;19;p5"/>
          <p:cNvCxnSpPr/>
          <p:nvPr/>
        </p:nvCxnSpPr>
        <p:spPr>
          <a:xfrm>
            <a:off x="838200" y="1751648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D22D4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39799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adpis a obsah">
  <p:cSld name="1_Nadpis a obsah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23" name="Google Shape;23;p6"/>
          <p:cNvCxnSpPr/>
          <p:nvPr/>
        </p:nvCxnSpPr>
        <p:spPr>
          <a:xfrm>
            <a:off x="838200" y="1751648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D22D4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838200" y="1836738"/>
            <a:ext cx="10515600" cy="4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C40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330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30" name="Google Shape;30;p7"/>
          <p:cNvCxnSpPr/>
          <p:nvPr/>
        </p:nvCxnSpPr>
        <p:spPr>
          <a:xfrm>
            <a:off x="838200" y="1751648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D22D4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28089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149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38" name="Google Shape;38;p8"/>
          <p:cNvCxnSpPr/>
          <p:nvPr/>
        </p:nvCxnSpPr>
        <p:spPr>
          <a:xfrm>
            <a:off x="838200" y="1606868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D22D4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2011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42" name="Google Shape;42;p9"/>
          <p:cNvCxnSpPr/>
          <p:nvPr/>
        </p:nvCxnSpPr>
        <p:spPr>
          <a:xfrm>
            <a:off x="838200" y="1751648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D22D4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14459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467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2D4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5067300" y="457200"/>
            <a:ext cx="6172200" cy="5411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795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>
  <p:cSld name="Obrázek s titulkem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>
            <a:spLocks noGrp="1"/>
          </p:cNvSpPr>
          <p:nvPr>
            <p:ph type="pic" idx="2"/>
          </p:nvPr>
        </p:nvSpPr>
        <p:spPr>
          <a:xfrm>
            <a:off x="2881948" y="30924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2881948" y="5298620"/>
            <a:ext cx="6172200" cy="56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C40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86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1DF5AC-44B8-4E3E-8B0A-4EDD76AF9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D34E2D-EE31-4DC0-9247-4DBF2ED796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Kliknutím vložíte text.</a:t>
            </a:r>
          </a:p>
          <a:p>
            <a:pPr lvl="1"/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A8E963-122F-4D71-8C04-B01D8F9A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C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3CC5780-97A7-4892-810D-637664206204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83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1DF5AC-44B8-4E3E-8B0A-4EDD76AF9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A8E963-122F-4D71-8C04-B01D8F9A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C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3CC5780-97A7-4892-810D-637664206204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36F267A-BE8F-4FE3-A8F2-A3A14D7F58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36738"/>
            <a:ext cx="10515600" cy="43053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C4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</p:spTree>
    <p:extLst>
      <p:ext uri="{BB962C8B-B14F-4D97-AF65-F5344CB8AC3E}">
        <p14:creationId xmlns:p14="http://schemas.microsoft.com/office/powerpoint/2010/main" val="63724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02828-E203-4BCF-A5B0-CB2FC2EC1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5DBEC2-CBC0-4C1C-88E7-DC2EDCA58E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F575050-708C-4714-B50C-D679D7CC41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EA612F-A0C2-4C25-85F3-1AD024CA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F61B0A8-8F34-4579-959E-67B3416A9699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90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9FBEE-EED9-440B-B6A2-0370D421D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1493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BC1BE52-8A40-4C07-BD57-49A31749FC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C8B1659-79F4-4765-8610-2F273D4750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71A42BE-7C37-4E5F-A5C7-DE3988B8FE8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252F095-D907-45FC-9209-CE575CF9B53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3AF3188-F662-42FA-942C-C3BA18BE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0D3BDEC-7BDF-49D8-818D-67B015274AAF}"/>
              </a:ext>
            </a:extLst>
          </p:cNvPr>
          <p:cNvCxnSpPr/>
          <p:nvPr userDrawn="1"/>
        </p:nvCxnSpPr>
        <p:spPr>
          <a:xfrm>
            <a:off x="838200" y="160686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79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B72C8-7D3F-4C74-90F8-8DA326D5D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C5A6722-54AF-4AAD-A2E6-780E1205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19713418-A7EB-478E-BEED-F2EBCA77CFFE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50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14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356F0D-8BFD-494A-8220-002D1C5E3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0BA097-ED2B-4036-B097-8C187A6622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67300" y="457200"/>
            <a:ext cx="6172200" cy="541178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22D40"/>
              </a:buClr>
              <a:buFont typeface="Wingdings" panose="05000000000000000000" pitchFamily="2" charset="2"/>
              <a:buChar char="§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C587ECA-5355-4449-8467-B73118C0A2B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051C28-CB18-4E15-84A8-0937D20E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086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55FAB65-B0A7-4575-8846-11158687D38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881948" y="30924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vložíte obrázek.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24AE90-7605-4DC5-9CC0-F95158D6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4">
            <a:extLst>
              <a:ext uri="{FF2B5EF4-FFF2-40B4-BE49-F238E27FC236}">
                <a16:creationId xmlns:a16="http://schemas.microsoft.com/office/drawing/2014/main" id="{276D1917-8BCB-4A56-9BA7-03075193B5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1948" y="5298620"/>
            <a:ext cx="6172200" cy="568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22C40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</p:spTree>
    <p:extLst>
      <p:ext uri="{BB962C8B-B14F-4D97-AF65-F5344CB8AC3E}">
        <p14:creationId xmlns:p14="http://schemas.microsoft.com/office/powerpoint/2010/main" val="261854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21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682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ukrajiniste.cz/2017/11/spoluprace-ceske-asociace-ukrajinistu-na-organizaci-mezinarodni-konference-ukrajinistu-v-praze/" TargetMode="External"/><Relationship Id="rId7" Type="http://schemas.openxmlformats.org/officeDocument/2006/relationships/image" Target="../media/image12.jpeg"/><Relationship Id="rId2" Type="http://schemas.openxmlformats.org/officeDocument/2006/relationships/hyperlink" Target="https://uves.ff.cuni.cz/cs/2019/03/17/international-conference-world-war-ii-history-and-memory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hyperlink" Target="https://ukrajiniste.cz/2018/10/ii-mezinarodni-konference-ukrajinistu-v-praze/" TargetMode="External"/><Relationship Id="rId4" Type="http://schemas.openxmlformats.org/officeDocument/2006/relationships/hyperlink" Target="https://ukrajiniste.cz/2020/11/iii-ukrainian-studies-in-prague-conference-a-trauma-nation-ukraine-at-a-crossroad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uves.ff.cuni.cz/cs/2024/11/22/vychodni-evropa-prizmatem-prekladu-tyden-humanitnich-ved-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lu.lv/en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hyperlink" Target="https://www.vu.lt/en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7.jpg"/><Relationship Id="rId7" Type="http://schemas.openxmlformats.org/officeDocument/2006/relationships/hyperlink" Target="http://www.univ.kiev.ua/ua/" TargetMode="External"/><Relationship Id="rId2" Type="http://schemas.openxmlformats.org/officeDocument/2006/relationships/hyperlink" Target="https://pnu.edu.ua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chnu.edu.ua/" TargetMode="External"/><Relationship Id="rId5" Type="http://schemas.openxmlformats.org/officeDocument/2006/relationships/hyperlink" Target="https://lnu.edu.ua/" TargetMode="External"/><Relationship Id="rId10" Type="http://schemas.openxmlformats.org/officeDocument/2006/relationships/hyperlink" Target="https://www.uzhnu.edu.ua/uk/" TargetMode="External"/><Relationship Id="rId4" Type="http://schemas.openxmlformats.org/officeDocument/2006/relationships/hyperlink" Target="https://lnu.edu.ua/en/about/university-today-and-tomorrow/" TargetMode="External"/><Relationship Id="rId9" Type="http://schemas.openxmlformats.org/officeDocument/2006/relationships/hyperlink" Target="https://promin.cv.ua/2021/09/02/chernivetskyi-natsionalnyi-universytet-potrapyv-do-naikrashchykh-vyshiv-svitu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slavkonf.ff.cuni.cz/cs/o-konferenci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hyperlink" Target="https://www.navychod.org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f.cuni.cz/prijimaci-rizeni/pred-prijimackami/" TargetMode="External"/><Relationship Id="rId2" Type="http://schemas.openxmlformats.org/officeDocument/2006/relationships/hyperlink" Target="https://uves.ff.cuni.cz/cs/uchazec/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f.cuni.cz/prijimaci-rizeni/pred-prijimackami/" TargetMode="External"/><Relationship Id="rId2" Type="http://schemas.openxmlformats.org/officeDocument/2006/relationships/hyperlink" Target="https://uves.ff.cuni.cz/cs/uchazec/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44E5260-5AD8-478A-B5F5-E1D82BA0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Východoevropská studia se specializací ukrajinský jazyk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52237480-7ADF-4500-9A0D-E7A710267A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Ústav východoevropských studií </a:t>
            </a:r>
          </a:p>
        </p:txBody>
      </p:sp>
    </p:spTree>
    <p:extLst>
      <p:ext uri="{BB962C8B-B14F-4D97-AF65-F5344CB8AC3E}">
        <p14:creationId xmlns:p14="http://schemas.microsoft.com/office/powerpoint/2010/main" val="358808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5723C7-16A5-43C5-B573-C90C25A15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50" y="-1498600"/>
            <a:ext cx="1134582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cs-CZ" sz="4400" b="1" dirty="0">
                <a:solidFill>
                  <a:schemeClr val="tx2"/>
                </a:solidFill>
              </a:rPr>
            </a:br>
            <a:r>
              <a:rPr lang="cs-CZ" b="1" dirty="0">
                <a:solidFill>
                  <a:schemeClr val="tx2"/>
                </a:solidFill>
              </a:rPr>
              <a:t>Čemu se na našem ústavu  věnujeme?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3BDAB40-B938-44D6-A2CF-CA66E887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95" y="2238375"/>
            <a:ext cx="47720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35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Hlavní oblasti výzkumu 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02D4323-F958-48B4-B0E6-298DD7ECFC36}"/>
              </a:ext>
            </a:extLst>
          </p:cNvPr>
          <p:cNvSpPr txBox="1"/>
          <p:nvPr/>
        </p:nvSpPr>
        <p:spPr>
          <a:xfrm>
            <a:off x="839788" y="1822741"/>
            <a:ext cx="105156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sm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ÚVES se věnuje </a:t>
            </a:r>
            <a:r>
              <a:rPr kumimoji="0" lang="cs-CZ" sz="2400" b="1" i="0" u="sng" strike="noStrike" kern="1200" cap="sm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zkoumání areálu východní Evropy s důrazem na oblasti Ruska, Ukrajiny a Pobaltí</a:t>
            </a:r>
            <a:r>
              <a:rPr kumimoji="0" lang="cs-CZ" sz="2400" b="1" i="0" u="none" strike="noStrike" kern="1200" cap="sm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které jsou studovány samostatně i ve vazbách na širší areálový a mezinárodní kontext.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Seminář ukrajinistiky a slavistiky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orientuje se na výzkum ukrajinské literatury 19. a 20. století, na oblast česko-ukrajinských vztahů související s působením početné ukrajinské emigrace v meziválečném Československu a dále na studium synchronní ukrajinštiny ve srovnávacím ukrajinsko-českém (případně i ruském) kontextu.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400" dirty="0">
                <a:solidFill>
                  <a:prstClr val="black"/>
                </a:solidFill>
                <a:latin typeface="Calibri" panose="020F0502020204030204"/>
              </a:rPr>
              <a:t>zvláštní důraz je kladen na překlad krásné literatury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039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6612" y="661238"/>
            <a:ext cx="10515600" cy="1149351"/>
          </a:xfrm>
        </p:spPr>
        <p:txBody>
          <a:bodyPr/>
          <a:lstStyle/>
          <a:p>
            <a:r>
              <a:rPr lang="cs-CZ" b="1" dirty="0"/>
              <a:t>Projekty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BF3FCA8-7F0E-453E-8D98-6BC78119C07B}"/>
              </a:ext>
            </a:extLst>
          </p:cNvPr>
          <p:cNvSpPr txBox="1"/>
          <p:nvPr/>
        </p:nvSpPr>
        <p:spPr>
          <a:xfrm>
            <a:off x="1050265" y="2044829"/>
            <a:ext cx="6581305" cy="1323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konce roku 2023: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Vědecký projekt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PRIMUS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Centrum pro výzkum „Komunistické genderové politiky vůči muslimským menšinám ve Východní Evropě: od odhalení k vyloučení“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C2C0DB7-E594-4E80-95DA-9D254BFE5A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5465791D-3301-4704-929A-F8EB7BF857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20">
            <a:extLst>
              <a:ext uri="{FF2B5EF4-FFF2-40B4-BE49-F238E27FC236}">
                <a16:creationId xmlns:a16="http://schemas.microsoft.com/office/drawing/2014/main" id="{70F8FB9B-98EE-2DD3-7229-89456D629834}"/>
              </a:ext>
            </a:extLst>
          </p:cNvPr>
          <p:cNvSpPr txBox="1"/>
          <p:nvPr/>
        </p:nvSpPr>
        <p:spPr>
          <a:xfrm>
            <a:off x="1478925" y="3760540"/>
            <a:ext cx="6096000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Visegrad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Literary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Award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(2018/2019)</a:t>
            </a:r>
          </a:p>
          <a:p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cala"/>
                <a:ea typeface="+mn-ea"/>
                <a:cs typeface="+mn-cs"/>
              </a:rPr>
              <a:t>literární projekt spojující země Visegrádské čtyřky (Česko, Slovensko, Polsko, Maďarsko) se zeměmi Východního partnerství (Arménie, Ázerbájdžán, Moldavsko, Gruzie, Ukrajina, Bělorusko) prostřednictvím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cala"/>
                <a:ea typeface="+mn-ea"/>
                <a:cs typeface="+mn-cs"/>
              </a:rPr>
              <a:t>literární ceny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cala"/>
                <a:ea typeface="+mn-ea"/>
                <a:cs typeface="+mn-cs"/>
              </a:rPr>
              <a:t>.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72C57314-59B6-4879-A484-4C788F4F8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861" y="3654941"/>
            <a:ext cx="3317729" cy="2211279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8244F68-9B80-47D4-B5E0-7184382A0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962" y="5292968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30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82ABE6-81E7-456C-9611-A06208F7E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56" y="612424"/>
            <a:ext cx="10206446" cy="1450757"/>
          </a:xfrm>
        </p:spPr>
        <p:txBody>
          <a:bodyPr/>
          <a:lstStyle/>
          <a:p>
            <a:r>
              <a:rPr lang="cs-CZ" b="1" dirty="0"/>
              <a:t>Projekty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B073EF-68B7-5B59-3CBA-CAA3BE015589}"/>
              </a:ext>
            </a:extLst>
          </p:cNvPr>
          <p:cNvSpPr txBox="1"/>
          <p:nvPr/>
        </p:nvSpPr>
        <p:spPr>
          <a:xfrm>
            <a:off x="761456" y="2025048"/>
            <a:ext cx="4178292" cy="4339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‘</a:t>
            </a:r>
            <a:r>
              <a:rPr lang="en-US" sz="2400" b="1" dirty="0" err="1"/>
              <a:t>EUkraine</a:t>
            </a:r>
            <a:r>
              <a:rPr lang="en-US" sz="2400" b="1" dirty="0"/>
              <a:t> Forum – Planning the Future of Ukrainian Studies in Europe’</a:t>
            </a:r>
            <a:r>
              <a:rPr lang="cs-CZ" sz="2400" b="1" dirty="0"/>
              <a:t> (od listopadu 2024)</a:t>
            </a:r>
            <a:r>
              <a:rPr lang="en-US" sz="2400" b="1" dirty="0"/>
              <a:t> </a:t>
            </a:r>
            <a:endParaRPr lang="cs-CZ" sz="2400" b="1" dirty="0"/>
          </a:p>
          <a:p>
            <a:endParaRPr lang="cs-CZ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Dvouletý projekt financovaný EU – </a:t>
            </a:r>
            <a:r>
              <a:rPr lang="cs-CZ" dirty="0" err="1"/>
              <a:t>Inalco</a:t>
            </a:r>
            <a:r>
              <a:rPr lang="cs-CZ" dirty="0"/>
              <a:t> University v Paříži (hlavní koordinátor projektu a pořadatel setkání), Státní univerzita Tarase Ševčenka v Kyjevě, Univerzita Karlova a Varšavská univerzita.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Cílem projektu je podpořit rozvoj ukrajinistiky v Evropě a nepřímo i současný přístupový proces Ukrajiny do EU. </a:t>
            </a:r>
            <a:endParaRPr lang="en-US" b="1" dirty="0"/>
          </a:p>
        </p:txBody>
      </p:sp>
      <p:pic>
        <p:nvPicPr>
          <p:cNvPr id="5" name="Picture 4" descr="A group of people standing in front of a wall&#10;&#10;Description automatically generated">
            <a:extLst>
              <a:ext uri="{FF2B5EF4-FFF2-40B4-BE49-F238E27FC236}">
                <a16:creationId xmlns:a16="http://schemas.microsoft.com/office/drawing/2014/main" id="{E931D727-D8D1-FA06-9CBA-9F674D724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8" y="2232720"/>
            <a:ext cx="5874572" cy="391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97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12CBE-8891-D5AB-93E4-175D0E9C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B64D4A-EDA1-2CF7-697D-CDDB01D1F217}"/>
              </a:ext>
            </a:extLst>
          </p:cNvPr>
          <p:cNvSpPr txBox="1"/>
          <p:nvPr/>
        </p:nvSpPr>
        <p:spPr>
          <a:xfrm>
            <a:off x="467315" y="1726938"/>
            <a:ext cx="6097348" cy="2123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898525">
              <a:tabLst>
                <a:tab pos="177800" algn="l"/>
              </a:tabLst>
            </a:pPr>
            <a:r>
              <a:rPr lang="en-US" sz="2400" b="1" dirty="0"/>
              <a:t>Workshop Central. Current Issues of Ukrainian Studies. In the light of multilingualism and European Diversity. Particularities of Central Europe. </a:t>
            </a:r>
            <a:endParaRPr lang="cs-CZ" sz="2400" b="1" dirty="0"/>
          </a:p>
          <a:p>
            <a:pPr defTabSz="898525">
              <a:tabLst>
                <a:tab pos="177800" algn="l"/>
              </a:tabLst>
            </a:pPr>
            <a:r>
              <a:rPr lang="en-US" dirty="0"/>
              <a:t>Eötvös </a:t>
            </a:r>
            <a:r>
              <a:rPr lang="en-US" dirty="0" err="1"/>
              <a:t>Lóránd</a:t>
            </a:r>
            <a:r>
              <a:rPr lang="en-US" dirty="0"/>
              <a:t> University. Hungary, Budapest, 5-6 December, 2024. </a:t>
            </a:r>
            <a:endParaRPr lang="cs-CZ" dirty="0"/>
          </a:p>
        </p:txBody>
      </p:sp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7DF0EDC-6147-9076-1E6E-5739FB6C6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78" y="682292"/>
            <a:ext cx="3485321" cy="2613991"/>
          </a:xfrm>
          <a:prstGeom prst="rect">
            <a:avLst/>
          </a:prstGeom>
        </p:spPr>
      </p:pic>
      <p:pic>
        <p:nvPicPr>
          <p:cNvPr id="12" name="Picture 11" descr="A group of people standing in a room with gold ceiling and columns&#10;&#10;Description automatically generated">
            <a:extLst>
              <a:ext uri="{FF2B5EF4-FFF2-40B4-BE49-F238E27FC236}">
                <a16:creationId xmlns:a16="http://schemas.microsoft.com/office/drawing/2014/main" id="{9D6EC20C-C7FD-0736-4063-C14747F8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779" y="3525397"/>
            <a:ext cx="3956637" cy="2967478"/>
          </a:xfrm>
          <a:prstGeom prst="rect">
            <a:avLst/>
          </a:prstGeom>
        </p:spPr>
      </p:pic>
      <p:pic>
        <p:nvPicPr>
          <p:cNvPr id="14" name="Picture 1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607A231-C792-F2FA-31A7-B4A379F74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296" y="3982430"/>
            <a:ext cx="3634220" cy="27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43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8507" y="310187"/>
            <a:ext cx="10058400" cy="1450757"/>
          </a:xfrm>
        </p:spPr>
        <p:txBody>
          <a:bodyPr/>
          <a:lstStyle/>
          <a:p>
            <a:r>
              <a:rPr lang="cs-CZ" b="1" dirty="0"/>
              <a:t>Konference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99D7FCF-066D-4F13-954E-21E34E6DF137}"/>
              </a:ext>
            </a:extLst>
          </p:cNvPr>
          <p:cNvSpPr txBox="1"/>
          <p:nvPr/>
        </p:nvSpPr>
        <p:spPr>
          <a:xfrm>
            <a:off x="790827" y="1837115"/>
            <a:ext cx="72020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Mezinárodní konference „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World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War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II: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History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and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Memory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“ in 2019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https://uves.ff.cuni.cz/cs/2019/03/17/international-conference-world-war-ii-history-and-memory/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43430CC-2E7C-4426-881E-A51083572574}"/>
              </a:ext>
            </a:extLst>
          </p:cNvPr>
          <p:cNvSpPr txBox="1"/>
          <p:nvPr/>
        </p:nvSpPr>
        <p:spPr>
          <a:xfrm>
            <a:off x="790827" y="4137582"/>
            <a:ext cx="621792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Mezinárodní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ukrajinistické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konference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525B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/>
              </a:rPr>
              <a:t>Ukrajina jako kulturní a historický narativ (jazyk, dějiny, literatura) (2017)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525B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/>
              </a:rPr>
              <a:t> 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525B65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525B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5"/>
              </a:rPr>
              <a:t>Ke 100. výročí navázání ukrajinsko-československých diplomatických vztahů (2018)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525B65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525B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/>
              </a:rPr>
              <a:t>A Trauma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25B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/>
              </a:rPr>
              <a:t>Nation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525B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/>
              </a:rPr>
              <a:t>: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25B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/>
              </a:rPr>
              <a:t>Ukraine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525B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/>
              </a:rPr>
              <a:t>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25B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/>
              </a:rPr>
              <a:t>at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525B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/>
              </a:rPr>
              <a:t>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25B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/>
              </a:rPr>
              <a:t>Crossroads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525B6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/>
              </a:rPr>
              <a:t> (2020)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525B65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525B65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1E8AF2A2-58D8-4F3F-9303-20D94A06E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729">
            <a:off x="8372156" y="1561995"/>
            <a:ext cx="2785512" cy="19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51650C63-E23F-47C9-89E8-1BC2AEE76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392">
            <a:off x="7471646" y="3552220"/>
            <a:ext cx="1941496" cy="27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269A528F-00E3-41F7-9A93-FBD4A48DD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3174">
            <a:off x="9763130" y="3514832"/>
            <a:ext cx="2117078" cy="299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70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C068AE45-B10D-2407-E646-B7F834EA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49350"/>
          </a:xfrm>
        </p:spPr>
        <p:txBody>
          <a:bodyPr/>
          <a:lstStyle/>
          <a:p>
            <a:r>
              <a:rPr lang="cs-CZ" b="1" dirty="0"/>
              <a:t>Konference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1C55766-A9E1-53D4-623D-78E940D63E39}"/>
              </a:ext>
            </a:extLst>
          </p:cNvPr>
          <p:cNvSpPr txBox="1"/>
          <p:nvPr/>
        </p:nvSpPr>
        <p:spPr>
          <a:xfrm>
            <a:off x="839789" y="1869622"/>
            <a:ext cx="3152548" cy="2752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On-line mezinárodní konference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Historický a kulturní fenomén Ukrajinské hospodářské akademie v Poděbradech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(25. 11. 2022)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79F6EC-E304-3F3E-1EC6-2AE741179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288" y="416968"/>
            <a:ext cx="5286330" cy="30256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FE20DD7-074B-4E21-960F-B69DBA1AC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613" y="4707086"/>
            <a:ext cx="2907078" cy="173394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46BD62-3AA9-0620-687F-565F04871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208" y="3741257"/>
            <a:ext cx="2240119" cy="157348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744BEF6-2F9B-BEDD-0876-DC56605E4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845" y="725136"/>
            <a:ext cx="2667687" cy="193382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EE96E7B-652C-87F0-C923-0BBD96B5E5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106" y="4787775"/>
            <a:ext cx="3055498" cy="1705100"/>
          </a:xfrm>
          <a:prstGeom prst="rect">
            <a:avLst/>
          </a:prstGeom>
        </p:spPr>
      </p:pic>
      <p:pic>
        <p:nvPicPr>
          <p:cNvPr id="6" name="Picture 5" descr="A book cover with a building and a statue&#10;&#10;Description automatically generated">
            <a:extLst>
              <a:ext uri="{FF2B5EF4-FFF2-40B4-BE49-F238E27FC236}">
                <a16:creationId xmlns:a16="http://schemas.microsoft.com/office/drawing/2014/main" id="{FC300ED5-B4F0-A68D-47A6-944342F45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58" y="3018972"/>
            <a:ext cx="2491490" cy="36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43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C068AE45-B10D-2407-E646-B7F834EA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49350"/>
          </a:xfrm>
        </p:spPr>
        <p:txBody>
          <a:bodyPr/>
          <a:lstStyle/>
          <a:p>
            <a:r>
              <a:rPr lang="cs-CZ" b="1" dirty="0"/>
              <a:t>Konference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1C55766-A9E1-53D4-623D-78E940D63E39}"/>
              </a:ext>
            </a:extLst>
          </p:cNvPr>
          <p:cNvSpPr txBox="1"/>
          <p:nvPr/>
        </p:nvSpPr>
        <p:spPr>
          <a:xfrm>
            <a:off x="826105" y="1869622"/>
            <a:ext cx="3998987" cy="2751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On-line mezinárodní konference </a:t>
            </a:r>
            <a:r>
              <a:rPr kumimoji="0" lang="cs-CZ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Ukrajina a Česká republika: perspektivy spolupráce (u příležitosti 100. výročí založení Ukrajinského studia výtvarných umění a Ukrajinského pedagogického institutu Mychajla </a:t>
            </a:r>
            <a:r>
              <a:rPr kumimoji="0" lang="cs-CZ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Drahomanova</a:t>
            </a:r>
            <a:r>
              <a:rPr kumimoji="0" lang="cs-CZ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CF200B-6CF5-CF51-F22C-F5B6733CE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50" y="365125"/>
            <a:ext cx="4018642" cy="286695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AEDDDA9-7E18-56C6-355B-AE7CAE13A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563" y="3940887"/>
            <a:ext cx="3768129" cy="222814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C8A416E-8A48-E874-4712-E4F370EF6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530" y="4440339"/>
            <a:ext cx="3648041" cy="205253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A6075C4-A2F8-28EC-7B79-05060ECCA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311" y="2468326"/>
            <a:ext cx="4144925" cy="231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63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437B7-2CC6-6F7C-96E4-5F46C7E51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studentské konference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7E30AB-3C7D-B4A0-4345-923B75F9AC75}"/>
              </a:ext>
            </a:extLst>
          </p:cNvPr>
          <p:cNvSpPr txBox="1"/>
          <p:nvPr/>
        </p:nvSpPr>
        <p:spPr>
          <a:xfrm>
            <a:off x="839788" y="1898374"/>
            <a:ext cx="59983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Účast studentů na mezinárodním vědeckém summitu mladých vědců </a:t>
            </a:r>
            <a:r>
              <a:rPr lang="cs-CZ" sz="2400" b="1" dirty="0"/>
              <a:t>Spojeni v Evropě: Ukrajina, Polsko, Česká republika </a:t>
            </a:r>
            <a:r>
              <a:rPr lang="cs-CZ" dirty="0"/>
              <a:t>(</a:t>
            </a:r>
            <a:r>
              <a:rPr lang="ru-RU" dirty="0" err="1"/>
              <a:t>Об'єднанні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: </a:t>
            </a:r>
            <a:r>
              <a:rPr lang="ru-RU" dirty="0" err="1"/>
              <a:t>Україна</a:t>
            </a:r>
            <a:r>
              <a:rPr lang="ru-RU" dirty="0"/>
              <a:t>,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Чехія</a:t>
            </a:r>
            <a:r>
              <a:rPr lang="cs-CZ" dirty="0"/>
              <a:t>)</a:t>
            </a:r>
          </a:p>
          <a:p>
            <a:r>
              <a:rPr lang="ru-RU" dirty="0"/>
              <a:t>9. 5. 2024</a:t>
            </a:r>
            <a:r>
              <a:rPr lang="cs-CZ" dirty="0"/>
              <a:t>. </a:t>
            </a:r>
          </a:p>
        </p:txBody>
      </p:sp>
      <p:pic>
        <p:nvPicPr>
          <p:cNvPr id="11" name="Picture 10" descr="A blue and white document with text and logos&#10;&#10;Description automatically generated">
            <a:extLst>
              <a:ext uri="{FF2B5EF4-FFF2-40B4-BE49-F238E27FC236}">
                <a16:creationId xmlns:a16="http://schemas.microsoft.com/office/drawing/2014/main" id="{619BC200-345B-582C-DFC4-89B82F356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80" y="1797664"/>
            <a:ext cx="3581847" cy="506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29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4227B4-3304-C611-1C12-DEEBB76C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Jazyková příprava budoucích tlumočníků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ED8D1A8-AE87-4529-B4B0-501E200E9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353515"/>
            <a:ext cx="4800361" cy="965818"/>
          </a:xfrm>
        </p:spPr>
        <p:txBody>
          <a:bodyPr>
            <a:noAutofit/>
          </a:bodyPr>
          <a:lstStyle/>
          <a:p>
            <a:pPr algn="just"/>
            <a:r>
              <a:rPr lang="cs-CZ" dirty="0"/>
              <a:t>ÚVES ve spolupráci s Ústavem </a:t>
            </a:r>
            <a:r>
              <a:rPr lang="cs-CZ" dirty="0" err="1"/>
              <a:t>translatologie</a:t>
            </a:r>
            <a:r>
              <a:rPr lang="cs-CZ" dirty="0"/>
              <a:t> akreditoval  společné kurzy zaměřené na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přípravu budoucích tlumočníků </a:t>
            </a:r>
            <a:r>
              <a:rPr lang="cs-CZ" dirty="0"/>
              <a:t>(ukrajinština-čeština), a to jak pro komunitní, tak pro konferenční tlumočení.  </a:t>
            </a:r>
          </a:p>
        </p:txBody>
      </p:sp>
      <p:pic>
        <p:nvPicPr>
          <p:cNvPr id="4" name="Picture 3" descr="A white and red rectangular sign with red x-shaped text&#10;&#10;Description automatically generated with medium confidence">
            <a:extLst>
              <a:ext uri="{FF2B5EF4-FFF2-40B4-BE49-F238E27FC236}">
                <a16:creationId xmlns:a16="http://schemas.microsoft.com/office/drawing/2014/main" id="{D1C9DDA7-EED7-6B9B-4974-41DA803F9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853" y="1977886"/>
            <a:ext cx="3028157" cy="42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43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cap="small" dirty="0"/>
              <a:t>Proč si vybrat program </a:t>
            </a:r>
            <a:br>
              <a:rPr lang="cs-CZ" b="1" cap="small" dirty="0"/>
            </a:br>
            <a:r>
              <a:rPr lang="cs-CZ" b="1" cap="small" dirty="0"/>
              <a:t>východoevropská studia? 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Co program nabízí?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97279" y="2582334"/>
            <a:ext cx="9592717" cy="3378200"/>
          </a:xfrm>
        </p:spPr>
        <p:txBody>
          <a:bodyPr>
            <a:normAutofit/>
          </a:bodyPr>
          <a:lstStyle/>
          <a:p>
            <a:pPr marL="357188" lvl="0" indent="-357188" algn="just">
              <a:buFont typeface="Wingdings" panose="05000000000000000000" pitchFamily="2" charset="2"/>
              <a:buChar char="Ø"/>
            </a:pPr>
            <a:r>
              <a:rPr lang="cs-CZ" sz="2800" b="1" dirty="0"/>
              <a:t>všestranné studium kultury a dějin východní Evropy </a:t>
            </a:r>
          </a:p>
          <a:p>
            <a:pPr marL="357188" lvl="0" indent="-357188" algn="just">
              <a:buFont typeface="Wingdings" panose="05000000000000000000" pitchFamily="2" charset="2"/>
              <a:buChar char="Ø"/>
            </a:pPr>
            <a:r>
              <a:rPr lang="cs-CZ" sz="2800" dirty="0"/>
              <a:t>moderní studijní program poskytující široký </a:t>
            </a:r>
            <a:r>
              <a:rPr lang="cs-CZ" sz="2800" b="1" dirty="0"/>
              <a:t>prostor pro vlastní specializaci</a:t>
            </a:r>
          </a:p>
          <a:p>
            <a:pPr marL="357188" lvl="0" indent="-357188" algn="just">
              <a:buFont typeface="Wingdings" panose="05000000000000000000" pitchFamily="2" charset="2"/>
              <a:buChar char="Ø"/>
            </a:pPr>
            <a:r>
              <a:rPr lang="cs-CZ" sz="2800" dirty="0"/>
              <a:t>volbu části předmětů zcela podle </a:t>
            </a:r>
            <a:r>
              <a:rPr lang="cs-CZ" sz="2800" b="1" dirty="0"/>
              <a:t>individuálního zájmu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1097278" y="4628848"/>
            <a:ext cx="9592717" cy="3378200"/>
          </a:xfrm>
        </p:spPr>
        <p:txBody>
          <a:bodyPr>
            <a:normAutofit/>
          </a:bodyPr>
          <a:lstStyle/>
          <a:p>
            <a:pPr marL="357188" lvl="0" indent="-357188" algn="just">
              <a:buFont typeface="Wingdings" panose="05000000000000000000" pitchFamily="2" charset="2"/>
              <a:buChar char="Ø"/>
            </a:pPr>
            <a:r>
              <a:rPr lang="cs-CZ" sz="2800" dirty="0"/>
              <a:t>pestrou škálu </a:t>
            </a:r>
            <a:r>
              <a:rPr lang="cs-CZ" sz="2800" b="1" dirty="0"/>
              <a:t>specializačních kurzů</a:t>
            </a:r>
          </a:p>
          <a:p>
            <a:pPr marL="357188" lvl="0" indent="-357188" algn="just">
              <a:buFont typeface="Wingdings" panose="05000000000000000000" pitchFamily="2" charset="2"/>
              <a:buChar char="Ø"/>
            </a:pPr>
            <a:r>
              <a:rPr lang="cs-CZ" sz="2800" b="1" dirty="0"/>
              <a:t>individuální přístup </a:t>
            </a:r>
            <a:r>
              <a:rPr lang="cs-CZ" sz="2800" dirty="0"/>
              <a:t>ke studentům</a:t>
            </a:r>
          </a:p>
          <a:p>
            <a:pPr marL="357188" lvl="0" indent="-357188" algn="just">
              <a:buFont typeface="Wingdings" panose="05000000000000000000" pitchFamily="2" charset="2"/>
              <a:buChar char="Ø"/>
            </a:pPr>
            <a:r>
              <a:rPr lang="cs-CZ" sz="2800" dirty="0"/>
              <a:t>prostor pro </a:t>
            </a:r>
            <a:r>
              <a:rPr lang="cs-CZ" sz="2800" b="1" dirty="0"/>
              <a:t>diskuzi</a:t>
            </a:r>
            <a:r>
              <a:rPr lang="cs-CZ" sz="2800" dirty="0"/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10A73F8-C817-413B-8797-F75CF212E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507" y="535820"/>
            <a:ext cx="3313308" cy="8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46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08B51-0734-4742-984F-DA1EAC1B4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79" y="607453"/>
            <a:ext cx="10058400" cy="1450757"/>
          </a:xfrm>
        </p:spPr>
        <p:txBody>
          <a:bodyPr>
            <a:normAutofit/>
          </a:bodyPr>
          <a:lstStyle/>
          <a:p>
            <a:r>
              <a:rPr lang="cs-CZ" sz="2800" dirty="0"/>
              <a:t>Členové ústavu se dlouhodobě věnují </a:t>
            </a:r>
            <a:r>
              <a:rPr lang="cs-CZ" sz="2800" b="1" dirty="0"/>
              <a:t>překladům krásné literatury… </a:t>
            </a:r>
            <a:endParaRPr lang="cs-CZ" sz="2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39E8C12-7594-493F-9F0D-B41E180C63F1}"/>
              </a:ext>
            </a:extLst>
          </p:cNvPr>
          <p:cNvSpPr txBox="1"/>
          <p:nvPr/>
        </p:nvSpPr>
        <p:spPr>
          <a:xfrm>
            <a:off x="2658879" y="1888121"/>
            <a:ext cx="6096000" cy="4680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překládají i absolventi či studenti ústavu… 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row of books on a table&#10;&#10;Description automatically generated">
            <a:extLst>
              <a:ext uri="{FF2B5EF4-FFF2-40B4-BE49-F238E27FC236}">
                <a16:creationId xmlns:a16="http://schemas.microsoft.com/office/drawing/2014/main" id="{F8A60B22-97E2-B6A1-CAF4-7823D1B4E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5" y="2654187"/>
            <a:ext cx="10173961" cy="387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01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D109D86F-76B7-4DD6-BAAB-596F86D6E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143" y="540701"/>
            <a:ext cx="1741717" cy="2446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A84515A-254F-4654-8DAE-2B3867C54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8426"/>
            <a:ext cx="2083107" cy="3080574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61A64F7-328F-49F1-9ACD-113B50309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772" y="173000"/>
            <a:ext cx="2296316" cy="343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Zástupný symbol pro obsah 3">
            <a:extLst>
              <a:ext uri="{FF2B5EF4-FFF2-40B4-BE49-F238E27FC236}">
                <a16:creationId xmlns:a16="http://schemas.microsoft.com/office/drawing/2014/main" id="{446AD36C-56D5-4E2F-8870-99D401D36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955" y="455744"/>
            <a:ext cx="1456671" cy="2450907"/>
          </a:xfrm>
          <a:ln>
            <a:solidFill>
              <a:schemeClr val="tx1"/>
            </a:solidFill>
          </a:ln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0410C21C-A91C-4246-96F8-D99B19DD7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48" y="3429000"/>
            <a:ext cx="2111203" cy="322377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5E98214-3146-47F1-814F-F6CA1F154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7767" y="3716834"/>
            <a:ext cx="2071340" cy="264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74D1099-B7BA-4169-9A6F-262324BFB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88877" y="4004668"/>
            <a:ext cx="1825380" cy="264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CA0C81A8-D54D-40E5-BEE1-1239BEC7DF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0930" y="3203137"/>
            <a:ext cx="2282222" cy="32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AA3F9E03-7F18-4F69-A1A9-69C2394C4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884" y="211677"/>
            <a:ext cx="2390934" cy="3491522"/>
          </a:xfrm>
          <a:prstGeom prst="rect">
            <a:avLst/>
          </a:prstGeom>
        </p:spPr>
      </p:pic>
      <p:pic>
        <p:nvPicPr>
          <p:cNvPr id="15" name="Picture 2" descr="Výsledek obrázku pro pidmohylnyj město">
            <a:extLst>
              <a:ext uri="{FF2B5EF4-FFF2-40B4-BE49-F238E27FC236}">
                <a16:creationId xmlns:a16="http://schemas.microsoft.com/office/drawing/2014/main" id="{9F552D2B-7945-4E14-90B5-27F462C5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1157" y="211677"/>
            <a:ext cx="2101350" cy="3202267"/>
          </a:xfrm>
          <a:prstGeom prst="rect">
            <a:avLst/>
          </a:prstGeom>
          <a:noFill/>
        </p:spPr>
      </p:pic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93E13102-042D-4622-BBD7-789140401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3" y="452802"/>
            <a:ext cx="2083339" cy="2976198"/>
          </a:xfrm>
          <a:prstGeom prst="rect">
            <a:avLst/>
          </a:prstGeom>
        </p:spPr>
      </p:pic>
      <p:pic>
        <p:nvPicPr>
          <p:cNvPr id="11" name="Picture 2" descr="Výsledek obrázku pro dlouhé časy">
            <a:extLst>
              <a:ext uri="{FF2B5EF4-FFF2-40B4-BE49-F238E27FC236}">
                <a16:creationId xmlns:a16="http://schemas.microsoft.com/office/drawing/2014/main" id="{044876EE-BD33-4E8A-8C58-38E8F6D1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962" y="668624"/>
            <a:ext cx="2249915" cy="349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Bod nula - Artem Čech | KOSMAS.cz - vaše internetové knihkupectví">
            <a:extLst>
              <a:ext uri="{FF2B5EF4-FFF2-40B4-BE49-F238E27FC236}">
                <a16:creationId xmlns:a16="http://schemas.microsoft.com/office/drawing/2014/main" id="{45511313-C171-A46C-05D7-EA338D20B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8" y="3769778"/>
            <a:ext cx="1823934" cy="297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nternát - Serhij Žadan (2023, pevná) od 261 Kč - Zbozi.cz">
            <a:extLst>
              <a:ext uri="{FF2B5EF4-FFF2-40B4-BE49-F238E27FC236}">
                <a16:creationId xmlns:a16="http://schemas.microsoft.com/office/drawing/2014/main" id="{3B8A78D1-B32E-B0FD-8478-EC164F341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726" y="3332032"/>
            <a:ext cx="2243562" cy="341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obalky.kosmas.cz/ArticleCovers/206320_big.jpg">
            <a:extLst>
              <a:ext uri="{FF2B5EF4-FFF2-40B4-BE49-F238E27FC236}">
                <a16:creationId xmlns:a16="http://schemas.microsoft.com/office/drawing/2014/main" id="{5AF26B3F-B1E4-8286-4F04-1E48B5782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4717" y="3769778"/>
            <a:ext cx="1590320" cy="263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EA33517-74D1-4455-91F4-1CE165833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80448" y="3909608"/>
            <a:ext cx="1623970" cy="268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76553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Kniha Depeche Mode - Serhij Žadan | knizniklub.cz">
            <a:extLst>
              <a:ext uri="{FF2B5EF4-FFF2-40B4-BE49-F238E27FC236}">
                <a16:creationId xmlns:a16="http://schemas.microsoft.com/office/drawing/2014/main" id="{2FBA128B-8300-77D2-C402-29C66AF07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09" y="280811"/>
            <a:ext cx="1924893" cy="31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dkud se bere sníh | Knihkupectví a umělecká galerie KAVKA">
            <a:extLst>
              <a:ext uri="{FF2B5EF4-FFF2-40B4-BE49-F238E27FC236}">
                <a16:creationId xmlns:a16="http://schemas.microsoft.com/office/drawing/2014/main" id="{DCB69DBE-499E-8EAE-E182-016CA6A6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870" y="349980"/>
            <a:ext cx="2939189" cy="260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polečenstvo ztracených rukaviček | Databáze knih">
            <a:extLst>
              <a:ext uri="{FF2B5EF4-FFF2-40B4-BE49-F238E27FC236}">
                <a16:creationId xmlns:a16="http://schemas.microsoft.com/office/drawing/2014/main" id="{92EF394C-854A-E180-6608-7FAD9F24A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62" y="633982"/>
            <a:ext cx="2070081" cy="241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4F76997-4C19-BC47-EAA4-01156DDA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7977" y="3904408"/>
            <a:ext cx="3603654" cy="1740267"/>
          </a:xfrm>
        </p:spPr>
        <p:txBody>
          <a:bodyPr/>
          <a:lstStyle/>
          <a:p>
            <a:r>
              <a:rPr lang="cs-CZ" sz="2800" b="1" dirty="0"/>
              <a:t>Studenti mají možnost spolupracovat nad překlady i </a:t>
            </a:r>
            <a:br>
              <a:rPr lang="cs-CZ" sz="2800" b="1" dirty="0"/>
            </a:br>
            <a:r>
              <a:rPr lang="cs-CZ" sz="2800" b="1" dirty="0"/>
              <a:t>s </a:t>
            </a:r>
            <a:r>
              <a:rPr lang="cs-CZ" sz="2800" b="1" i="1" dirty="0" err="1">
                <a:solidFill>
                  <a:srgbClr val="0070C0"/>
                </a:solidFill>
              </a:rPr>
              <a:t>Městkými</a:t>
            </a:r>
            <a:r>
              <a:rPr lang="cs-CZ" sz="2800" b="1" i="1" dirty="0">
                <a:solidFill>
                  <a:srgbClr val="0070C0"/>
                </a:solidFill>
              </a:rPr>
              <a:t> divadly pražskými</a:t>
            </a:r>
          </a:p>
        </p:txBody>
      </p:sp>
      <p:pic>
        <p:nvPicPr>
          <p:cNvPr id="4" name="Picture 3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8685CE33-9661-B2A1-46BB-5EDB6064C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35" y="633982"/>
            <a:ext cx="2535768" cy="2238691"/>
          </a:xfrm>
          <a:prstGeom prst="rect">
            <a:avLst/>
          </a:prstGeom>
        </p:spPr>
      </p:pic>
      <p:pic>
        <p:nvPicPr>
          <p:cNvPr id="6" name="Picture 5" descr="A person in military uniform standing in a cave&#10;&#10;Description automatically generated">
            <a:extLst>
              <a:ext uri="{FF2B5EF4-FFF2-40B4-BE49-F238E27FC236}">
                <a16:creationId xmlns:a16="http://schemas.microsoft.com/office/drawing/2014/main" id="{901F5E57-8A7C-973C-A58E-7B47A693A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47" y="3806164"/>
            <a:ext cx="3603653" cy="2702740"/>
          </a:xfrm>
          <a:prstGeom prst="rect">
            <a:avLst/>
          </a:prstGeom>
        </p:spPr>
      </p:pic>
      <p:pic>
        <p:nvPicPr>
          <p:cNvPr id="8" name="Picture 7" descr="A cover of a book&#10;&#10;Description automatically generated">
            <a:extLst>
              <a:ext uri="{FF2B5EF4-FFF2-40B4-BE49-F238E27FC236}">
                <a16:creationId xmlns:a16="http://schemas.microsoft.com/office/drawing/2014/main" id="{7DE6B8A7-50C0-A8B8-C82E-01FCC75745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5" y="3642538"/>
            <a:ext cx="3018497" cy="3018497"/>
          </a:xfrm>
          <a:prstGeom prst="rect">
            <a:avLst/>
          </a:prstGeom>
        </p:spPr>
      </p:pic>
      <p:pic>
        <p:nvPicPr>
          <p:cNvPr id="5" name="Picture 4" descr="A cover of a book&#10;&#10;Description automatically generated">
            <a:extLst>
              <a:ext uri="{FF2B5EF4-FFF2-40B4-BE49-F238E27FC236}">
                <a16:creationId xmlns:a16="http://schemas.microsoft.com/office/drawing/2014/main" id="{FFDFCBED-75AB-5A69-5376-3FB8A69D72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93" y="3176034"/>
            <a:ext cx="2093071" cy="308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92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3E6C6-8993-F9BD-66D9-BB38F181F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E7138-D925-EFF7-D994-E9D14FA26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Akce zaměřené na umělecký překlad…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18500-C26B-7E04-E03B-64C380668CDD}"/>
              </a:ext>
            </a:extLst>
          </p:cNvPr>
          <p:cNvSpPr txBox="1"/>
          <p:nvPr/>
        </p:nvSpPr>
        <p:spPr>
          <a:xfrm>
            <a:off x="734352" y="4478990"/>
            <a:ext cx="60973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https://uves.ff.cuni.cz/cs/2024/11/22/vychodni-evropa-prizmatem-prekladu-tyden-humanitnich-ved-2/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22E50-AFE6-8678-F1B2-76A2E1190DBF}"/>
              </a:ext>
            </a:extLst>
          </p:cNvPr>
          <p:cNvSpPr txBox="1"/>
          <p:nvPr/>
        </p:nvSpPr>
        <p:spPr>
          <a:xfrm>
            <a:off x="734352" y="2121242"/>
            <a:ext cx="60973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rámci Týdnu humanitních věd proběhla akce zaměřená na umělecký překlad ze slovanských a baltských literatur.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vystoupením překladatelů oceněných Obcí překladatelů…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literatura ukrajinská, ruská, kašubská a lotyšská.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překladatelské projekty vznikající na ÚVES… </a:t>
            </a:r>
          </a:p>
        </p:txBody>
      </p:sp>
      <p:pic>
        <p:nvPicPr>
          <p:cNvPr id="8" name="Picture 7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2F67E1FC-B2BB-0DD0-0CD3-00EF9BFF4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45" y="1481826"/>
            <a:ext cx="3398655" cy="2548991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AFA1E219-4E73-A67E-1E4E-D37441481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38" y="4180575"/>
            <a:ext cx="3188262" cy="239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15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70C0D-4D19-FF43-7940-9A703BDEF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1BBF7-BD4A-707B-6492-58852F26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Prezentace překladů vyučujících, studentů a absolventů… </a:t>
            </a:r>
          </a:p>
        </p:txBody>
      </p:sp>
      <p:pic>
        <p:nvPicPr>
          <p:cNvPr id="4" name="Picture 3" descr="A poster with text and images of people&#10;&#10;Description automatically generated">
            <a:extLst>
              <a:ext uri="{FF2B5EF4-FFF2-40B4-BE49-F238E27FC236}">
                <a16:creationId xmlns:a16="http://schemas.microsoft.com/office/drawing/2014/main" id="{A84C5F11-2479-23C0-6299-EE8AB0206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84" y="1948972"/>
            <a:ext cx="3212681" cy="4543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56C39B-6878-DA3B-A75A-ADDA6CD62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12" y="2029568"/>
            <a:ext cx="3720408" cy="2191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F26027-A064-CE60-CC43-4B8991EF70FC}"/>
              </a:ext>
            </a:extLst>
          </p:cNvPr>
          <p:cNvSpPr txBox="1"/>
          <p:nvPr/>
        </p:nvSpPr>
        <p:spPr>
          <a:xfrm>
            <a:off x="9467681" y="213360"/>
            <a:ext cx="21625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https://ukrajiniste.cz/2024/10/zaznamy-jednotlivych-veceru-podzimu-s-ukrajinou/</a:t>
            </a:r>
          </a:p>
        </p:txBody>
      </p:sp>
      <p:pic>
        <p:nvPicPr>
          <p:cNvPr id="14" name="Picture 1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895139E-0526-D8ED-216B-FB0938FD7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349" y="4248720"/>
            <a:ext cx="3366767" cy="224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6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5723C7-16A5-43C5-B573-C90C25A15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46" y="390435"/>
            <a:ext cx="10824753" cy="24921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Co </a:t>
            </a:r>
            <a:r>
              <a:rPr lang="cs-CZ" sz="3200" b="1" dirty="0"/>
              <a:t>dalšího </a:t>
            </a:r>
            <a:r>
              <a:rPr lang="en-US" sz="3200" b="1" dirty="0" err="1"/>
              <a:t>náš</a:t>
            </a:r>
            <a:r>
              <a:rPr lang="en-US" sz="3200" b="1" dirty="0"/>
              <a:t> </a:t>
            </a:r>
            <a:r>
              <a:rPr lang="en-US" sz="3200" b="1" dirty="0" err="1"/>
              <a:t>ústav</a:t>
            </a:r>
            <a:r>
              <a:rPr lang="en-US" sz="3200" b="1" dirty="0"/>
              <a:t> </a:t>
            </a:r>
            <a:r>
              <a:rPr lang="en-US" sz="3200" b="1" dirty="0" err="1"/>
              <a:t>nabízí</a:t>
            </a:r>
            <a:r>
              <a:rPr lang="en-US" sz="3200" b="1" dirty="0"/>
              <a:t>?</a:t>
            </a:r>
            <a:br>
              <a:rPr lang="en-US" sz="3200" b="1" dirty="0"/>
            </a:br>
            <a:br>
              <a:rPr lang="en-US" sz="3200" b="1" dirty="0"/>
            </a:br>
            <a:endParaRPr lang="en-US" sz="3200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8737CA77-90CB-4A01-945F-8177454DD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2003405"/>
            <a:ext cx="4417077" cy="11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6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Možnosti zahraničních stáží 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901336" y="1494215"/>
            <a:ext cx="5712823" cy="736282"/>
          </a:xfrm>
        </p:spPr>
        <p:txBody>
          <a:bodyPr/>
          <a:lstStyle/>
          <a:p>
            <a:r>
              <a:rPr lang="cs-CZ" b="1" dirty="0"/>
              <a:t>Partnerské univerzity (Pobaltí)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9DC2992-FF8B-4937-8BAD-6B1A0FBCCB1D}"/>
              </a:ext>
            </a:extLst>
          </p:cNvPr>
          <p:cNvSpPr txBox="1"/>
          <p:nvPr/>
        </p:nvSpPr>
        <p:spPr>
          <a:xfrm>
            <a:off x="1158239" y="2409116"/>
            <a:ext cx="2299064" cy="369332"/>
          </a:xfrm>
          <a:prstGeom prst="rect">
            <a:avLst/>
          </a:prstGeom>
          <a:solidFill>
            <a:srgbClr val="99CC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Lotyšská univerzita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2" descr="Latvijas Universitāte.JPG">
            <a:extLst>
              <a:ext uri="{FF2B5EF4-FFF2-40B4-BE49-F238E27FC236}">
                <a16:creationId xmlns:a16="http://schemas.microsoft.com/office/drawing/2014/main" id="{A7C3D51E-CA3B-4CBD-BE9C-DE83F4C4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39" y="2957067"/>
            <a:ext cx="3727490" cy="279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adpis 1">
            <a:extLst>
              <a:ext uri="{FF2B5EF4-FFF2-40B4-BE49-F238E27FC236}">
                <a16:creationId xmlns:a16="http://schemas.microsoft.com/office/drawing/2014/main" id="{EF3A8DB6-D693-4914-AB9A-1C0AEB5DC138}"/>
              </a:ext>
            </a:extLst>
          </p:cNvPr>
          <p:cNvSpPr txBox="1">
            <a:spLocks/>
          </p:cNvSpPr>
          <p:nvPr/>
        </p:nvSpPr>
        <p:spPr>
          <a:xfrm>
            <a:off x="5823751" y="2368779"/>
            <a:ext cx="2219417" cy="409669"/>
          </a:xfrm>
          <a:prstGeom prst="rect">
            <a:avLst/>
          </a:prstGeom>
          <a:solidFill>
            <a:srgbClr val="99CC00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hlinkClick r:id="rId4"/>
              </a:rPr>
              <a:t>Vilniuská univerzita</a:t>
            </a:r>
            <a:r>
              <a:rPr kumimoji="0" lang="cs-CZ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lv-LV" sz="18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2" name="Zástupný symbol pro obsah 3">
            <a:extLst>
              <a:ext uri="{FF2B5EF4-FFF2-40B4-BE49-F238E27FC236}">
                <a16:creationId xmlns:a16="http://schemas.microsoft.com/office/drawing/2014/main" id="{E3ADFAA7-8A11-4863-8A23-54149625A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751" y="2957067"/>
            <a:ext cx="4193428" cy="279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42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Možnosti zahraničních stáží 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913311" y="1675332"/>
            <a:ext cx="5712823" cy="736282"/>
          </a:xfrm>
        </p:spPr>
        <p:txBody>
          <a:bodyPr/>
          <a:lstStyle/>
          <a:p>
            <a:r>
              <a:rPr lang="cs-CZ" b="1" dirty="0"/>
              <a:t>Partnerské univerzity  v Evropě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82099BF-C6E1-469A-BFB1-9A73E3FDE421}"/>
              </a:ext>
            </a:extLst>
          </p:cNvPr>
          <p:cNvSpPr txBox="1"/>
          <p:nvPr/>
        </p:nvSpPr>
        <p:spPr>
          <a:xfrm>
            <a:off x="913311" y="2572470"/>
            <a:ext cx="99974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 dalším možnostem studia patří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univerzity ve Velké Británii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(OSGA, Oxford University) i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dalších univerzitách EU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(Projekt 4EU+, Lundská univerzita, Varšavská univerzita, Jagellonská univerzita v Krakově, německé univerzity – Heidelberg, 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Tübingen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Passau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Frankfurt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der Oder,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Bochum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Hamburg a další), na některých univerzitách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 státech bývalé Jugoslávie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Spolupráce je navázána i s Ukrajinským výzkumným ústavem Harvardské univerzity v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USA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7267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Možnosti zahraničních stáží 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728305" y="1700972"/>
            <a:ext cx="5712823" cy="736282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Partnerské univerzity (Ukrajina)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1" dirty="0"/>
              <a:t>v současné době se stáže nerealizují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3CABCC0-81CF-4BE7-94E9-346A64EADE83}"/>
              </a:ext>
            </a:extLst>
          </p:cNvPr>
          <p:cNvSpPr txBox="1"/>
          <p:nvPr/>
        </p:nvSpPr>
        <p:spPr>
          <a:xfrm>
            <a:off x="1003528" y="3723792"/>
            <a:ext cx="5348783" cy="86177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Přikarpatská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národní univerzita Vasyla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Stefanyka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 Ivano-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Frankovsku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Прикарпатський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національний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університет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імені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 Василя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Стефаника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 descr="Obsah obrázku text, budova, obloha, exteriér&#10;&#10;Popis byl vytvořen automaticky">
            <a:extLst>
              <a:ext uri="{FF2B5EF4-FFF2-40B4-BE49-F238E27FC236}">
                <a16:creationId xmlns:a16="http://schemas.microsoft.com/office/drawing/2014/main" id="{0A391C4B-CED4-48A1-B506-8C4840513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128" y="1694426"/>
            <a:ext cx="2774673" cy="185070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EB15E02-16FC-4788-9824-3D0C422BE838}"/>
              </a:ext>
            </a:extLst>
          </p:cNvPr>
          <p:cNvSpPr txBox="1"/>
          <p:nvPr/>
        </p:nvSpPr>
        <p:spPr>
          <a:xfrm>
            <a:off x="6352311" y="3539982"/>
            <a:ext cx="3270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https://lnu.edu.ua/en/about/university-today-and-tomorrow/</a:t>
            </a: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192C775-0F38-4055-8D04-14B417384401}"/>
              </a:ext>
            </a:extLst>
          </p:cNvPr>
          <p:cNvSpPr txBox="1"/>
          <p:nvPr/>
        </p:nvSpPr>
        <p:spPr>
          <a:xfrm>
            <a:off x="650241" y="2830560"/>
            <a:ext cx="609600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Lvovská národní univerzita Ivana Franka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Львівський національний університет імені Івана Франка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4CCA6EC-6EC1-4234-B8DF-C570EB47B417}"/>
              </a:ext>
            </a:extLst>
          </p:cNvPr>
          <p:cNvSpPr txBox="1"/>
          <p:nvPr/>
        </p:nvSpPr>
        <p:spPr>
          <a:xfrm>
            <a:off x="2450567" y="5754870"/>
            <a:ext cx="5377897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Černovická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národní univerzit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Jurije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Feďkovyče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Чернівецький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національний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університет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імені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Юрія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Федьковича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09AE2C1-D274-4065-AC24-031783046F2B}"/>
              </a:ext>
            </a:extLst>
          </p:cNvPr>
          <p:cNvSpPr txBox="1"/>
          <p:nvPr/>
        </p:nvSpPr>
        <p:spPr>
          <a:xfrm>
            <a:off x="480424" y="4880334"/>
            <a:ext cx="6435634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Kyjevská národní univerzita Tarase Ševčenka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Київський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національний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університет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імені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 Тараса Шевченка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Obrázek 14" descr="Obsah obrázku budova, staré, autobus, cestování&#10;&#10;Popis byl vytvořen automaticky">
            <a:extLst>
              <a:ext uri="{FF2B5EF4-FFF2-40B4-BE49-F238E27FC236}">
                <a16:creationId xmlns:a16="http://schemas.microsoft.com/office/drawing/2014/main" id="{D534A6C2-0841-4703-B50C-17AEA886E2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4486" y="3845036"/>
            <a:ext cx="3419475" cy="186690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30A1AE17-A4AD-4D78-9EBA-9CCDEF79D578}"/>
              </a:ext>
            </a:extLst>
          </p:cNvPr>
          <p:cNvSpPr txBox="1"/>
          <p:nvPr/>
        </p:nvSpPr>
        <p:spPr>
          <a:xfrm>
            <a:off x="8204531" y="5711936"/>
            <a:ext cx="35224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https://promin.cv.ua/2021/09/02/chernivetskyi-natsionalnyi-universytet-potrapyv-do-naikrashchykh-vyshiv-svitu.html</a:t>
            </a:r>
            <a:endParaRPr kumimoji="0" lang="uk-U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3BEBEBF-956A-4310-80E3-508AF5CAAEBA}"/>
              </a:ext>
            </a:extLst>
          </p:cNvPr>
          <p:cNvSpPr txBox="1"/>
          <p:nvPr/>
        </p:nvSpPr>
        <p:spPr>
          <a:xfrm>
            <a:off x="9475335" y="1961965"/>
            <a:ext cx="2211569" cy="129266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Užhorodská národní univerzita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10"/>
              </a:rPr>
              <a:t>Ужгородський національний університет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10"/>
              </a:rPr>
              <a:t>  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653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5840" y="596832"/>
            <a:ext cx="10058400" cy="1450757"/>
          </a:xfrm>
        </p:spPr>
        <p:txBody>
          <a:bodyPr>
            <a:normAutofit/>
          </a:bodyPr>
          <a:lstStyle/>
          <a:p>
            <a:pPr algn="just"/>
            <a:r>
              <a:rPr lang="cs-CZ" b="1" cap="small" dirty="0"/>
              <a:t>Studované jazyky 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1463278"/>
            <a:ext cx="6705600" cy="736282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Které jazyky je u nás možné studovat?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66800" y="2420494"/>
            <a:ext cx="10440390" cy="4102051"/>
          </a:xfrm>
          <a:noFill/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b="1" dirty="0"/>
              <a:t>Student si na počátku studia vybírá </a:t>
            </a:r>
            <a:r>
              <a:rPr lang="cs-CZ" b="1" u="sng" dirty="0"/>
              <a:t>profilový jazyk</a:t>
            </a:r>
            <a:r>
              <a:rPr lang="cs-CZ" b="1" dirty="0"/>
              <a:t>: </a:t>
            </a:r>
          </a:p>
          <a:p>
            <a:pPr marL="0" lvl="0" indent="0">
              <a:buNone/>
            </a:pPr>
            <a:endParaRPr lang="cs-CZ" sz="2600" i="1" dirty="0"/>
          </a:p>
          <a:p>
            <a:pPr marL="0" lvl="0" indent="0">
              <a:buNone/>
            </a:pPr>
            <a:endParaRPr lang="cs-CZ" sz="2600" i="1" dirty="0"/>
          </a:p>
          <a:p>
            <a:pPr marL="0" lvl="0" indent="0">
              <a:buNone/>
            </a:pPr>
            <a:endParaRPr lang="cs-CZ" sz="2600" i="1" dirty="0"/>
          </a:p>
          <a:p>
            <a:pPr marL="0" lvl="0" indent="0">
              <a:buNone/>
            </a:pPr>
            <a:r>
              <a:rPr lang="cs-CZ" sz="2600" i="1" dirty="0"/>
              <a:t> </a:t>
            </a:r>
            <a:r>
              <a:rPr lang="cs-CZ" sz="2200" b="1" dirty="0"/>
              <a:t>Kromě toho mají studenti možnost učit se </a:t>
            </a:r>
            <a:r>
              <a:rPr lang="cs-CZ" sz="2200" b="1" u="sng" dirty="0"/>
              <a:t>další z areálových jazyků</a:t>
            </a:r>
            <a:r>
              <a:rPr lang="cs-CZ" sz="2200" b="1" dirty="0"/>
              <a:t>:</a:t>
            </a:r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FA691B3-7D09-4A07-BF74-6D0D0DD4E2D5}"/>
              </a:ext>
            </a:extLst>
          </p:cNvPr>
          <p:cNvSpPr txBox="1"/>
          <p:nvPr/>
        </p:nvSpPr>
        <p:spPr>
          <a:xfrm>
            <a:off x="1345475" y="3281088"/>
            <a:ext cx="194201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ukrajinštinu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AA2E0B3-B956-42D6-8E1F-6274F45C5F66}"/>
              </a:ext>
            </a:extLst>
          </p:cNvPr>
          <p:cNvSpPr txBox="1"/>
          <p:nvPr/>
        </p:nvSpPr>
        <p:spPr>
          <a:xfrm>
            <a:off x="1345475" y="4875285"/>
            <a:ext cx="5485631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ruštinu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litevštinu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lotyštinu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běloruštinu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(nepravidelně)</a:t>
            </a:r>
            <a:endParaRPr kumimoji="0" lang="cs-CZ" sz="18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kavkazské jazyky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(arménštinu, gruzínštinu, ázerbájdžánštinu)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(nepravidelně)</a:t>
            </a:r>
            <a:endParaRPr kumimoji="0" lang="cs-CZ" sz="18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BD08369-1A76-4A6C-BBB8-03426034A293}"/>
              </a:ext>
            </a:extLst>
          </p:cNvPr>
          <p:cNvSpPr txBox="1"/>
          <p:nvPr/>
        </p:nvSpPr>
        <p:spPr>
          <a:xfrm>
            <a:off x="3566161" y="3281088"/>
            <a:ext cx="5939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Během bakalářského studia získá student výstupní znalost B2, v navazujícím magisterském C2.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654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EB7D2-9E8D-4EBB-80DB-59438953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Studium neznamená jen plnění povinného studijního programu </a:t>
            </a:r>
          </a:p>
        </p:txBody>
      </p:sp>
      <p:sp>
        <p:nvSpPr>
          <p:cNvPr id="4" name="Zástupný symbol pro text 4">
            <a:extLst>
              <a:ext uri="{FF2B5EF4-FFF2-40B4-BE49-F238E27FC236}">
                <a16:creationId xmlns:a16="http://schemas.microsoft.com/office/drawing/2014/main" id="{6EBC24FD-6A57-4979-A365-5E7C32E03B7E}"/>
              </a:ext>
            </a:extLst>
          </p:cNvPr>
          <p:cNvSpPr txBox="1">
            <a:spLocks/>
          </p:cNvSpPr>
          <p:nvPr/>
        </p:nvSpPr>
        <p:spPr>
          <a:xfrm>
            <a:off x="838200" y="1873482"/>
            <a:ext cx="10380617" cy="83511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cs-CZ" sz="2400" b="1" i="0" u="none" strike="noStrike" kern="1200" cap="sm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Ústav nabízí celou řadu projektů a aktivit, do nichž se </a:t>
            </a:r>
            <a:r>
              <a:rPr kumimoji="0" lang="cs-CZ" sz="2400" b="1" i="0" u="sng" strike="noStrike" kern="1200" cap="sm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mohou studenti zapojit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CAD99B7-AC37-437C-B554-87D58580656B}"/>
              </a:ext>
            </a:extLst>
          </p:cNvPr>
          <p:cNvSpPr txBox="1"/>
          <p:nvPr/>
        </p:nvSpPr>
        <p:spPr>
          <a:xfrm>
            <a:off x="1037611" y="3125067"/>
            <a:ext cx="32500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Konstituování postmoderního diskursu v ukrajinské literatuře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zapojením studentů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FBCCAB9-A6BB-4B33-9C3A-21CD1D24E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034" y="2442162"/>
            <a:ext cx="2644209" cy="388293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444D57-8BCF-442D-A97C-A1C6B054175A}"/>
              </a:ext>
            </a:extLst>
          </p:cNvPr>
          <p:cNvSpPr txBox="1"/>
          <p:nvPr/>
        </p:nvSpPr>
        <p:spPr>
          <a:xfrm>
            <a:off x="1037611" y="2442162"/>
            <a:ext cx="3250012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Projekty a publikace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book cover with text and a blue and yellow background&#10;&#10;Description automatically generated">
            <a:extLst>
              <a:ext uri="{FF2B5EF4-FFF2-40B4-BE49-F238E27FC236}">
                <a16:creationId xmlns:a16="http://schemas.microsoft.com/office/drawing/2014/main" id="{29084D88-643F-98B2-F3DB-08D5180E9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35" y="2442162"/>
            <a:ext cx="1842997" cy="2726465"/>
          </a:xfrm>
          <a:prstGeom prst="rect">
            <a:avLst/>
          </a:prstGeom>
        </p:spPr>
      </p:pic>
      <p:pic>
        <p:nvPicPr>
          <p:cNvPr id="7" name="Picture 6" descr="A blue and yellow cover with text&#10;&#10;Description automatically generated">
            <a:extLst>
              <a:ext uri="{FF2B5EF4-FFF2-40B4-BE49-F238E27FC236}">
                <a16:creationId xmlns:a16="http://schemas.microsoft.com/office/drawing/2014/main" id="{D0CF4C3F-753B-A122-1437-047C38723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333" y="3598635"/>
            <a:ext cx="1888747" cy="25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46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07819BE-F743-430F-B510-393E44101DC4}"/>
              </a:ext>
            </a:extLst>
          </p:cNvPr>
          <p:cNvSpPr txBox="1"/>
          <p:nvPr/>
        </p:nvSpPr>
        <p:spPr>
          <a:xfrm>
            <a:off x="1018903" y="459768"/>
            <a:ext cx="7132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Konference mladých slavistů  </a:t>
            </a:r>
            <a:endParaRPr kumimoji="0" lang="cs-CZ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26D12D-615D-4044-9560-178DB301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1120">
            <a:off x="9053876" y="523940"/>
            <a:ext cx="2542848" cy="258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C1D1FF9-ED3E-4D53-924E-2D63D2337769}"/>
              </a:ext>
            </a:extLst>
          </p:cNvPr>
          <p:cNvSpPr txBox="1"/>
          <p:nvPr/>
        </p:nvSpPr>
        <p:spPr>
          <a:xfrm>
            <a:off x="1018903" y="1805288"/>
            <a:ext cx="79509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projekt studentů a doktorandů slavistických oboru FF UK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zapojení odborníků různých specializací a vědeckých zájmů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prostor pro prezentaci výsledků badatelské práce mladých odborníků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mezinárodní rozměr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publikace příspěvků v konferenčním sborníku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 descr="Není k dispozici žádný popis fotky.">
            <a:extLst>
              <a:ext uri="{FF2B5EF4-FFF2-40B4-BE49-F238E27FC236}">
                <a16:creationId xmlns:a16="http://schemas.microsoft.com/office/drawing/2014/main" id="{A7EB5E2C-8760-4756-9CFE-BFA47DD9B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417" y="3419620"/>
            <a:ext cx="4349586" cy="257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ení k dispozici žádný popis fotky.">
            <a:extLst>
              <a:ext uri="{FF2B5EF4-FFF2-40B4-BE49-F238E27FC236}">
                <a16:creationId xmlns:a16="http://schemas.microsoft.com/office/drawing/2014/main" id="{56CEEE5F-3742-43B9-9230-6AA2B8C2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3916">
            <a:off x="6270121" y="2943483"/>
            <a:ext cx="3343373" cy="250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ení k dispozici žádný popis fotky.">
            <a:extLst>
              <a:ext uri="{FF2B5EF4-FFF2-40B4-BE49-F238E27FC236}">
                <a16:creationId xmlns:a16="http://schemas.microsoft.com/office/drawing/2014/main" id="{843F108C-5AC1-4EA4-A515-12A8FAD7C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020">
            <a:off x="9284206" y="4098677"/>
            <a:ext cx="2444684" cy="18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900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0328" y="34017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cap="small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Konferenční</a:t>
            </a:r>
            <a:r>
              <a:rPr lang="en-US" sz="3600" b="1" cap="sm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cap="small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sborníky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BAC66E-2C29-B448-AE77-C79A0A876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28" y="2181147"/>
            <a:ext cx="2403143" cy="345776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D237526-B3E0-9C4E-B8E4-799DD00B9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519" y="2212561"/>
            <a:ext cx="2390699" cy="342634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1967692-4DA8-C681-57FC-2A442F0AE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64" y="2212561"/>
            <a:ext cx="2390698" cy="34408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500879C-7C20-5CA9-D3AD-968ECE01A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351" y="2227032"/>
            <a:ext cx="2559580" cy="34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51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F86B51-9237-4FCB-AA8D-7C77A9B2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68" y="384915"/>
            <a:ext cx="10058400" cy="1450757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Ústav spolupořádá i  </a:t>
            </a:r>
            <a:r>
              <a:rPr kumimoji="0" lang="cs-CZ" sz="3200" b="1" i="0" u="none" strike="noStrike" kern="1200" cap="none" spc="-5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překladatelskou soutěž </a:t>
            </a:r>
            <a:br>
              <a:rPr kumimoji="0" lang="cs-CZ" sz="3200" b="1" i="0" u="none" strike="noStrike" kern="1200" cap="none" spc="-5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cs-CZ" sz="3200" b="1" i="0" u="none" strike="noStrike" kern="1200" cap="none" spc="-5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ukrajinštiny do češtiny</a:t>
            </a:r>
            <a:endParaRPr lang="cs-CZ" sz="32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C4CF1BB-BA2D-4012-AAD5-F535A5BF2236}"/>
              </a:ext>
            </a:extLst>
          </p:cNvPr>
          <p:cNvSpPr txBox="1"/>
          <p:nvPr/>
        </p:nvSpPr>
        <p:spPr>
          <a:xfrm>
            <a:off x="679268" y="2284806"/>
            <a:ext cx="6574970" cy="287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koná se od roku 2017 </a:t>
            </a:r>
          </a:p>
        </p:txBody>
      </p:sp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DB3CE344-146D-4405-9AB3-E74BFF674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4560">
            <a:off x="995677" y="2933171"/>
            <a:ext cx="2396094" cy="3389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9B4B9A88-C092-445A-9610-1BEEA6069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6391">
            <a:off x="3740121" y="2059405"/>
            <a:ext cx="2225392" cy="3147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 descr="Obsah obrázku text, Písmo, Tisk, snímek obrazovky&#10;&#10;Popis byl vytvořen automaticky">
            <a:extLst>
              <a:ext uri="{FF2B5EF4-FFF2-40B4-BE49-F238E27FC236}">
                <a16:creationId xmlns:a16="http://schemas.microsoft.com/office/drawing/2014/main" id="{4E6759B1-AFE7-BFC2-469D-BD5AC3ACE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54">
            <a:off x="8297337" y="1502974"/>
            <a:ext cx="2328015" cy="3293015"/>
          </a:xfrm>
          <a:prstGeom prst="rect">
            <a:avLst/>
          </a:prstGeom>
        </p:spPr>
      </p:pic>
      <p:pic>
        <p:nvPicPr>
          <p:cNvPr id="5" name="Picture 4" descr="A group of people holding papers&#10;&#10;Description automatically generated">
            <a:extLst>
              <a:ext uri="{FF2B5EF4-FFF2-40B4-BE49-F238E27FC236}">
                <a16:creationId xmlns:a16="http://schemas.microsoft.com/office/drawing/2014/main" id="{D3511045-2D0C-2E0F-EA8F-F063FF66B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206" y="3886516"/>
            <a:ext cx="3896876" cy="259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91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B7416F02-ADA2-4D4B-BE3B-08B30C68B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984397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cs-CZ" sz="3600" spc="-50" dirty="0">
                <a:latin typeface="+mj-lt"/>
                <a:ea typeface="+mj-ea"/>
                <a:cs typeface="+mj-cs"/>
              </a:rPr>
              <a:t>… </a:t>
            </a:r>
            <a:r>
              <a:rPr lang="cs-CZ" sz="3600" b="1" spc="-50" dirty="0">
                <a:latin typeface="+mj-lt"/>
                <a:ea typeface="+mj-ea"/>
                <a:cs typeface="+mj-cs"/>
              </a:rPr>
              <a:t>literární čtení</a:t>
            </a:r>
            <a:r>
              <a:rPr lang="cs-CZ" sz="3600" spc="-50" dirty="0">
                <a:latin typeface="+mj-lt"/>
                <a:ea typeface="+mj-ea"/>
                <a:cs typeface="+mj-cs"/>
              </a:rPr>
              <a:t>, </a:t>
            </a:r>
            <a:r>
              <a:rPr lang="cs-CZ" sz="3600" b="1" spc="-50" dirty="0">
                <a:latin typeface="+mj-lt"/>
                <a:ea typeface="+mj-ea"/>
                <a:cs typeface="+mj-cs"/>
              </a:rPr>
              <a:t>prezentace knih…</a:t>
            </a:r>
            <a:endParaRPr lang="cs-CZ" sz="3600" spc="-50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D3FCB10-55B1-418D-993D-BC036D436C51}"/>
              </a:ext>
            </a:extLst>
          </p:cNvPr>
          <p:cNvSpPr txBox="1"/>
          <p:nvPr/>
        </p:nvSpPr>
        <p:spPr>
          <a:xfrm>
            <a:off x="427640" y="2060640"/>
            <a:ext cx="3640437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Taňa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Maljarčuk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 Světě knihy (2018)</a:t>
            </a:r>
          </a:p>
        </p:txBody>
      </p:sp>
      <p:pic>
        <p:nvPicPr>
          <p:cNvPr id="30" name="Obrázek 29" descr="Obsah obrázku text, police&#10;&#10;Popis byl vytvořen automaticky">
            <a:extLst>
              <a:ext uri="{FF2B5EF4-FFF2-40B4-BE49-F238E27FC236}">
                <a16:creationId xmlns:a16="http://schemas.microsoft.com/office/drawing/2014/main" id="{FD194B72-A2AB-4917-9195-BA4153AB7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427" y="1039732"/>
            <a:ext cx="5014953" cy="2820911"/>
          </a:xfrm>
          <a:prstGeom prst="rect">
            <a:avLst/>
          </a:prstGeom>
        </p:spPr>
      </p:pic>
      <p:pic>
        <p:nvPicPr>
          <p:cNvPr id="31" name="Obrázek 30" descr="Obsah obrázku text&#10;&#10;Popis byl vytvořen automaticky">
            <a:extLst>
              <a:ext uri="{FF2B5EF4-FFF2-40B4-BE49-F238E27FC236}">
                <a16:creationId xmlns:a16="http://schemas.microsoft.com/office/drawing/2014/main" id="{E5579CB5-A68B-462D-9073-7A7803538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69" y="2627757"/>
            <a:ext cx="1820313" cy="2577785"/>
          </a:xfrm>
          <a:prstGeom prst="rect">
            <a:avLst/>
          </a:prstGeom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230C85D3-8FA3-4134-A86C-DD72AE57CFDB}"/>
              </a:ext>
            </a:extLst>
          </p:cNvPr>
          <p:cNvSpPr txBox="1"/>
          <p:nvPr/>
        </p:nvSpPr>
        <p:spPr>
          <a:xfrm>
            <a:off x="7048130" y="302588"/>
            <a:ext cx="4746171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Taras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Prochasko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 Noci literatury (2021)</a:t>
            </a:r>
          </a:p>
        </p:txBody>
      </p:sp>
      <p:pic>
        <p:nvPicPr>
          <p:cNvPr id="3" name="Obrázek 2" descr="Obsah obrázku oblečení, osoba, Lidská tvář, interiér&#10;&#10;Popis byl vytvořen automaticky">
            <a:extLst>
              <a:ext uri="{FF2B5EF4-FFF2-40B4-BE49-F238E27FC236}">
                <a16:creationId xmlns:a16="http://schemas.microsoft.com/office/drawing/2014/main" id="{A1DCA11C-AC29-38BC-117E-3171E4603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027">
            <a:off x="4629306" y="2837734"/>
            <a:ext cx="3069476" cy="2045818"/>
          </a:xfrm>
          <a:prstGeom prst="rect">
            <a:avLst/>
          </a:prstGeom>
        </p:spPr>
      </p:pic>
      <p:pic>
        <p:nvPicPr>
          <p:cNvPr id="5" name="Obrázek 4" descr="Obsah obrázku oblečení, osoba, muž, zeď&#10;&#10;Popis byl vytvořen automaticky">
            <a:extLst>
              <a:ext uri="{FF2B5EF4-FFF2-40B4-BE49-F238E27FC236}">
                <a16:creationId xmlns:a16="http://schemas.microsoft.com/office/drawing/2014/main" id="{F3C328B8-FE7F-38AA-35D8-ADF527D7E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243">
            <a:off x="7767939" y="3932422"/>
            <a:ext cx="3637664" cy="2424517"/>
          </a:xfrm>
          <a:prstGeom prst="rect">
            <a:avLst/>
          </a:prstGeom>
        </p:spPr>
      </p:pic>
      <p:pic>
        <p:nvPicPr>
          <p:cNvPr id="6" name="Obrázek 5" descr="Obsah obrázku osoba, interiér, skupina, lidé&#10;&#10;Popis byl vytvořen automaticky">
            <a:extLst>
              <a:ext uri="{FF2B5EF4-FFF2-40B4-BE49-F238E27FC236}">
                <a16:creationId xmlns:a16="http://schemas.microsoft.com/office/drawing/2014/main" id="{AB73825D-E533-E024-166C-76EF4B2F9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27286">
            <a:off x="1447860" y="4264027"/>
            <a:ext cx="2923725" cy="19491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A732BC1-B01C-1D4B-431E-277AA495DA19}"/>
              </a:ext>
            </a:extLst>
          </p:cNvPr>
          <p:cNvSpPr txBox="1"/>
          <p:nvPr/>
        </p:nvSpPr>
        <p:spPr>
          <a:xfrm>
            <a:off x="9058581" y="6404917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Fotografie: nakladatelství FRA</a:t>
            </a:r>
          </a:p>
        </p:txBody>
      </p:sp>
    </p:spTree>
    <p:extLst>
      <p:ext uri="{BB962C8B-B14F-4D97-AF65-F5344CB8AC3E}">
        <p14:creationId xmlns:p14="http://schemas.microsoft.com/office/powerpoint/2010/main" val="373735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1546E-026D-978E-5A89-B675BD3CE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vystoupení autorů… </a:t>
            </a:r>
          </a:p>
        </p:txBody>
      </p:sp>
      <p:pic>
        <p:nvPicPr>
          <p:cNvPr id="9" name="Content Placeholder 8" descr="A person standing in front of a person&#10;&#10;Description automatically generated">
            <a:extLst>
              <a:ext uri="{FF2B5EF4-FFF2-40B4-BE49-F238E27FC236}">
                <a16:creationId xmlns:a16="http://schemas.microsoft.com/office/drawing/2014/main" id="{FBCB98F3-A4EC-FFB8-EBFF-435798A9A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00" y="1162475"/>
            <a:ext cx="6760439" cy="2574776"/>
          </a:xfrm>
        </p:spPr>
      </p:pic>
      <p:pic>
        <p:nvPicPr>
          <p:cNvPr id="11" name="Picture 10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7C7C901B-F491-4EDD-1E6D-900ED2601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07" y="4089256"/>
            <a:ext cx="3048000" cy="2286000"/>
          </a:xfrm>
          <a:prstGeom prst="rect">
            <a:avLst/>
          </a:prstGeom>
        </p:spPr>
      </p:pic>
      <p:pic>
        <p:nvPicPr>
          <p:cNvPr id="13" name="Picture 12" descr="A person holding water bottles in a classroom&#10;&#10;Description automatically generated">
            <a:extLst>
              <a:ext uri="{FF2B5EF4-FFF2-40B4-BE49-F238E27FC236}">
                <a16:creationId xmlns:a16="http://schemas.microsoft.com/office/drawing/2014/main" id="{282475B8-C0B3-73EF-3F27-3AFB08C5A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35195" y="4245027"/>
            <a:ext cx="2632609" cy="1974457"/>
          </a:xfrm>
          <a:prstGeom prst="rect">
            <a:avLst/>
          </a:prstGeom>
        </p:spPr>
      </p:pic>
      <p:pic>
        <p:nvPicPr>
          <p:cNvPr id="15" name="Picture 14" descr="A person in a black turtleneck&#10;&#10;Description automatically generated">
            <a:extLst>
              <a:ext uri="{FF2B5EF4-FFF2-40B4-BE49-F238E27FC236}">
                <a16:creationId xmlns:a16="http://schemas.microsoft.com/office/drawing/2014/main" id="{51DE8AA2-55C0-3622-3E55-B2D5896AF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5" y="1448473"/>
            <a:ext cx="3683900" cy="49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03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BE0F6-9550-0C91-EACE-55940BF11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Přednášky hostujících profesorů, promítání filmů… … </a:t>
            </a:r>
          </a:p>
        </p:txBody>
      </p:sp>
      <p:pic>
        <p:nvPicPr>
          <p:cNvPr id="5" name="Content Placeholder 4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6A9D1AFC-5C3F-3B4D-93EC-4F0DD2BA3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5" y="2111231"/>
            <a:ext cx="4401150" cy="2475647"/>
          </a:xfrm>
        </p:spPr>
      </p:pic>
      <p:pic>
        <p:nvPicPr>
          <p:cNvPr id="11" name="Picture 10" descr="A statue of a person with arms outstretched&#10;&#10;Description automatically generated">
            <a:extLst>
              <a:ext uri="{FF2B5EF4-FFF2-40B4-BE49-F238E27FC236}">
                <a16:creationId xmlns:a16="http://schemas.microsoft.com/office/drawing/2014/main" id="{E9D53D4C-2878-EEE0-0667-D0CA0B848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412" y="4509020"/>
            <a:ext cx="3165727" cy="1983855"/>
          </a:xfrm>
          <a:prstGeom prst="rect">
            <a:avLst/>
          </a:prstGeom>
        </p:spPr>
      </p:pic>
      <p:pic>
        <p:nvPicPr>
          <p:cNvPr id="12" name="Picture 11" descr="A poster with hands in a shape of a triangle&#10;&#10;Description automatically generated">
            <a:extLst>
              <a:ext uri="{FF2B5EF4-FFF2-40B4-BE49-F238E27FC236}">
                <a16:creationId xmlns:a16="http://schemas.microsoft.com/office/drawing/2014/main" id="{DABCAA65-82CB-BFBC-1675-42CE8EB03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3" y="1355179"/>
            <a:ext cx="3796943" cy="531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105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FB5E0-DE42-48A4-B6A2-253019A56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Studentské aktivity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594DA1F-6107-4525-BA25-09CD2FCD0A5D}"/>
              </a:ext>
            </a:extLst>
          </p:cNvPr>
          <p:cNvSpPr txBox="1"/>
          <p:nvPr/>
        </p:nvSpPr>
        <p:spPr>
          <a:xfrm>
            <a:off x="940255" y="1700268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Časopis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8C8C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Navýchod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1AD4A57-7F87-41A5-967D-F8E77BD15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50" y="3429000"/>
            <a:ext cx="5029622" cy="2890216"/>
          </a:xfrm>
          <a:prstGeom prst="rect">
            <a:avLst/>
          </a:prstGeom>
        </p:spPr>
      </p:pic>
      <p:pic>
        <p:nvPicPr>
          <p:cNvPr id="11" name="Obrázek 10" descr="Obsah obrázku text, muž, osoba, noviny&#10;&#10;Popis byl vytvořen automaticky">
            <a:extLst>
              <a:ext uri="{FF2B5EF4-FFF2-40B4-BE49-F238E27FC236}">
                <a16:creationId xmlns:a16="http://schemas.microsoft.com/office/drawing/2014/main" id="{E9F10E84-C621-4734-83DA-E81C4B147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0172">
            <a:off x="7101165" y="351710"/>
            <a:ext cx="1627976" cy="2441964"/>
          </a:xfrm>
          <a:prstGeom prst="rect">
            <a:avLst/>
          </a:prstGeom>
        </p:spPr>
      </p:pic>
      <p:pic>
        <p:nvPicPr>
          <p:cNvPr id="12" name="Obrázek 11" descr="Obsah obrázku text, obloha, podepsat, exteriér&#10;&#10;Popis byl vytvořen automaticky">
            <a:extLst>
              <a:ext uri="{FF2B5EF4-FFF2-40B4-BE49-F238E27FC236}">
                <a16:creationId xmlns:a16="http://schemas.microsoft.com/office/drawing/2014/main" id="{01113146-F4EE-47F8-8E48-CC2AFA8C8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1771">
            <a:off x="8981308" y="664084"/>
            <a:ext cx="1627977" cy="244196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EAED8628-1A06-461C-9C84-CAB324CE2AC1}"/>
              </a:ext>
            </a:extLst>
          </p:cNvPr>
          <p:cNvSpPr txBox="1"/>
          <p:nvPr/>
        </p:nvSpPr>
        <p:spPr>
          <a:xfrm>
            <a:off x="940255" y="2161933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věnuje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se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zemím střední a východní Evropy, Balkánu, Pobaltí, Kavkazu a Střední Asie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srgbClr val="212121"/>
                </a:solidFill>
                <a:latin typeface="Gilroy"/>
              </a:rPr>
              <a:t>v současnosti </a:t>
            </a:r>
            <a:r>
              <a:rPr lang="cs-CZ" b="1" dirty="0">
                <a:solidFill>
                  <a:srgbClr val="212121"/>
                </a:solidFill>
                <a:latin typeface="Gilroy"/>
              </a:rPr>
              <a:t>v on-line podobě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redakce vítá spolupráci studentů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7EFA91-565A-3C86-D5D0-60EEA24BA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294" y="3107132"/>
            <a:ext cx="3984171" cy="2561253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8D2A8BD8-F354-0CA3-4875-D0917326B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3469">
            <a:off x="9648887" y="2313062"/>
            <a:ext cx="1635119" cy="2452679"/>
          </a:xfrm>
          <a:prstGeom prst="rect">
            <a:avLst/>
          </a:prstGeom>
        </p:spPr>
      </p:pic>
      <p:pic>
        <p:nvPicPr>
          <p:cNvPr id="6" name="Obrázek 5" descr="Obsah obrázku text, podepsat&#10;&#10;Popis byl vytvořen automaticky">
            <a:extLst>
              <a:ext uri="{FF2B5EF4-FFF2-40B4-BE49-F238E27FC236}">
                <a16:creationId xmlns:a16="http://schemas.microsoft.com/office/drawing/2014/main" id="{7FF11F61-8425-9F90-8589-6CB36063DD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58029">
            <a:off x="9947356" y="3894655"/>
            <a:ext cx="1733726" cy="26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06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5F64CA-850B-784A-B768-5DF27D668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Den Ukrajiny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C45098-0C10-D283-E5CB-096EA6EF8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079" y="1809296"/>
            <a:ext cx="4901293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Studenti ÚVES již dvakrát organizovali Den Ukrajiny </a:t>
            </a:r>
          </a:p>
          <a:p>
            <a:pPr marL="0" indent="0">
              <a:buNone/>
            </a:pPr>
            <a:r>
              <a:rPr lang="cs-CZ" dirty="0"/>
              <a:t>(2022, 2023)</a:t>
            </a:r>
          </a:p>
        </p:txBody>
      </p:sp>
      <p:pic>
        <p:nvPicPr>
          <p:cNvPr id="5" name="Obrázek 4" descr="Obsah obrázku text, menu, plakát, snímek obrazovky&#10;&#10;Popis byl vytvořen automaticky">
            <a:extLst>
              <a:ext uri="{FF2B5EF4-FFF2-40B4-BE49-F238E27FC236}">
                <a16:creationId xmlns:a16="http://schemas.microsoft.com/office/drawing/2014/main" id="{F2D5369F-025B-EC85-4C98-15B67B4DE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764" y="365125"/>
            <a:ext cx="2694767" cy="3811792"/>
          </a:xfrm>
          <a:prstGeom prst="rect">
            <a:avLst/>
          </a:prstGeom>
        </p:spPr>
      </p:pic>
      <p:pic>
        <p:nvPicPr>
          <p:cNvPr id="7" name="Obrázek 6" descr="Obsah obrázku Lidská tvář, oblečení, prezentace, žena&#10;&#10;Popis byl vytvořen automaticky">
            <a:extLst>
              <a:ext uri="{FF2B5EF4-FFF2-40B4-BE49-F238E27FC236}">
                <a16:creationId xmlns:a16="http://schemas.microsoft.com/office/drawing/2014/main" id="{702C5711-F472-7308-81A2-BEB199E7A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02" y="4058309"/>
            <a:ext cx="3076203" cy="2051203"/>
          </a:xfrm>
          <a:prstGeom prst="rect">
            <a:avLst/>
          </a:prstGeom>
        </p:spPr>
      </p:pic>
      <p:pic>
        <p:nvPicPr>
          <p:cNvPr id="9" name="Obrázek 8" descr="Obsah obrázku oblečení, osoba, Lidská tvář, boty&#10;&#10;Popis byl vytvořen automaticky">
            <a:extLst>
              <a:ext uri="{FF2B5EF4-FFF2-40B4-BE49-F238E27FC236}">
                <a16:creationId xmlns:a16="http://schemas.microsoft.com/office/drawing/2014/main" id="{F371C7D5-945B-2E44-0F52-F5A5FF854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307">
            <a:off x="643510" y="3557376"/>
            <a:ext cx="1900507" cy="2850204"/>
          </a:xfrm>
          <a:prstGeom prst="rect">
            <a:avLst/>
          </a:prstGeom>
        </p:spPr>
      </p:pic>
      <p:pic>
        <p:nvPicPr>
          <p:cNvPr id="11" name="Obrázek 10" descr="Obsah obrázku text, kniha, krabice, Publikace&#10;&#10;Popis byl vytvořen automaticky">
            <a:extLst>
              <a:ext uri="{FF2B5EF4-FFF2-40B4-BE49-F238E27FC236}">
                <a16:creationId xmlns:a16="http://schemas.microsoft.com/office/drawing/2014/main" id="{DF73AE07-E663-DCC4-F30C-7C938B7B5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37" y="3429000"/>
            <a:ext cx="2030284" cy="3044831"/>
          </a:xfrm>
          <a:prstGeom prst="rect">
            <a:avLst/>
          </a:prstGeom>
        </p:spPr>
      </p:pic>
      <p:pic>
        <p:nvPicPr>
          <p:cNvPr id="13" name="Obrázek 12" descr="Obsah obrázku oblečení, osoba, muž, žena&#10;&#10;Popis byl vytvořen automaticky">
            <a:extLst>
              <a:ext uri="{FF2B5EF4-FFF2-40B4-BE49-F238E27FC236}">
                <a16:creationId xmlns:a16="http://schemas.microsoft.com/office/drawing/2014/main" id="{0CD4C8E6-3361-99CB-FC6B-B7DD41DA4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936">
            <a:off x="5937085" y="4390631"/>
            <a:ext cx="3076203" cy="2051203"/>
          </a:xfrm>
          <a:prstGeom prst="rect">
            <a:avLst/>
          </a:prstGeom>
        </p:spPr>
      </p:pic>
      <p:pic>
        <p:nvPicPr>
          <p:cNvPr id="15" name="Obrázek 14" descr="Obsah obrázku oblečení, Lidská tvář, osoba, interiér&#10;&#10;Popis byl vytvořen automaticky">
            <a:extLst>
              <a:ext uri="{FF2B5EF4-FFF2-40B4-BE49-F238E27FC236}">
                <a16:creationId xmlns:a16="http://schemas.microsoft.com/office/drawing/2014/main" id="{3184F7E8-9AE0-D8D8-27A1-B971C8CB2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94" y="384169"/>
            <a:ext cx="2694767" cy="1790095"/>
          </a:xfrm>
          <a:prstGeom prst="rect">
            <a:avLst/>
          </a:prstGeom>
        </p:spPr>
      </p:pic>
      <p:pic>
        <p:nvPicPr>
          <p:cNvPr id="19" name="Obrázek 18" descr="Obsah obrázku Písmo, text, logo, typografie&#10;&#10;Popis byl vytvořen automaticky">
            <a:extLst>
              <a:ext uri="{FF2B5EF4-FFF2-40B4-BE49-F238E27FC236}">
                <a16:creationId xmlns:a16="http://schemas.microsoft.com/office/drawing/2014/main" id="{29DB8244-2469-1764-8AAF-1B66FAB4A6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93" y="1709732"/>
            <a:ext cx="2031064" cy="203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63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20531b0bd8_0_139"/>
          <p:cNvSpPr txBox="1">
            <a:spLocks noGrp="1"/>
          </p:cNvSpPr>
          <p:nvPr>
            <p:ph type="title"/>
          </p:nvPr>
        </p:nvSpPr>
        <p:spPr>
          <a:xfrm>
            <a:off x="2423375" y="2285646"/>
            <a:ext cx="83541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cs-CZ"/>
              <a:t>Těšíme se na vás!</a:t>
            </a:r>
            <a:endParaRPr/>
          </a:p>
        </p:txBody>
      </p:sp>
      <p:sp>
        <p:nvSpPr>
          <p:cNvPr id="177" name="Google Shape;177;g320531b0bd8_0_139"/>
          <p:cNvSpPr txBox="1"/>
          <p:nvPr/>
        </p:nvSpPr>
        <p:spPr>
          <a:xfrm>
            <a:off x="430125" y="4426600"/>
            <a:ext cx="36081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www.uves.ff.cuni.cz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320531b0bd8_0_139"/>
          <p:cNvSpPr txBox="1"/>
          <p:nvPr/>
        </p:nvSpPr>
        <p:spPr>
          <a:xfrm>
            <a:off x="4549175" y="4145800"/>
            <a:ext cx="3608100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Instagram @uves_ff_cuni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320531b0bd8_0_139"/>
          <p:cNvSpPr txBox="1"/>
          <p:nvPr/>
        </p:nvSpPr>
        <p:spPr>
          <a:xfrm>
            <a:off x="8276750" y="4145800"/>
            <a:ext cx="3608100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Facebook uves.ff.cuni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g320531b0bd8_0_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3625" y="3485951"/>
            <a:ext cx="914550" cy="9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20531b0bd8_0_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5950" y="3638447"/>
            <a:ext cx="914550" cy="60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20531b0bd8_0_1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62775" y="3600562"/>
            <a:ext cx="685324" cy="68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Východoevropská studia, Bc. 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Základní informace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097280" y="2618019"/>
            <a:ext cx="5634446" cy="3099524"/>
          </a:xfrm>
        </p:spPr>
        <p:txBody>
          <a:bodyPr>
            <a:noAutofit/>
          </a:bodyPr>
          <a:lstStyle/>
          <a:p>
            <a:pPr marL="357188" indent="-357188" algn="just">
              <a:buFont typeface="Wingdings" panose="05000000000000000000" pitchFamily="2" charset="2"/>
              <a:buChar char="Ø"/>
            </a:pPr>
            <a:r>
              <a:rPr lang="cs-CZ" sz="2000" dirty="0"/>
              <a:t>forma a typ studia: </a:t>
            </a:r>
            <a:r>
              <a:rPr lang="cs-CZ" sz="2000" b="1" dirty="0"/>
              <a:t>prezenční bakalářské</a:t>
            </a:r>
          </a:p>
          <a:p>
            <a:pPr marL="357188" indent="-357188" algn="just">
              <a:buFont typeface="Wingdings" panose="05000000000000000000" pitchFamily="2" charset="2"/>
              <a:buChar char="Ø"/>
            </a:pPr>
            <a:r>
              <a:rPr lang="cs-CZ" sz="2000" dirty="0"/>
              <a:t>počet přihlášených v minulém akademickém roce: 30</a:t>
            </a:r>
          </a:p>
          <a:p>
            <a:pPr marL="357188" indent="-357188" algn="just">
              <a:buFont typeface="Wingdings" panose="05000000000000000000" pitchFamily="2" charset="2"/>
              <a:buChar char="Ø"/>
            </a:pPr>
            <a:r>
              <a:rPr lang="cs-CZ" sz="2000" dirty="0"/>
              <a:t>předpokládaný počet přijímaných: </a:t>
            </a:r>
            <a:r>
              <a:rPr lang="cs-CZ" sz="2000" b="1" dirty="0"/>
              <a:t>35</a:t>
            </a:r>
          </a:p>
          <a:p>
            <a:pPr marL="357188" indent="-357188" algn="just">
              <a:buFont typeface="Wingdings" panose="05000000000000000000" pitchFamily="2" charset="2"/>
              <a:buChar char="Ø"/>
            </a:pPr>
            <a:r>
              <a:rPr lang="cs-CZ" sz="2000" b="1" dirty="0"/>
              <a:t>kombinovatelnost</a:t>
            </a:r>
            <a:r>
              <a:rPr lang="cs-CZ" sz="2000" dirty="0"/>
              <a:t>: samostatné a sdružené studium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574D9D8-368D-46DA-ABE7-E2E983079679}"/>
              </a:ext>
            </a:extLst>
          </p:cNvPr>
          <p:cNvSpPr txBox="1"/>
          <p:nvPr/>
        </p:nvSpPr>
        <p:spPr>
          <a:xfrm>
            <a:off x="7394257" y="2656768"/>
            <a:ext cx="3961131" cy="27084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Specializace: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57188" marR="0" lvl="0" indent="-3571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ukrajinština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57188" marR="0" lvl="0" indent="-3571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57188" marR="0" lvl="0" indent="-3571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realizace je podmíněna dostatečným počtem zájemců o daný jazyk; </a:t>
            </a:r>
          </a:p>
          <a:p>
            <a:pPr marL="357188" marR="0" lvl="0" indent="-3571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specializaci si uchazeč předběžně volí u ústní zkoušky, závazně ji stvrzuje při zápisu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143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Východoevropská studia, Bc. 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923108" y="1665145"/>
            <a:ext cx="5590903" cy="736282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Informace k přijímacím zkouškám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923108" y="2552096"/>
            <a:ext cx="5590902" cy="3378200"/>
          </a:xfrm>
        </p:spPr>
        <p:txBody>
          <a:bodyPr>
            <a:normAutofit fontScale="25000" lnSpcReduction="20000"/>
          </a:bodyPr>
          <a:lstStyle/>
          <a:p>
            <a:pPr marL="357188" indent="-357188">
              <a:buFont typeface="Wingdings" panose="05000000000000000000" pitchFamily="2" charset="2"/>
              <a:buChar char="Ø"/>
            </a:pPr>
            <a:r>
              <a:rPr lang="cs-CZ" sz="7200" dirty="0"/>
              <a:t>přijetí bez přijímací zkoušky: nelze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cs-CZ" sz="7200" b="1" dirty="0"/>
              <a:t>j</a:t>
            </a:r>
            <a:r>
              <a:rPr lang="en-US" sz="7200" b="1" dirty="0" err="1"/>
              <a:t>ednokolov</a:t>
            </a:r>
            <a:r>
              <a:rPr lang="cs-CZ" sz="7200" b="1" dirty="0"/>
              <a:t>á ústní zkouška</a:t>
            </a:r>
          </a:p>
          <a:p>
            <a:pPr marL="357188" indent="0">
              <a:lnSpc>
                <a:spcPct val="120000"/>
              </a:lnSpc>
              <a:buNone/>
            </a:pPr>
            <a:r>
              <a:rPr lang="cs-CZ" sz="7200" dirty="0"/>
              <a:t>1) prokázání základního přehledu v oblasti </a:t>
            </a:r>
            <a:r>
              <a:rPr lang="cs-CZ" sz="7200" b="1" dirty="0"/>
              <a:t> jazyka </a:t>
            </a:r>
            <a:r>
              <a:rPr lang="cs-CZ" sz="7200" dirty="0"/>
              <a:t>(max. 34 bodů)</a:t>
            </a:r>
          </a:p>
          <a:p>
            <a:pPr marL="357188" indent="0">
              <a:lnSpc>
                <a:spcPct val="120000"/>
              </a:lnSpc>
              <a:buNone/>
            </a:pPr>
            <a:r>
              <a:rPr lang="cs-CZ" sz="7200" dirty="0"/>
              <a:t>2) prokázání základní orientace </a:t>
            </a:r>
            <a:r>
              <a:rPr lang="cs-CZ" sz="7200" b="1" dirty="0"/>
              <a:t>v dějinách a současné společensko-politické situaci východní Evropy</a:t>
            </a:r>
            <a:r>
              <a:rPr lang="cs-CZ" sz="7200" dirty="0"/>
              <a:t> (max. 33 bodů)</a:t>
            </a:r>
          </a:p>
          <a:p>
            <a:pPr marL="357188" indent="0">
              <a:lnSpc>
                <a:spcPct val="120000"/>
              </a:lnSpc>
              <a:buNone/>
            </a:pPr>
            <a:r>
              <a:rPr lang="cs-CZ" sz="7200" dirty="0"/>
              <a:t>3) prokázání základní orientace </a:t>
            </a:r>
            <a:r>
              <a:rPr lang="cs-CZ" sz="7200" b="1" dirty="0"/>
              <a:t>v literaturách východní Evropy </a:t>
            </a:r>
            <a:r>
              <a:rPr lang="cs-CZ" sz="7200" dirty="0"/>
              <a:t>(max. 33 bodů)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endParaRPr lang="cs-CZ" sz="6400" dirty="0"/>
          </a:p>
          <a:p>
            <a:pPr marL="357188" indent="-357188">
              <a:buFont typeface="Wingdings" panose="05000000000000000000" pitchFamily="2" charset="2"/>
              <a:buChar char="Ø"/>
            </a:pPr>
            <a:endParaRPr lang="cs-CZ" dirty="0"/>
          </a:p>
          <a:p>
            <a:pPr marL="357188" indent="-357188">
              <a:buFont typeface="Wingdings" panose="05000000000000000000" pitchFamily="2" charset="2"/>
              <a:buChar char="Ø"/>
            </a:pPr>
            <a:endParaRPr lang="cs-CZ" dirty="0"/>
          </a:p>
          <a:p>
            <a:endParaRPr lang="cs-CZ" dirty="0"/>
          </a:p>
        </p:txBody>
      </p:sp>
      <p:sp>
        <p:nvSpPr>
          <p:cNvPr id="13" name="Zástupný symbol pro obsah 6">
            <a:extLst>
              <a:ext uri="{FF2B5EF4-FFF2-40B4-BE49-F238E27FC236}">
                <a16:creationId xmlns:a16="http://schemas.microsoft.com/office/drawing/2014/main" id="{7CFCE31D-F13A-4B8B-B0AA-F50BA0188263}"/>
              </a:ext>
            </a:extLst>
          </p:cNvPr>
          <p:cNvSpPr txBox="1">
            <a:spLocks/>
          </p:cNvSpPr>
          <p:nvPr/>
        </p:nvSpPr>
        <p:spPr>
          <a:xfrm>
            <a:off x="6652694" y="2501582"/>
            <a:ext cx="4844203" cy="3378200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alší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požadavky ke zkoušce:</a:t>
            </a:r>
          </a:p>
          <a:p>
            <a:pPr marL="355600" marR="0" lvl="0" indent="-27305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seznam přečtené literatury </a:t>
            </a:r>
          </a:p>
          <a:p>
            <a:pPr marL="357188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(předkládá se k nahlédnutí u přijímací zkoušky)</a:t>
            </a:r>
          </a:p>
          <a:p>
            <a:pPr marL="357188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57188" marR="0" lvl="0" indent="-357188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Přípravný kurz: nekoná se</a:t>
            </a:r>
          </a:p>
          <a:p>
            <a:pPr marL="357188" marR="0" lvl="0" indent="-357188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Další informace: </a:t>
            </a:r>
          </a:p>
          <a:p>
            <a:pPr marL="357188" marR="0" lvl="0" indent="-357188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https://uves.ff.cuni.cz/cs/uchazec/</a:t>
            </a:r>
            <a:endParaRPr kumimoji="0" lang="cs-CZ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57188" marR="0" lvl="0" indent="-357188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https://www.ff.cuni.cz/prijimaci-rizeni/pred-prijimackami/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57188" marR="0" lvl="0" indent="-357188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57188" marR="0" lvl="0" indent="-357188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57188" marR="0" lvl="0" indent="-357188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71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Východoevropská studia, Mgr.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Základní informace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57188" indent="-357188">
              <a:buFont typeface="Wingdings" panose="05000000000000000000" pitchFamily="2" charset="2"/>
              <a:buChar char="Ø"/>
            </a:pPr>
            <a:r>
              <a:rPr lang="cs-CZ" dirty="0"/>
              <a:t>forma a typ studia: </a:t>
            </a:r>
            <a:r>
              <a:rPr lang="cs-CZ" b="1" dirty="0"/>
              <a:t>prezenční navazující magisterské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cs-CZ" dirty="0"/>
              <a:t>počet přihlášených v minulém akademickém roce: 17 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cs-CZ" dirty="0"/>
              <a:t>předpokládaný počet přijímaných: 25</a:t>
            </a:r>
          </a:p>
          <a:p>
            <a:pPr marL="357188" indent="-357188">
              <a:buFont typeface="Wingdings" panose="05000000000000000000" pitchFamily="2" charset="2"/>
              <a:buChar char="Ø"/>
            </a:pPr>
            <a:r>
              <a:rPr lang="cs-CZ" b="1" dirty="0"/>
              <a:t>kombinovatelnost</a:t>
            </a:r>
            <a:r>
              <a:rPr lang="cs-CZ" dirty="0"/>
              <a:t>: samostatné a sdružené studium</a:t>
            </a:r>
          </a:p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8D0DABA-9B69-493C-BC25-7D9BA574C70B}"/>
              </a:ext>
            </a:extLst>
          </p:cNvPr>
          <p:cNvSpPr txBox="1"/>
          <p:nvPr/>
        </p:nvSpPr>
        <p:spPr>
          <a:xfrm>
            <a:off x="6322422" y="2505075"/>
            <a:ext cx="5029789" cy="2585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lingvistický – slavistika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historicko-kulturní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literárněvědný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profilový jazyk studia odpovídá jazyku, z něhož uchazeč koná lingvistickou část přijímací zkoušky (zároveň určuje specializaci)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specializaci i moduly si uchazeč předběžně volí u ústní zkoušky, závazně ji stvrzuje při zápisu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293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Východoevropská studia, Mgr. 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839788" y="1579790"/>
            <a:ext cx="6226627" cy="736282"/>
          </a:xfrm>
        </p:spPr>
        <p:txBody>
          <a:bodyPr>
            <a:normAutofit/>
          </a:bodyPr>
          <a:lstStyle/>
          <a:p>
            <a:r>
              <a:rPr lang="cs-CZ" b="1" dirty="0"/>
              <a:t>Informace k přijímacím zkouškám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918753" y="2601630"/>
            <a:ext cx="5090161" cy="3192286"/>
          </a:xfrm>
        </p:spPr>
        <p:txBody>
          <a:bodyPr>
            <a:noAutofit/>
          </a:bodyPr>
          <a:lstStyle/>
          <a:p>
            <a:pPr marL="357188" indent="-357188">
              <a:buFont typeface="Wingdings" panose="05000000000000000000" pitchFamily="2" charset="2"/>
              <a:buChar char="Ø"/>
            </a:pPr>
            <a:r>
              <a:rPr lang="cs-CZ" sz="2400" b="1" dirty="0"/>
              <a:t>Jednokolová ústní zkouška</a:t>
            </a:r>
          </a:p>
          <a:p>
            <a:pPr marL="182563" indent="0" algn="just">
              <a:buNone/>
            </a:pPr>
            <a:r>
              <a:rPr lang="cs-CZ" sz="1800" dirty="0"/>
              <a:t>1) </a:t>
            </a:r>
            <a:r>
              <a:rPr lang="cs-CZ" sz="1800" b="1" dirty="0"/>
              <a:t>prokázání znalosti areálového (profilového) jazyka </a:t>
            </a:r>
            <a:r>
              <a:rPr lang="cs-CZ" sz="1800" dirty="0"/>
              <a:t>(ukrajinština) nejméně na stupni B2 (podle SERR) (max. 34 bodů)</a:t>
            </a:r>
          </a:p>
          <a:p>
            <a:pPr marL="182563" indent="0" algn="just">
              <a:buNone/>
            </a:pPr>
            <a:r>
              <a:rPr lang="cs-CZ" sz="1800" dirty="0"/>
              <a:t>2) </a:t>
            </a:r>
            <a:r>
              <a:rPr lang="cs-CZ" sz="1800" b="1" dirty="0"/>
              <a:t>prokázání znalosti dějin východní Evropy </a:t>
            </a:r>
            <a:r>
              <a:rPr lang="cs-CZ" sz="1800" dirty="0"/>
              <a:t>(max. 33 bodů)</a:t>
            </a:r>
          </a:p>
          <a:p>
            <a:pPr marL="182563" indent="0" algn="just">
              <a:buNone/>
            </a:pPr>
            <a:r>
              <a:rPr lang="cs-CZ" sz="1800" dirty="0"/>
              <a:t>3) </a:t>
            </a:r>
            <a:r>
              <a:rPr lang="cs-CZ" sz="1800" b="1" dirty="0"/>
              <a:t>prokázání znalosti literárního a kulturního vývoje východní Evropy</a:t>
            </a:r>
            <a:r>
              <a:rPr lang="cs-CZ" sz="1800" dirty="0"/>
              <a:t> (max. 33 bodů)</a:t>
            </a:r>
          </a:p>
          <a:p>
            <a:pPr marL="182563" indent="-182563">
              <a:buFont typeface="Wingdings" panose="05000000000000000000" pitchFamily="2" charset="2"/>
              <a:buChar char="Ø"/>
            </a:pPr>
            <a:endParaRPr lang="cs-CZ" sz="12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9E3F107-46E1-4032-A5F3-21B9E39F29CF}"/>
              </a:ext>
            </a:extLst>
          </p:cNvPr>
          <p:cNvSpPr txBox="1"/>
          <p:nvPr/>
        </p:nvSpPr>
        <p:spPr>
          <a:xfrm>
            <a:off x="6639891" y="2754442"/>
            <a:ext cx="427155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Další požadavky ke zkoušce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seznam přečtené literatury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(předkládá se k nahlédnutí u přijímací zkoušky)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Další informace: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https://uves.ff.cuni.cz/cs/uchazec/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https://www.ff.cuni.cz/prijimaci-rizeni/pred-prijimackami/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přijetí bez přijímací zkoušky: nelze</a:t>
            </a:r>
          </a:p>
        </p:txBody>
      </p:sp>
    </p:spTree>
    <p:extLst>
      <p:ext uri="{BB962C8B-B14F-4D97-AF65-F5344CB8AC3E}">
        <p14:creationId xmlns:p14="http://schemas.microsoft.com/office/powerpoint/2010/main" val="1555029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20531b0bd8_0_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cs-CZ" b="1"/>
              <a:t>Důležitá data k přijímacím zkouškám</a:t>
            </a:r>
            <a:endParaRPr/>
          </a:p>
        </p:txBody>
      </p:sp>
      <p:sp>
        <p:nvSpPr>
          <p:cNvPr id="125" name="Google Shape;125;g320531b0bd8_0_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lvl="0" indent="-444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Noto Sans Symbols"/>
              <a:buChar char="⮚"/>
            </a:pPr>
            <a:r>
              <a:rPr lang="cs-CZ" sz="3600"/>
              <a:t>28. 2. 2025 – poslední den na podání přihlášky do bakalářského studia</a:t>
            </a:r>
            <a:endParaRPr/>
          </a:p>
          <a:p>
            <a:pPr marL="444500" lvl="0" indent="-444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Font typeface="Noto Sans Symbols"/>
              <a:buChar char="⮚"/>
            </a:pPr>
            <a:r>
              <a:rPr lang="cs-CZ" sz="3600"/>
              <a:t>31. 3. 2025 – poslední den na podání přihlášky do magisterského studia</a:t>
            </a:r>
            <a:endParaRPr/>
          </a:p>
          <a:p>
            <a:pPr marL="444500" lvl="0" indent="-444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Font typeface="Noto Sans Symbols"/>
              <a:buChar char="⮚"/>
            </a:pPr>
            <a:r>
              <a:rPr lang="cs-CZ" sz="3600"/>
              <a:t>30. 4. 2025 – poslední den na podání přihlášky do doktorského studia</a:t>
            </a:r>
            <a:endParaRPr/>
          </a:p>
        </p:txBody>
      </p:sp>
      <p:sp>
        <p:nvSpPr>
          <p:cNvPr id="126" name="Google Shape;126;g320531b0bd8_0_32"/>
          <p:cNvSpPr txBox="1"/>
          <p:nvPr/>
        </p:nvSpPr>
        <p:spPr>
          <a:xfrm>
            <a:off x="394275" y="6033600"/>
            <a:ext cx="87219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cs-CZ" sz="2100" b="1" i="0" u="none" strike="noStrike" kern="0" cap="none" spc="0" normalizeH="0" baseline="0" noProof="0">
                <a:ln>
                  <a:noFill/>
                </a:ln>
                <a:solidFill>
                  <a:srgbClr val="741B4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Web https://www.ff.cuni.cz/prijimaci-rizeni/pred-prijimackami/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741B47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488831-852C-E876-1E76-5F5B29DC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small" dirty="0"/>
              <a:t>Uplatnění absolventů</a:t>
            </a:r>
            <a:endParaRPr lang="de-CZ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2EB5DD-1F11-67AC-BF83-CDFDFE9DC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Studium poskytuje možnost komplexního osvojení teoretických i praktických poznatků o studovaném regionu a vede studenta k získání praktické komunikativní kompetence a odborné orientace v něm, což je klíčovým předpokladem pro jeho odborné uplatnění v praxi.</a:t>
            </a:r>
          </a:p>
          <a:p>
            <a:r>
              <a:rPr lang="cs-CZ" dirty="0"/>
              <a:t>https://uves.ff.cuni.cz/cs/uchazec/profil-absolventa/</a:t>
            </a:r>
          </a:p>
          <a:p>
            <a:endParaRPr lang="de-CZ" dirty="0"/>
          </a:p>
        </p:txBody>
      </p:sp>
    </p:spTree>
    <p:extLst>
      <p:ext uri="{BB962C8B-B14F-4D97-AF65-F5344CB8AC3E}">
        <p14:creationId xmlns:p14="http://schemas.microsoft.com/office/powerpoint/2010/main" val="1096806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D5752A5C-7494-4EDD-8151-DB9189CA592B}" vid="{5F1878C6-A779-4D69-8E32-E97DF00B1F44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06CE7195B3C144882D69D4D3F58026" ma:contentTypeVersion="6" ma:contentTypeDescription="Vytvoří nový dokument" ma:contentTypeScope="" ma:versionID="b854f1ea32aa509de8ec32d49a64a24e">
  <xsd:schema xmlns:xsd="http://www.w3.org/2001/XMLSchema" xmlns:xs="http://www.w3.org/2001/XMLSchema" xmlns:p="http://schemas.microsoft.com/office/2006/metadata/properties" xmlns:ns2="798eee91-58ec-4261-8391-4c040286d59b" xmlns:ns3="cab32081-f826-46ca-a908-e8277a3666f4" targetNamespace="http://schemas.microsoft.com/office/2006/metadata/properties" ma:root="true" ma:fieldsID="c21322db1d4ba2a3d57356b9910e25ef" ns2:_="" ns3:_="">
    <xsd:import namespace="798eee91-58ec-4261-8391-4c040286d59b"/>
    <xsd:import namespace="cab32081-f826-46ca-a908-e8277a3666f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eee91-58ec-4261-8391-4c040286d5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32081-f826-46ca-a908-e8277a366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7EBBED-6F80-449F-A033-0E8372AA71E4}"/>
</file>

<file path=customXml/itemProps2.xml><?xml version="1.0" encoding="utf-8"?>
<ds:datastoreItem xmlns:ds="http://schemas.openxmlformats.org/officeDocument/2006/customXml" ds:itemID="{352DFB81-FB75-4C20-B67A-75E6CB2484F4}"/>
</file>

<file path=customXml/itemProps3.xml><?xml version="1.0" encoding="utf-8"?>
<ds:datastoreItem xmlns:ds="http://schemas.openxmlformats.org/officeDocument/2006/customXml" ds:itemID="{A309F199-A40E-4B54-BB84-08A7F2D5C874}"/>
</file>

<file path=docProps/app.xml><?xml version="1.0" encoding="utf-8"?>
<Properties xmlns="http://schemas.openxmlformats.org/officeDocument/2006/extended-properties" xmlns:vt="http://schemas.openxmlformats.org/officeDocument/2006/docPropsVTypes">
  <Template>prezentace_DOD - kopie</Template>
  <TotalTime>320</TotalTime>
  <Words>1578</Words>
  <Application>Microsoft Office PowerPoint</Application>
  <PresentationFormat>Widescreen</PresentationFormat>
  <Paragraphs>194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Light</vt:lpstr>
      <vt:lpstr>Gilroy</vt:lpstr>
      <vt:lpstr>Noto Sans Symbols</vt:lpstr>
      <vt:lpstr>Open Sans</vt:lpstr>
      <vt:lpstr>Scala</vt:lpstr>
      <vt:lpstr>Times New Roman</vt:lpstr>
      <vt:lpstr>Wingdings</vt:lpstr>
      <vt:lpstr>Motiv Office</vt:lpstr>
      <vt:lpstr>1_Motiv Office</vt:lpstr>
      <vt:lpstr>Východoevropská studia se specializací ukrajinský jazyk</vt:lpstr>
      <vt:lpstr>Proč si vybrat program  východoevropská studia? </vt:lpstr>
      <vt:lpstr>Studované jazyky </vt:lpstr>
      <vt:lpstr>Východoevropská studia, Bc. </vt:lpstr>
      <vt:lpstr>Východoevropská studia, Bc. </vt:lpstr>
      <vt:lpstr>Východoevropská studia, Mgr. </vt:lpstr>
      <vt:lpstr>Východoevropská studia, Mgr. </vt:lpstr>
      <vt:lpstr>Důležitá data k přijímacím zkouškám</vt:lpstr>
      <vt:lpstr>Uplatnění absolventů</vt:lpstr>
      <vt:lpstr> Čemu se na našem ústavu  věnujeme?</vt:lpstr>
      <vt:lpstr>Hlavní oblasti výzkumu  </vt:lpstr>
      <vt:lpstr>Projekty </vt:lpstr>
      <vt:lpstr>Projekty</vt:lpstr>
      <vt:lpstr>Projekty</vt:lpstr>
      <vt:lpstr>Konference </vt:lpstr>
      <vt:lpstr>Konference </vt:lpstr>
      <vt:lpstr>Konference </vt:lpstr>
      <vt:lpstr>Mezinárodní studentské konference</vt:lpstr>
      <vt:lpstr>Jazyková příprava budoucích tlumočníků</vt:lpstr>
      <vt:lpstr>Členové ústavu se dlouhodobě věnují překladům krásné literatury… </vt:lpstr>
      <vt:lpstr>PowerPoint Presentation</vt:lpstr>
      <vt:lpstr>PowerPoint Presentation</vt:lpstr>
      <vt:lpstr>Studenti mají možnost spolupracovat nad překlady i  s Městkými divadly pražskými</vt:lpstr>
      <vt:lpstr>Akce zaměřené na umělecký překlad… </vt:lpstr>
      <vt:lpstr>Prezentace překladů vyučujících, studentů a absolventů… </vt:lpstr>
      <vt:lpstr>Co dalšího náš ústav nabízí?  </vt:lpstr>
      <vt:lpstr>Možnosti zahraničních stáží </vt:lpstr>
      <vt:lpstr>Možnosti zahraničních stáží </vt:lpstr>
      <vt:lpstr>Možnosti zahraničních stáží </vt:lpstr>
      <vt:lpstr>Studium neznamená jen plnění povinného studijního programu </vt:lpstr>
      <vt:lpstr>PowerPoint Presentation</vt:lpstr>
      <vt:lpstr>Konferenční sborníky</vt:lpstr>
      <vt:lpstr>Ústav spolupořádá i  překladatelskou soutěž  z ukrajinštiny do češtiny</vt:lpstr>
      <vt:lpstr>PowerPoint Presentation</vt:lpstr>
      <vt:lpstr>vystoupení autorů… </vt:lpstr>
      <vt:lpstr>Přednášky hostujících profesorů, promítání filmů… … </vt:lpstr>
      <vt:lpstr>Studentské aktivity</vt:lpstr>
      <vt:lpstr>Den Ukrajiny</vt:lpstr>
      <vt:lpstr>Těšíme se na vás!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Kříž, Václav</dc:creator>
  <cp:lastModifiedBy>Chlaňová, Tereza</cp:lastModifiedBy>
  <cp:revision>9</cp:revision>
  <dcterms:created xsi:type="dcterms:W3CDTF">2022-11-28T12:53:26Z</dcterms:created>
  <dcterms:modified xsi:type="dcterms:W3CDTF">2025-01-07T09:42:19Z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0x0101001006CE7195B3C144882D69D4D3F58026</vt:lpwstr>
  </property>
</Properties>
</file>