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C40"/>
    <a:srgbClr val="D22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1" autoAdjust="0"/>
    <p:restoredTop sz="96774" autoAdjust="0"/>
  </p:normalViewPr>
  <p:slideViewPr>
    <p:cSldViewPr snapToGrid="0">
      <p:cViewPr varScale="1">
        <p:scale>
          <a:sx n="112" d="100"/>
          <a:sy n="112" d="100"/>
        </p:scale>
        <p:origin x="43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EF687-8659-44A5-B987-DB47E3AA8D81}" type="datetimeFigureOut">
              <a:rPr lang="cs-CZ" smtClean="0"/>
              <a:t>08.01.2025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BC47E-BD00-42F4-B95C-2B987241CB0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490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513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základní sou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551C6D1-EC0E-4BE1-8EEE-AD0BFE03F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" y="435829"/>
            <a:ext cx="6408162" cy="1981120"/>
          </a:xfrm>
          <a:prstGeom prst="rect">
            <a:avLst/>
          </a:prstGeom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9C465973-12C9-4E7E-B3E7-339819B8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807" y="3468467"/>
            <a:ext cx="8353986" cy="151896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název programu.</a:t>
            </a:r>
          </a:p>
        </p:txBody>
      </p:sp>
      <p:sp>
        <p:nvSpPr>
          <p:cNvPr id="7" name="Zástupný symbol pro text 14">
            <a:extLst>
              <a:ext uri="{FF2B5EF4-FFF2-40B4-BE49-F238E27FC236}">
                <a16:creationId xmlns:a16="http://schemas.microsoft.com/office/drawing/2014/main" id="{3CBD455F-1540-428D-A023-C87A83F6C5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54806" y="2805732"/>
            <a:ext cx="8353986" cy="5214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název základní součásti.</a:t>
            </a:r>
          </a:p>
          <a:p>
            <a:pPr lvl="0"/>
            <a:endParaRPr lang="cs-CZ" dirty="0"/>
          </a:p>
        </p:txBody>
      </p:sp>
      <p:pic>
        <p:nvPicPr>
          <p:cNvPr id="6" name="Obrázek 5" descr="Obsah obrázku text, Písmo, bílé&#10;&#10;Popis byl vytvořen automaticky">
            <a:extLst>
              <a:ext uri="{FF2B5EF4-FFF2-40B4-BE49-F238E27FC236}">
                <a16:creationId xmlns:a16="http://schemas.microsoft.com/office/drawing/2014/main" id="{F88CB4FA-9478-3AE4-E913-B2B82F1140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34" y="5468589"/>
            <a:ext cx="64262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9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F5AC-44B8-4E3E-8B0A-4EDD76AF9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D34E2D-EE31-4DC0-9247-4DBF2ED796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cs-CZ" dirty="0"/>
              <a:t>Kliknutím vložíte text.</a:t>
            </a:r>
          </a:p>
          <a:p>
            <a:pPr lvl="1"/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A8E963-122F-4D71-8C04-B01D8F9A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C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3CC5780-97A7-4892-810D-637664206204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83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F5AC-44B8-4E3E-8B0A-4EDD76AF9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A8E963-122F-4D71-8C04-B01D8F9A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C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3CC5780-97A7-4892-810D-637664206204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36F267A-BE8F-4FE3-A8F2-A3A14D7F58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36738"/>
            <a:ext cx="10515600" cy="43053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C4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63724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02828-E203-4BCF-A5B0-CB2FC2EC1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5DBEC2-CBC0-4C1C-88E7-DC2EDCA58E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F575050-708C-4714-B50C-D679D7CC41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EA612F-A0C2-4C25-85F3-1AD024CA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F61B0A8-8F34-4579-959E-67B3416A9699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90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9FBEE-EED9-440B-B6A2-0370D421D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1493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BC1BE52-8A40-4C07-BD57-49A31749FC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C8B1659-79F4-4765-8610-2F273D4750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71A42BE-7C37-4E5F-A5C7-DE3988B8FE8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252F095-D907-45FC-9209-CE575CF9B53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3AF3188-F662-42FA-942C-C3BA18BE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80D3BDEC-7BDF-49D8-818D-67B015274AAF}"/>
              </a:ext>
            </a:extLst>
          </p:cNvPr>
          <p:cNvCxnSpPr/>
          <p:nvPr userDrawn="1"/>
        </p:nvCxnSpPr>
        <p:spPr>
          <a:xfrm>
            <a:off x="838200" y="160686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79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B72C8-7D3F-4C74-90F8-8DA326D5D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5A6722-54AF-4AAD-A2E6-780E1205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9713418-A7EB-478E-BEED-F2EBCA77CFFE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50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14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56F0D-8BFD-494A-8220-002D1C5E33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0BA097-ED2B-4036-B097-8C187A6622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67300" y="457200"/>
            <a:ext cx="6172200" cy="541178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22D40"/>
              </a:buClr>
              <a:buFont typeface="Wingdings" panose="05000000000000000000" pitchFamily="2" charset="2"/>
              <a:buChar char="§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C587ECA-5355-4449-8467-B73118C0A2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051C28-CB18-4E15-84A8-0937D20E8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86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55FAB65-B0A7-4575-8846-11158687D38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881948" y="30924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vložíte obrázek.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24AE90-7605-4DC5-9CC0-F95158D6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4">
            <a:extLst>
              <a:ext uri="{FF2B5EF4-FFF2-40B4-BE49-F238E27FC236}">
                <a16:creationId xmlns:a16="http://schemas.microsoft.com/office/drawing/2014/main" id="{276D1917-8BCB-4A56-9BA7-03075193B5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1948" y="5298620"/>
            <a:ext cx="6172200" cy="5687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22C40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261854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21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644E5260-5AD8-478A-B5F5-E1D82BA0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Politologie (Bc.)</a:t>
            </a:r>
            <a:br>
              <a:rPr lang="cs-CZ" dirty="0"/>
            </a:br>
            <a:r>
              <a:rPr lang="cs-CZ" dirty="0"/>
              <a:t>Politické teorie (</a:t>
            </a:r>
            <a:r>
              <a:rPr lang="cs-CZ" dirty="0" err="1"/>
              <a:t>NMgr</a:t>
            </a:r>
            <a:r>
              <a:rPr lang="cs-CZ" dirty="0"/>
              <a:t>.)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2237480-7ADF-4500-9A0D-E7A710267A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Ústav politologie</a:t>
            </a:r>
          </a:p>
        </p:txBody>
      </p:sp>
    </p:spTree>
    <p:extLst>
      <p:ext uri="{BB962C8B-B14F-4D97-AF65-F5344CB8AC3E}">
        <p14:creationId xmlns:p14="http://schemas.microsoft.com/office/powerpoint/2010/main" val="358808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159B89-8D3A-3E67-5D3B-DF7CAA1AA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Sledujte ÚPOL na Facebooku: </a:t>
            </a:r>
            <a:r>
              <a:rPr lang="cs-CZ" sz="2800"/>
              <a:t>https://www.facebook.com/politologieFFUK/</a:t>
            </a:r>
            <a:endParaRPr lang="cs-CZ" dirty="0"/>
          </a:p>
        </p:txBody>
      </p:sp>
      <p:pic>
        <p:nvPicPr>
          <p:cNvPr id="2052" name="Picture 4" descr="Logo Facebook">
            <a:extLst>
              <a:ext uri="{FF2B5EF4-FFF2-40B4-BE49-F238E27FC236}">
                <a16:creationId xmlns:a16="http://schemas.microsoft.com/office/drawing/2014/main" id="{6A9FAC02-5EB0-7A40-26B5-F2CAFD780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715" y="365125"/>
            <a:ext cx="1050941" cy="105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4EA5D8C-96A6-7DA3-328E-75072635D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5522" t="13934" r="26191" b="44038"/>
          <a:stretch/>
        </p:blipFill>
        <p:spPr>
          <a:xfrm>
            <a:off x="838200" y="1809343"/>
            <a:ext cx="10515600" cy="4902741"/>
          </a:xfrm>
        </p:spPr>
      </p:pic>
    </p:spTree>
    <p:extLst>
      <p:ext uri="{BB962C8B-B14F-4D97-AF65-F5344CB8AC3E}">
        <p14:creationId xmlns:p14="http://schemas.microsoft.com/office/powerpoint/2010/main" val="11676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E7C9939-01F4-434F-8B54-C98F9F74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na ÚPOL FF UK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A4E776F-1A9C-4FDA-9944-0C2BA9B02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Bakalářské, magisterské, doktorské</a:t>
            </a:r>
          </a:p>
          <a:p>
            <a:pPr>
              <a:lnSpc>
                <a:spcPct val="100000"/>
              </a:lnSpc>
            </a:pPr>
            <a:r>
              <a:rPr lang="cs-CZ" dirty="0"/>
              <a:t>Oblasti specializace bakalářského studia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cs-CZ" dirty="0"/>
              <a:t>Politická teorie, politická filozofie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cs-CZ" dirty="0"/>
              <a:t>Komparativní politologie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cs-CZ" dirty="0"/>
              <a:t>Teorie mezinárodních vztahů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cs-CZ" dirty="0"/>
              <a:t>Česká politická historie</a:t>
            </a:r>
          </a:p>
          <a:p>
            <a:pPr>
              <a:lnSpc>
                <a:spcPct val="100000"/>
              </a:lnSpc>
            </a:pPr>
            <a:r>
              <a:rPr lang="cs-CZ" dirty="0"/>
              <a:t>Oblasti specializace magisterského studia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cs-CZ" dirty="0"/>
              <a:t>Teorie demokracie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cs-CZ" dirty="0"/>
              <a:t>Politické identity</a:t>
            </a:r>
          </a:p>
        </p:txBody>
      </p:sp>
    </p:spTree>
    <p:extLst>
      <p:ext uri="{BB962C8B-B14F-4D97-AF65-F5344CB8AC3E}">
        <p14:creationId xmlns:p14="http://schemas.microsoft.com/office/powerpoint/2010/main" val="226856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EEF8DA-51CF-0769-34F1-73A735F8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studovat politologii na FF UK?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B0E4489-0A70-ADC0-DC5E-8E326D099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493" y="1862634"/>
            <a:ext cx="1314254" cy="19552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3992616-68DB-512C-4C7F-0209FFB5B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899" y="1855979"/>
            <a:ext cx="1314254" cy="195521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BE35DEF-012A-F71F-9A6D-3CC7E78F4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6" y="1862634"/>
            <a:ext cx="1314254" cy="195521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7C190A1-A04B-3806-2614-A65082D6A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583" y="1862634"/>
            <a:ext cx="1314254" cy="195521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E237B44-AAC1-2C39-609E-4CF512A30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7719" y="1855980"/>
            <a:ext cx="1314255" cy="195521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666C0C1-0BA5-ADB2-9D72-48B537A3F1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0267" y="1855981"/>
            <a:ext cx="1314255" cy="195521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63D1BF8-80AF-D336-41CE-6F6CA30778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0161" y="4023051"/>
            <a:ext cx="1314254" cy="195522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DEEB840-9710-6849-E54F-17EA6E2A2A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4470" y="4023053"/>
            <a:ext cx="1310683" cy="1955220"/>
          </a:xfrm>
          <a:prstGeom prst="rect">
            <a:avLst/>
          </a:prstGeom>
        </p:spPr>
      </p:pic>
      <p:pic>
        <p:nvPicPr>
          <p:cNvPr id="1026" name="Picture 2" descr="Estetické čtení Vladaře - Jan Bíba | Databáze knih">
            <a:extLst>
              <a:ext uri="{FF2B5EF4-FFF2-40B4-BE49-F238E27FC236}">
                <a16:creationId xmlns:a16="http://schemas.microsoft.com/office/drawing/2014/main" id="{A854CEB6-F874-4163-67E8-6624461AC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305" y="4023053"/>
            <a:ext cx="1310683" cy="195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CBE29C9-1794-D3D2-041E-C8F5FBC076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8140" y="4023053"/>
            <a:ext cx="1306697" cy="1955219"/>
          </a:xfrm>
          <a:prstGeom prst="rect">
            <a:avLst/>
          </a:prstGeom>
        </p:spPr>
      </p:pic>
      <p:pic>
        <p:nvPicPr>
          <p:cNvPr id="1028" name="Picture 4" descr="Česká politika a (východní) vystěhovalectví - Vratislav Doubek | KOSMAS.cz  - vaše internetové knihkupectví">
            <a:extLst>
              <a:ext uri="{FF2B5EF4-FFF2-40B4-BE49-F238E27FC236}">
                <a16:creationId xmlns:a16="http://schemas.microsoft.com/office/drawing/2014/main" id="{38B99E97-CB5B-09CF-3DF8-03B1295B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143" y="4023052"/>
            <a:ext cx="1306698" cy="195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3FB1938-DC47-7C01-318F-31E0889139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01996" y="4023051"/>
            <a:ext cx="1351804" cy="195522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14A0F14-3D36-8345-F44C-CF15DB66057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23466" r="24533"/>
          <a:stretch/>
        </p:blipFill>
        <p:spPr>
          <a:xfrm>
            <a:off x="848408" y="4029704"/>
            <a:ext cx="1328482" cy="194856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FD3EBE5-7B9C-C309-FA07-94F862C11C9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01996" y="1855978"/>
            <a:ext cx="1306699" cy="19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5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EEF8DA-51CF-0769-34F1-73A735F8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studovat politologii na FF UK?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2C8E9B-8E13-81C7-10AE-9F0AE65FD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Kontakt se světovou politickou vědou</a:t>
            </a:r>
          </a:p>
          <a:p>
            <a:pPr>
              <a:lnSpc>
                <a:spcPct val="100000"/>
              </a:lnSpc>
            </a:pPr>
            <a:r>
              <a:rPr lang="cs-CZ" dirty="0"/>
              <a:t>Zázemí Filozofické fakulty UK</a:t>
            </a:r>
          </a:p>
          <a:p>
            <a:pPr>
              <a:lnSpc>
                <a:spcPct val="100000"/>
              </a:lnSpc>
            </a:pPr>
            <a:r>
              <a:rPr lang="cs-CZ" dirty="0"/>
              <a:t>Možnost sdruženého (dvouoborového) studia</a:t>
            </a:r>
          </a:p>
          <a:p>
            <a:pPr>
              <a:lnSpc>
                <a:spcPct val="100000"/>
              </a:lnSpc>
            </a:pPr>
            <a:r>
              <a:rPr lang="cs-CZ" dirty="0"/>
              <a:t>Široká nabídka studia v zahraničí (zejm. Erasmus+)</a:t>
            </a:r>
          </a:p>
          <a:p>
            <a:pPr>
              <a:lnSpc>
                <a:spcPct val="100000"/>
              </a:lnSpc>
            </a:pPr>
            <a:r>
              <a:rPr lang="cs-CZ" dirty="0"/>
              <a:t>Financování studentských vědeckých projektů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8711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19D3E-55D3-A65F-6328-CFD93B93B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řízení pro bakalářské studium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28E931-109E-C7E7-0138-CD0102808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Termín pro podání přihlášky: </a:t>
            </a:r>
            <a:r>
              <a:rPr lang="cs-CZ" b="1" dirty="0"/>
              <a:t>do</a:t>
            </a:r>
            <a:r>
              <a:rPr lang="cs-CZ" dirty="0"/>
              <a:t> </a:t>
            </a:r>
            <a:r>
              <a:rPr lang="cs-CZ" b="1" dirty="0"/>
              <a:t>28. 2. 2025</a:t>
            </a:r>
          </a:p>
          <a:p>
            <a:pPr>
              <a:lnSpc>
                <a:spcPct val="100000"/>
              </a:lnSpc>
            </a:pPr>
            <a:r>
              <a:rPr lang="cs-CZ" dirty="0"/>
              <a:t>Přijímací řízení je dvoukolové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I. kolo: </a:t>
            </a:r>
            <a:r>
              <a:rPr lang="cs-CZ" b="1" dirty="0"/>
              <a:t>písemný test</a:t>
            </a:r>
          </a:p>
          <a:p>
            <a:pPr>
              <a:lnSpc>
                <a:spcPct val="100000"/>
              </a:lnSpc>
            </a:pPr>
            <a:endParaRPr lang="cs-CZ" b="1" dirty="0"/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cs-CZ" dirty="0"/>
              <a:t>test obecných studijních předpokladů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cs-CZ" dirty="0"/>
              <a:t>všeobecný kulturní a geografický rozhled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cs-CZ" dirty="0"/>
              <a:t>otázky z politických dějin a současných politických reálií</a:t>
            </a:r>
          </a:p>
        </p:txBody>
      </p:sp>
    </p:spTree>
    <p:extLst>
      <p:ext uri="{BB962C8B-B14F-4D97-AF65-F5344CB8AC3E}">
        <p14:creationId xmlns:p14="http://schemas.microsoft.com/office/powerpoint/2010/main" val="624159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E1784A-E774-CC17-6140-55C25FD41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Přijímací řízení pro bakalářské studium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47B065-AAD1-FF37-82A8-A1698E03A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II. kolo: </a:t>
            </a:r>
            <a:r>
              <a:rPr lang="cs-CZ" b="1" dirty="0"/>
              <a:t>ústní pohovor</a:t>
            </a:r>
          </a:p>
          <a:p>
            <a:pPr>
              <a:lnSpc>
                <a:spcPct val="100000"/>
              </a:lnSpc>
            </a:pPr>
            <a:endParaRPr lang="cs-CZ" b="1" dirty="0"/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cs-CZ" dirty="0"/>
              <a:t>motivace ke studiu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cs-CZ" dirty="0"/>
              <a:t>rozbor dvou komisí vybraných děl ze seznamu vlastní četby historické, filozofické a společenskovědní literatury</a:t>
            </a:r>
          </a:p>
        </p:txBody>
      </p:sp>
    </p:spTree>
    <p:extLst>
      <p:ext uri="{BB962C8B-B14F-4D97-AF65-F5344CB8AC3E}">
        <p14:creationId xmlns:p14="http://schemas.microsoft.com/office/powerpoint/2010/main" val="137478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622E78-4057-2118-1C3A-2592A6D0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Přijímací řízení pro navazující magisterské studium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879479-5282-78C5-3C30-6B7964804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Termín pro podání přihlášky: </a:t>
            </a:r>
            <a:r>
              <a:rPr lang="cs-CZ" b="1" dirty="0"/>
              <a:t>do</a:t>
            </a:r>
            <a:r>
              <a:rPr lang="cs-CZ" dirty="0"/>
              <a:t> </a:t>
            </a:r>
            <a:r>
              <a:rPr lang="cs-CZ" b="1" dirty="0"/>
              <a:t>31. 3. 2025</a:t>
            </a:r>
          </a:p>
          <a:p>
            <a:pPr>
              <a:lnSpc>
                <a:spcPct val="100000"/>
              </a:lnSpc>
            </a:pPr>
            <a:r>
              <a:rPr lang="cs-CZ" dirty="0"/>
              <a:t>Jednokolové: </a:t>
            </a:r>
            <a:r>
              <a:rPr lang="cs-CZ" b="1" dirty="0"/>
              <a:t>ústní pohovor</a:t>
            </a:r>
          </a:p>
          <a:p>
            <a:pPr>
              <a:lnSpc>
                <a:spcPct val="100000"/>
              </a:lnSpc>
            </a:pPr>
            <a:endParaRPr lang="cs-CZ" b="1" dirty="0"/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pt-BR" dirty="0"/>
              <a:t>debata o dosavadním průběhu studia</a:t>
            </a:r>
            <a:endParaRPr lang="cs-CZ" dirty="0"/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cs-CZ" dirty="0"/>
              <a:t>debata o motivaci k dalšímu studiu politologie obecně a na FF UK zvlášť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cs-CZ" dirty="0"/>
              <a:t>rozbor dvou děl z uchazečova seznamu odborné politologické literatury, případně jiných společenskovědních textů</a:t>
            </a:r>
          </a:p>
          <a:p>
            <a:pPr marL="800100" lvl="1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735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64F61-DC48-C783-BD0D-D5910314D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připravovat na přijímačky?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B175B4-D783-D850-13F0-DDF099FDA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Všechny důležité informace na webových stránkách ústavu (upol.ff.cuni.cz) a fakulty (ff.cuni.cz)</a:t>
            </a:r>
          </a:p>
          <a:p>
            <a:pPr>
              <a:lnSpc>
                <a:spcPct val="100000"/>
              </a:lnSpc>
            </a:pPr>
            <a:r>
              <a:rPr lang="cs-CZ" dirty="0"/>
              <a:t>Četba odborné literatury</a:t>
            </a:r>
          </a:p>
          <a:p>
            <a:pPr>
              <a:lnSpc>
                <a:spcPct val="100000"/>
              </a:lnSpc>
            </a:pPr>
            <a:r>
              <a:rPr lang="cs-CZ" dirty="0"/>
              <a:t>Sledování současné světové a domácí politiky</a:t>
            </a:r>
          </a:p>
          <a:p>
            <a:pPr>
              <a:lnSpc>
                <a:spcPct val="100000"/>
              </a:lnSpc>
            </a:pPr>
            <a:r>
              <a:rPr lang="cs-CZ" dirty="0"/>
              <a:t>Kvalitní seznam četby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2839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EEA641-1FCE-F11A-61B7-7C7BE0BA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Studentský život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F94EAA-AD28-41C1-A51A-C8E807A6A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cs-CZ" dirty="0"/>
              <a:t>Sledujte sociální sítě Politologického spolku POLIS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2ED7B0A-E1B0-0E4B-C909-9B4881332E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29718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D5752A5C-7494-4EDD-8151-DB9189CA592B}" vid="{5F1878C6-A779-4D69-8E32-E97DF00B1F4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006CE7195B3C144882D69D4D3F58026" ma:contentTypeVersion="6" ma:contentTypeDescription="Vytvoří nový dokument" ma:contentTypeScope="" ma:versionID="b854f1ea32aa509de8ec32d49a64a24e">
  <xsd:schema xmlns:xsd="http://www.w3.org/2001/XMLSchema" xmlns:xs="http://www.w3.org/2001/XMLSchema" xmlns:p="http://schemas.microsoft.com/office/2006/metadata/properties" xmlns:ns2="798eee91-58ec-4261-8391-4c040286d59b" xmlns:ns3="cab32081-f826-46ca-a908-e8277a3666f4" targetNamespace="http://schemas.microsoft.com/office/2006/metadata/properties" ma:root="true" ma:fieldsID="c21322db1d4ba2a3d57356b9910e25ef" ns2:_="" ns3:_="">
    <xsd:import namespace="798eee91-58ec-4261-8391-4c040286d59b"/>
    <xsd:import namespace="cab32081-f826-46ca-a908-e8277a3666f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eee91-58ec-4261-8391-4c040286d5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32081-f826-46ca-a908-e8277a366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1A350A-3D3C-408B-955A-E824BA1F6C8C}"/>
</file>

<file path=customXml/itemProps2.xml><?xml version="1.0" encoding="utf-8"?>
<ds:datastoreItem xmlns:ds="http://schemas.openxmlformats.org/officeDocument/2006/customXml" ds:itemID="{F20F2662-7C44-43E8-82EE-772421084C94}"/>
</file>

<file path=customXml/itemProps3.xml><?xml version="1.0" encoding="utf-8"?>
<ds:datastoreItem xmlns:ds="http://schemas.openxmlformats.org/officeDocument/2006/customXml" ds:itemID="{B739A9A6-1A3B-449F-898C-A24F54FEEC1F}"/>
</file>

<file path=docProps/app.xml><?xml version="1.0" encoding="utf-8"?>
<Properties xmlns="http://schemas.openxmlformats.org/officeDocument/2006/extended-properties" xmlns:vt="http://schemas.openxmlformats.org/officeDocument/2006/docPropsVTypes">
  <Template>prezentace_DOD - kopie</Template>
  <TotalTime>47</TotalTime>
  <Words>282</Words>
  <Application>Microsoft Office PowerPoint</Application>
  <PresentationFormat>Širokoúhlá obrazovka</PresentationFormat>
  <Paragraphs>49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Motiv Office</vt:lpstr>
      <vt:lpstr>Politologie (Bc.) Politické teorie (NMgr.)</vt:lpstr>
      <vt:lpstr>Studium na ÚPOL FF UK</vt:lpstr>
      <vt:lpstr>Proč studovat politologii na FF UK?</vt:lpstr>
      <vt:lpstr>Proč studovat politologii na FF UK?</vt:lpstr>
      <vt:lpstr>Přijímací řízení pro bakalářské studium</vt:lpstr>
      <vt:lpstr>Přijímací řízení pro bakalářské studium</vt:lpstr>
      <vt:lpstr>Přijímací řízení pro navazující magisterské studium</vt:lpstr>
      <vt:lpstr>Jak se připravovat na přijímačky?</vt:lpstr>
      <vt:lpstr>Studentský život</vt:lpstr>
      <vt:lpstr>Sledujte ÚPOL na Facebooku: https://www.facebook.com/politologieFFUK/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Kříž, Václav</dc:creator>
  <cp:lastModifiedBy>Štefek, Martin</cp:lastModifiedBy>
  <cp:revision>5</cp:revision>
  <dcterms:created xsi:type="dcterms:W3CDTF">2022-11-28T12:53:26Z</dcterms:created>
  <dcterms:modified xsi:type="dcterms:W3CDTF">2025-01-08T16:16:07Z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0x0101001006CE7195B3C144882D69D4D3F58026</vt:lpwstr>
  </property>
</Properties>
</file>