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authors.xml" ContentType="application/vnd.ms-powerpoint.author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91" r:id="rId2"/>
    <p:sldId id="282" r:id="rId3"/>
    <p:sldId id="259" r:id="rId4"/>
    <p:sldId id="260" r:id="rId5"/>
    <p:sldId id="261" r:id="rId6"/>
    <p:sldId id="283" r:id="rId7"/>
    <p:sldId id="262" r:id="rId8"/>
    <p:sldId id="266" r:id="rId9"/>
    <p:sldId id="268" r:id="rId10"/>
    <p:sldId id="264" r:id="rId11"/>
    <p:sldId id="269" r:id="rId12"/>
    <p:sldId id="270" r:id="rId13"/>
    <p:sldId id="286" r:id="rId14"/>
    <p:sldId id="272" r:id="rId15"/>
    <p:sldId id="288" r:id="rId16"/>
    <p:sldId id="289" r:id="rId17"/>
    <p:sldId id="290" r:id="rId18"/>
    <p:sldId id="280" r:id="rId19"/>
    <p:sldId id="292" r:id="rId20"/>
    <p:sldId id="277" r:id="rId21"/>
    <p:sldId id="278" r:id="rId22"/>
    <p:sldId id="279" r:id="rId23"/>
    <p:sldId id="281" r:id="rId2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B7B0223-31DE-DDFE-AB19-08C65213AD9B}" name="Strouhal, Martin" initials="SM" userId="S::stromaff@ff.cuni.cz::0d6050e1-21af-4e62-8c2b-0c378bac24d3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2D40"/>
    <a:srgbClr val="D22C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53" autoAdjust="0"/>
    <p:restoredTop sz="96774" autoAdjust="0"/>
  </p:normalViewPr>
  <p:slideViewPr>
    <p:cSldViewPr snapToGrid="0">
      <p:cViewPr varScale="1">
        <p:scale>
          <a:sx n="128" d="100"/>
          <a:sy n="128" d="100"/>
        </p:scale>
        <p:origin x="520" y="17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307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33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8/10/relationships/authors" Target="author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8EF687-8659-44A5-B987-DB47E3AA8D81}" type="datetimeFigureOut">
              <a:rPr lang="cs-CZ" smtClean="0"/>
              <a:t>03.01.2025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DBC47E-BD00-42F4-B95C-2B987241CB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4909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 - základní sou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>
            <a:extLst>
              <a:ext uri="{FF2B5EF4-FFF2-40B4-BE49-F238E27FC236}">
                <a16:creationId xmlns:a16="http://schemas.microsoft.com/office/drawing/2014/main" id="{0551C6D1-EC0E-4BE1-8EEE-AD0BFE03FC5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523" y="435829"/>
            <a:ext cx="6408162" cy="1981120"/>
          </a:xfrm>
          <a:prstGeom prst="rect">
            <a:avLst/>
          </a:prstGeom>
        </p:spPr>
      </p:pic>
      <p:sp>
        <p:nvSpPr>
          <p:cNvPr id="9" name="Nadpis 8">
            <a:extLst>
              <a:ext uri="{FF2B5EF4-FFF2-40B4-BE49-F238E27FC236}">
                <a16:creationId xmlns:a16="http://schemas.microsoft.com/office/drawing/2014/main" id="{9C465973-12C9-4E7E-B3E7-339819B8DE4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554807" y="3468467"/>
            <a:ext cx="6232376" cy="1518962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6" name="Zástupný symbol pro text 14">
            <a:extLst>
              <a:ext uri="{FF2B5EF4-FFF2-40B4-BE49-F238E27FC236}">
                <a16:creationId xmlns:a16="http://schemas.microsoft.com/office/drawing/2014/main" id="{6D621A1B-64B8-4E2C-9F7C-619F6D16DF8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554807" y="4987429"/>
            <a:ext cx="6218237" cy="9747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Kliknutím vložíte podnadpis.</a:t>
            </a:r>
          </a:p>
        </p:txBody>
      </p:sp>
      <p:sp>
        <p:nvSpPr>
          <p:cNvPr id="7" name="Zástupný symbol pro text 14">
            <a:extLst>
              <a:ext uri="{FF2B5EF4-FFF2-40B4-BE49-F238E27FC236}">
                <a16:creationId xmlns:a16="http://schemas.microsoft.com/office/drawing/2014/main" id="{3CBD455F-1540-428D-A023-C87A83F6C53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554806" y="2805732"/>
            <a:ext cx="6218237" cy="52144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D22D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Kliknutím vložíte název základní součásti.</a:t>
            </a:r>
          </a:p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8894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555FAB65-B0A7-4575-8846-11158687D38E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2881948" y="30924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/>
              <a:t>Kliknutím vložíte obrázek.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224AE90-7605-4DC5-9CC0-F95158D6C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22D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9E0D19-CE3D-446D-A820-F362435AD289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0" name="Zástupný symbol pro text 4">
            <a:extLst>
              <a:ext uri="{FF2B5EF4-FFF2-40B4-BE49-F238E27FC236}">
                <a16:creationId xmlns:a16="http://schemas.microsoft.com/office/drawing/2014/main" id="{276D1917-8BCB-4A56-9BA7-03075193B53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881948" y="5298620"/>
            <a:ext cx="6172200" cy="56878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Clr>
                <a:srgbClr val="D22C40"/>
              </a:buClr>
              <a:buFont typeface="Wingdings" panose="05000000000000000000" pitchFamily="2" charset="2"/>
              <a:buNone/>
              <a:defRPr sz="1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Kliknutím vložíte text.</a:t>
            </a:r>
          </a:p>
        </p:txBody>
      </p:sp>
    </p:spTree>
    <p:extLst>
      <p:ext uri="{BB962C8B-B14F-4D97-AF65-F5344CB8AC3E}">
        <p14:creationId xmlns:p14="http://schemas.microsoft.com/office/powerpoint/2010/main" val="2618544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Úvodní snímek -  bez základní sou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>
            <a:extLst>
              <a:ext uri="{FF2B5EF4-FFF2-40B4-BE49-F238E27FC236}">
                <a16:creationId xmlns:a16="http://schemas.microsoft.com/office/drawing/2014/main" id="{0551C6D1-EC0E-4BE1-8EEE-AD0BFE03FC5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523" y="450943"/>
            <a:ext cx="6408162" cy="1981120"/>
          </a:xfrm>
          <a:prstGeom prst="rect">
            <a:avLst/>
          </a:prstGeom>
        </p:spPr>
      </p:pic>
      <p:sp>
        <p:nvSpPr>
          <p:cNvPr id="10" name="Nadpis 9">
            <a:extLst>
              <a:ext uri="{FF2B5EF4-FFF2-40B4-BE49-F238E27FC236}">
                <a16:creationId xmlns:a16="http://schemas.microsoft.com/office/drawing/2014/main" id="{1FAEE400-C3C4-4524-978A-6626FFC80CE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30487" y="2962276"/>
            <a:ext cx="6218789" cy="778452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15" name="Zástupný symbol pro text 14">
            <a:extLst>
              <a:ext uri="{FF2B5EF4-FFF2-40B4-BE49-F238E27FC236}">
                <a16:creationId xmlns:a16="http://schemas.microsoft.com/office/drawing/2014/main" id="{6D164CCE-6D73-466D-BEB5-04B11A83900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630487" y="3906326"/>
            <a:ext cx="6218237" cy="9747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Kliknutím vložíte podnadpis.</a:t>
            </a:r>
          </a:p>
        </p:txBody>
      </p:sp>
    </p:spTree>
    <p:extLst>
      <p:ext uri="{BB962C8B-B14F-4D97-AF65-F5344CB8AC3E}">
        <p14:creationId xmlns:p14="http://schemas.microsoft.com/office/powerpoint/2010/main" val="3586122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1DF5AC-44B8-4E3E-8B0A-4EDD76AF99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4D34E2D-EE31-4DC0-9247-4DBF2ED796CD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>
            <a:noFill/>
          </a:ln>
        </p:spPr>
        <p:txBody>
          <a:bodyPr/>
          <a:lstStyle>
            <a:lvl1pPr marL="228600" indent="-228600">
              <a:buClr>
                <a:srgbClr val="D22D40"/>
              </a:buClr>
              <a:buFont typeface="Wingdings" panose="05000000000000000000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cs-CZ" dirty="0"/>
              <a:t>Kliknutím vložíte text.</a:t>
            </a:r>
          </a:p>
          <a:p>
            <a:pPr lvl="1"/>
            <a:endParaRPr lang="cs-CZ" dirty="0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4A8E963-122F-4D71-8C04-B01D8F9A5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22C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9E0D19-CE3D-446D-A820-F362435AD289}" type="slidenum">
              <a:rPr lang="cs-CZ" smtClean="0"/>
              <a:pPr/>
              <a:t>‹#›</a:t>
            </a:fld>
            <a:endParaRPr lang="cs-CZ" dirty="0"/>
          </a:p>
        </p:txBody>
      </p:sp>
      <p:cxnSp>
        <p:nvCxnSpPr>
          <p:cNvPr id="11" name="Přímá spojnice 10">
            <a:extLst>
              <a:ext uri="{FF2B5EF4-FFF2-40B4-BE49-F238E27FC236}">
                <a16:creationId xmlns:a16="http://schemas.microsoft.com/office/drawing/2014/main" id="{63CC5780-97A7-4892-810D-637664206204}"/>
              </a:ext>
            </a:extLst>
          </p:cNvPr>
          <p:cNvCxnSpPr/>
          <p:nvPr userDrawn="1"/>
        </p:nvCxnSpPr>
        <p:spPr>
          <a:xfrm>
            <a:off x="838200" y="1751648"/>
            <a:ext cx="10515600" cy="0"/>
          </a:xfrm>
          <a:prstGeom prst="line">
            <a:avLst/>
          </a:prstGeom>
          <a:ln w="9525">
            <a:solidFill>
              <a:srgbClr val="D22D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0834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1DF5AC-44B8-4E3E-8B0A-4EDD76AF99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4A8E963-122F-4D71-8C04-B01D8F9A5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22C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9E0D19-CE3D-446D-A820-F362435AD289}" type="slidenum">
              <a:rPr lang="cs-CZ" smtClean="0"/>
              <a:pPr/>
              <a:t>‹#›</a:t>
            </a:fld>
            <a:endParaRPr lang="cs-CZ" dirty="0"/>
          </a:p>
        </p:txBody>
      </p:sp>
      <p:cxnSp>
        <p:nvCxnSpPr>
          <p:cNvPr id="11" name="Přímá spojnice 10">
            <a:extLst>
              <a:ext uri="{FF2B5EF4-FFF2-40B4-BE49-F238E27FC236}">
                <a16:creationId xmlns:a16="http://schemas.microsoft.com/office/drawing/2014/main" id="{63CC5780-97A7-4892-810D-637664206204}"/>
              </a:ext>
            </a:extLst>
          </p:cNvPr>
          <p:cNvCxnSpPr/>
          <p:nvPr userDrawn="1"/>
        </p:nvCxnSpPr>
        <p:spPr>
          <a:xfrm>
            <a:off x="838200" y="1751648"/>
            <a:ext cx="10515600" cy="0"/>
          </a:xfrm>
          <a:prstGeom prst="line">
            <a:avLst/>
          </a:prstGeom>
          <a:ln w="9525">
            <a:solidFill>
              <a:srgbClr val="D22D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436F267A-BE8F-4FE3-A8F2-A3A14D7F58D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1836738"/>
            <a:ext cx="10515600" cy="4305300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D22C40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Kliknutím vložíte text.</a:t>
            </a:r>
          </a:p>
        </p:txBody>
      </p:sp>
    </p:spTree>
    <p:extLst>
      <p:ext uri="{BB962C8B-B14F-4D97-AF65-F5344CB8AC3E}">
        <p14:creationId xmlns:p14="http://schemas.microsoft.com/office/powerpoint/2010/main" val="637241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602828-E203-4BCF-A5B0-CB2FC2EC16E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45DBEC2-CBC0-4C1C-88E7-DC2EDCA58E08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D22D40"/>
              </a:buClr>
              <a:buFont typeface="Wingdings" panose="05000000000000000000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Kliknutím vložíte text.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2F575050-708C-4714-B50C-D679D7CC414E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D22D40"/>
              </a:buClr>
              <a:buFont typeface="Wingdings" panose="05000000000000000000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Kliknutím vložíte text.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2EA612F-A0C2-4C25-85F3-1AD024CA6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22D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9E0D19-CE3D-446D-A820-F362435AD289}" type="slidenum">
              <a:rPr lang="cs-CZ" smtClean="0"/>
              <a:pPr/>
              <a:t>‹#›</a:t>
            </a:fld>
            <a:endParaRPr lang="cs-CZ" dirty="0"/>
          </a:p>
        </p:txBody>
      </p:sp>
      <p:cxnSp>
        <p:nvCxnSpPr>
          <p:cNvPr id="8" name="Přímá spojnice 7">
            <a:extLst>
              <a:ext uri="{FF2B5EF4-FFF2-40B4-BE49-F238E27FC236}">
                <a16:creationId xmlns:a16="http://schemas.microsoft.com/office/drawing/2014/main" id="{1F61B0A8-8F34-4579-959E-67B3416A9699}"/>
              </a:ext>
            </a:extLst>
          </p:cNvPr>
          <p:cNvCxnSpPr/>
          <p:nvPr userDrawn="1"/>
        </p:nvCxnSpPr>
        <p:spPr>
          <a:xfrm>
            <a:off x="838200" y="1751648"/>
            <a:ext cx="10515600" cy="0"/>
          </a:xfrm>
          <a:prstGeom prst="line">
            <a:avLst/>
          </a:prstGeom>
          <a:ln w="9525">
            <a:solidFill>
              <a:srgbClr val="D22D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9909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E9FBEE-EED9-440B-B6A2-0370D421D2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149351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1BC1BE52-8A40-4C07-BD57-49A31749FCCF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800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vložíte text.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9C8B1659-79F4-4765-8610-2F273D4750E1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buClr>
                <a:srgbClr val="D22D40"/>
              </a:buClr>
              <a:buFont typeface="Wingdings" panose="05000000000000000000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Kliknutím vložíte text.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071A42BE-7C37-4E5F-A5C7-DE3988B8FE87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800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vložíte text.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3252F095-D907-45FC-9209-CE575CF9B532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buClr>
                <a:srgbClr val="D22D40"/>
              </a:buClr>
              <a:buFont typeface="Wingdings" panose="05000000000000000000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cs-CZ" dirty="0"/>
              <a:t>Kliknutím vložíte text.</a:t>
            </a:r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43AF3188-F662-42FA-942C-C3BA18BE5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22D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9E0D19-CE3D-446D-A820-F362435AD289}" type="slidenum">
              <a:rPr lang="cs-CZ" smtClean="0"/>
              <a:pPr/>
              <a:t>‹#›</a:t>
            </a:fld>
            <a:endParaRPr lang="cs-CZ" dirty="0"/>
          </a:p>
        </p:txBody>
      </p:sp>
      <p:cxnSp>
        <p:nvCxnSpPr>
          <p:cNvPr id="10" name="Přímá spojnice 9">
            <a:extLst>
              <a:ext uri="{FF2B5EF4-FFF2-40B4-BE49-F238E27FC236}">
                <a16:creationId xmlns:a16="http://schemas.microsoft.com/office/drawing/2014/main" id="{80D3BDEC-7BDF-49D8-818D-67B015274AAF}"/>
              </a:ext>
            </a:extLst>
          </p:cNvPr>
          <p:cNvCxnSpPr/>
          <p:nvPr userDrawn="1"/>
        </p:nvCxnSpPr>
        <p:spPr>
          <a:xfrm>
            <a:off x="838200" y="1606868"/>
            <a:ext cx="10515600" cy="0"/>
          </a:xfrm>
          <a:prstGeom prst="line">
            <a:avLst/>
          </a:prstGeom>
          <a:ln w="9525">
            <a:solidFill>
              <a:srgbClr val="D22D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0792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1B72C8-7D3F-4C74-90F8-8DA326D5DF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C5A6722-54AF-4AAD-A2E6-780E1205B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22D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9E0D19-CE3D-446D-A820-F362435AD289}" type="slidenum">
              <a:rPr lang="cs-CZ" smtClean="0"/>
              <a:pPr/>
              <a:t>‹#›</a:t>
            </a:fld>
            <a:endParaRPr lang="cs-CZ" dirty="0"/>
          </a:p>
        </p:txBody>
      </p:sp>
      <p:cxnSp>
        <p:nvCxnSpPr>
          <p:cNvPr id="6" name="Přímá spojnice 5">
            <a:extLst>
              <a:ext uri="{FF2B5EF4-FFF2-40B4-BE49-F238E27FC236}">
                <a16:creationId xmlns:a16="http://schemas.microsoft.com/office/drawing/2014/main" id="{19713418-A7EB-478E-BEED-F2EBCA77CFFE}"/>
              </a:ext>
            </a:extLst>
          </p:cNvPr>
          <p:cNvCxnSpPr/>
          <p:nvPr userDrawn="1"/>
        </p:nvCxnSpPr>
        <p:spPr>
          <a:xfrm>
            <a:off x="838200" y="1751648"/>
            <a:ext cx="10515600" cy="0"/>
          </a:xfrm>
          <a:prstGeom prst="line">
            <a:avLst/>
          </a:prstGeom>
          <a:ln w="9525">
            <a:solidFill>
              <a:srgbClr val="D22D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8502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74147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356F0D-8BFD-494A-8220-002D1C5E335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>
                <a:solidFill>
                  <a:srgbClr val="D22D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E0BA097-ED2B-4036-B097-8C187A6622E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067300" y="457200"/>
            <a:ext cx="6172200" cy="5411788"/>
          </a:xfrm>
          <a:prstGeom prst="rect">
            <a:avLst/>
          </a:prstGeom>
        </p:spPr>
        <p:txBody>
          <a:bodyPr/>
          <a:lstStyle>
            <a:lvl1pPr marL="457200" indent="-457200">
              <a:buClr>
                <a:srgbClr val="D22D40"/>
              </a:buClr>
              <a:buFont typeface="Wingdings" panose="05000000000000000000" pitchFamily="2" charset="2"/>
              <a:buChar char="§"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/>
              <a:t>Kliknutím vložíte text.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AC587ECA-5355-4449-8467-B73118C0A2B9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Kliknutím vložíte text.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7051C28-CB18-4E15-84A8-0937D20E8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22D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9E0D19-CE3D-446D-A820-F362435AD289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0867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02214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6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kped.ff.cuni.cz/cs/prijimaci-rizeni/pripravny-kurz-pro-uchazece-o-bakalarske-studium/" TargetMode="Externa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kped.ff.cuni.cz/cs/prijimaci-rizeni/pripravny-kurz-pro-uchazece-o-bakalarske-studium/" TargetMode="Externa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ff.cuni.cz/FF-272.html" TargetMode="Externa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http://pedagogika.ff.cuni.cz/" TargetMode="Externa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91E728-6BC9-8C4F-B0ED-F283F3155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0487" y="3296603"/>
            <a:ext cx="8045133" cy="1198244"/>
          </a:xfrm>
        </p:spPr>
        <p:txBody>
          <a:bodyPr/>
          <a:lstStyle/>
          <a:p>
            <a:r>
              <a:rPr lang="cs-CZ" dirty="0"/>
              <a:t>Bakalářský a navazující magisterský SP Pedagogika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0D3792E-B9C7-B147-BC00-9C081E0FD9E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630487" y="2768089"/>
            <a:ext cx="6218237" cy="528514"/>
          </a:xfrm>
        </p:spPr>
        <p:txBody>
          <a:bodyPr/>
          <a:lstStyle/>
          <a:p>
            <a:r>
              <a:rPr lang="cs-CZ" sz="2400" dirty="0">
                <a:solidFill>
                  <a:srgbClr val="C00000"/>
                </a:solidFill>
              </a:rPr>
              <a:t>Katedra pedagogiky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58C8C48D-04A0-592A-066F-CDAF3F7E8C12}"/>
              </a:ext>
            </a:extLst>
          </p:cNvPr>
          <p:cNvSpPr txBox="1"/>
          <p:nvPr/>
        </p:nvSpPr>
        <p:spPr>
          <a:xfrm>
            <a:off x="2630487" y="5345981"/>
            <a:ext cx="38176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Den otevřených dveří FF UK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68ADA40A-01C4-F88C-1094-6603F9E4C7E9}"/>
              </a:ext>
            </a:extLst>
          </p:cNvPr>
          <p:cNvSpPr txBox="1"/>
          <p:nvPr/>
        </p:nvSpPr>
        <p:spPr>
          <a:xfrm>
            <a:off x="2630487" y="5751930"/>
            <a:ext cx="24460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11. 1. 2025</a:t>
            </a:r>
          </a:p>
        </p:txBody>
      </p:sp>
    </p:spTree>
    <p:extLst>
      <p:ext uri="{BB962C8B-B14F-4D97-AF65-F5344CB8AC3E}">
        <p14:creationId xmlns:p14="http://schemas.microsoft.com/office/powerpoint/2010/main" val="32468107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E2AB1A-E837-48E3-AF67-22983278D4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cs-CZ" sz="4000" dirty="0"/>
            </a:br>
            <a:r>
              <a:rPr lang="cs-CZ" sz="4000" dirty="0"/>
              <a:t>PŘIJÍMACÍ ZKOUŠKA DO BC. STUDIA</a:t>
            </a:r>
            <a:br>
              <a:rPr lang="cs-CZ" b="1" dirty="0">
                <a:solidFill>
                  <a:srgbClr val="921F07"/>
                </a:solidFill>
              </a:rPr>
            </a:br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3BC3DA6-0E8E-4F82-A19B-DA5FE2AC599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algn="ctr">
              <a:buNone/>
            </a:pPr>
            <a:endParaRPr lang="cs-CZ" sz="2500" b="1" i="1" dirty="0">
              <a:latin typeface="Al Tarikh" pitchFamily="2" charset="-78"/>
              <a:cs typeface="Al Tarikh" pitchFamily="2" charset="-78"/>
            </a:endParaRPr>
          </a:p>
          <a:p>
            <a:pPr marL="0" indent="0" algn="ctr">
              <a:buNone/>
            </a:pPr>
            <a:r>
              <a:rPr lang="cs-CZ" sz="2500" b="1" i="1" dirty="0"/>
              <a:t>Nelze ji prominout ani do Bc., ani do </a:t>
            </a:r>
            <a:r>
              <a:rPr lang="cs-CZ" sz="2500" b="1" i="1" dirty="0" err="1"/>
              <a:t>NMgr</a:t>
            </a:r>
            <a:r>
              <a:rPr lang="cs-CZ" sz="2500" b="1" i="1" dirty="0"/>
              <a:t>. studia.</a:t>
            </a:r>
          </a:p>
          <a:p>
            <a:pPr marL="0" indent="0" algn="ctr">
              <a:buNone/>
            </a:pPr>
            <a:r>
              <a:rPr lang="cs-CZ" sz="2500" b="1" dirty="0">
                <a:solidFill>
                  <a:srgbClr val="C00000"/>
                </a:solidFill>
              </a:rPr>
              <a:t>Bakalářský studijní program Pedagogika</a:t>
            </a:r>
          </a:p>
          <a:p>
            <a:pPr marL="0" indent="0" algn="ctr">
              <a:buNone/>
            </a:pPr>
            <a:r>
              <a:rPr lang="cs-CZ" sz="2500" i="1" dirty="0">
                <a:solidFill>
                  <a:schemeClr val="bg1">
                    <a:lumMod val="50000"/>
                  </a:schemeClr>
                </a:solidFill>
              </a:rPr>
              <a:t>Dvoukolová přijímací zkouška</a:t>
            </a:r>
          </a:p>
          <a:p>
            <a:pPr marL="0" indent="0" algn="ctr">
              <a:buNone/>
            </a:pPr>
            <a:endParaRPr lang="cs-CZ" sz="2500" i="1" dirty="0">
              <a:solidFill>
                <a:srgbClr val="00B050"/>
              </a:solidFill>
            </a:endParaRPr>
          </a:p>
          <a:p>
            <a:r>
              <a:rPr lang="cs-CZ" sz="2500" b="1" u="sng" dirty="0">
                <a:solidFill>
                  <a:srgbClr val="C00000"/>
                </a:solidFill>
              </a:rPr>
              <a:t>1. kolo – písemný test zjišťující:</a:t>
            </a:r>
            <a:endParaRPr lang="cs-CZ" sz="2500" u="sng" dirty="0">
              <a:solidFill>
                <a:srgbClr val="C00000"/>
              </a:solidFill>
            </a:endParaRPr>
          </a:p>
          <a:p>
            <a:r>
              <a:rPr lang="cs-CZ" sz="2500" dirty="0"/>
              <a:t>základní orientovanost v oblasti pedagogiky a psychologie (základní pojmy, problémy, přístupy, historie)</a:t>
            </a:r>
          </a:p>
          <a:p>
            <a:r>
              <a:rPr lang="cs-CZ" sz="2500" dirty="0"/>
              <a:t>historické, literární, uměnovědné a filosofické, resp. sociologické znalosti na úrovni všeobecné středoškolské vzdělanosti</a:t>
            </a:r>
          </a:p>
          <a:p>
            <a:endParaRPr lang="cs-CZ" sz="2500" dirty="0"/>
          </a:p>
          <a:p>
            <a:endParaRPr lang="cs-CZ" sz="2500" dirty="0"/>
          </a:p>
        </p:txBody>
      </p:sp>
    </p:spTree>
    <p:extLst>
      <p:ext uri="{BB962C8B-B14F-4D97-AF65-F5344CB8AC3E}">
        <p14:creationId xmlns:p14="http://schemas.microsoft.com/office/powerpoint/2010/main" val="40194849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E2AB1A-E837-48E3-AF67-22983278D4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cs-CZ" sz="4000" dirty="0"/>
            </a:br>
            <a:r>
              <a:rPr lang="cs-CZ" sz="4000" dirty="0"/>
              <a:t>PŘIJÍMACÍ ZKOUŠKA DO BC. STUDIA</a:t>
            </a:r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3BC3DA6-0E8E-4F82-A19B-DA5FE2AC599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endParaRPr lang="cs-CZ" sz="2500" b="1" u="sng" dirty="0">
              <a:solidFill>
                <a:srgbClr val="C00000"/>
              </a:solidFill>
              <a:latin typeface="Al Tarikh" pitchFamily="2" charset="-78"/>
              <a:cs typeface="Al Tarikh" pitchFamily="2" charset="-78"/>
            </a:endParaRPr>
          </a:p>
          <a:p>
            <a:pPr marL="0" indent="0">
              <a:buNone/>
            </a:pPr>
            <a:r>
              <a:rPr lang="cs-CZ" sz="2500" b="1" u="sng" dirty="0">
                <a:solidFill>
                  <a:srgbClr val="C00000"/>
                </a:solidFill>
              </a:rPr>
              <a:t>2. kolo – ústní zkouška</a:t>
            </a:r>
          </a:p>
          <a:p>
            <a:r>
              <a:rPr lang="cs-CZ" sz="2500" dirty="0"/>
              <a:t>Zjištění motivace ke studiu</a:t>
            </a:r>
          </a:p>
          <a:p>
            <a:r>
              <a:rPr lang="cs-CZ" sz="2500" dirty="0"/>
              <a:t>Pohovor nad přečtenou odbornou literaturou zjišťující formulační schopnosti a vědomosti z oboru, příbuzných věd a filosofie, dále jsou diskutována aktuální témata a problémy školství a vzdělávací politiky</a:t>
            </a:r>
          </a:p>
        </p:txBody>
      </p:sp>
    </p:spTree>
    <p:extLst>
      <p:ext uri="{BB962C8B-B14F-4D97-AF65-F5344CB8AC3E}">
        <p14:creationId xmlns:p14="http://schemas.microsoft.com/office/powerpoint/2010/main" val="28323963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E2AB1A-E837-48E3-AF67-22983278D4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cs-CZ" sz="4000" dirty="0"/>
            </a:br>
            <a:r>
              <a:rPr lang="cs-CZ" sz="4000" dirty="0"/>
              <a:t>PŘIJÍMACÍ ZKOUŠKA DO NMGR. STUDIA</a:t>
            </a:r>
            <a:br>
              <a:rPr lang="cs-CZ" b="1" dirty="0">
                <a:solidFill>
                  <a:srgbClr val="921F07"/>
                </a:solidFill>
                <a:latin typeface="Al Tarikh" pitchFamily="2" charset="-78"/>
                <a:cs typeface="Al Tarikh" pitchFamily="2" charset="-78"/>
              </a:rPr>
            </a:br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3BC3DA6-0E8E-4F82-A19B-DA5FE2AC599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algn="ctr">
              <a:buNone/>
            </a:pPr>
            <a:endParaRPr lang="cs-CZ" sz="2500" b="1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cs-CZ" sz="2500" b="1" dirty="0">
                <a:solidFill>
                  <a:srgbClr val="C00000"/>
                </a:solidFill>
              </a:rPr>
              <a:t>Magisterský studijní program Pedagogika </a:t>
            </a:r>
          </a:p>
          <a:p>
            <a:pPr marL="0" indent="0" algn="ctr">
              <a:buNone/>
            </a:pPr>
            <a:r>
              <a:rPr lang="cs-CZ" sz="2500" i="1" dirty="0">
                <a:solidFill>
                  <a:schemeClr val="bg1">
                    <a:lumMod val="50000"/>
                  </a:schemeClr>
                </a:solidFill>
              </a:rPr>
              <a:t>Dvoukolová přijímací zkouška</a:t>
            </a:r>
          </a:p>
          <a:p>
            <a:pPr marL="0" indent="0" algn="ctr">
              <a:buNone/>
            </a:pPr>
            <a:endParaRPr lang="cs-CZ" sz="2500" i="1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cs-CZ" sz="2500" b="1" u="sng" dirty="0">
                <a:solidFill>
                  <a:srgbClr val="C00000"/>
                </a:solidFill>
              </a:rPr>
              <a:t>1. kolo – písemný test zjišťující:</a:t>
            </a:r>
            <a:endParaRPr lang="cs-CZ" sz="2500" u="sng" dirty="0">
              <a:solidFill>
                <a:srgbClr val="C00000"/>
              </a:solidFill>
            </a:endParaRPr>
          </a:p>
          <a:p>
            <a:r>
              <a:rPr lang="cs-CZ" sz="2500" dirty="0"/>
              <a:t>orientovanost v oblasti pedagogiky, příbuzných věd a filosofie (pojmy, problémy, přístupy, historie) </a:t>
            </a:r>
          </a:p>
          <a:p>
            <a:r>
              <a:rPr lang="cs-CZ" sz="2500" dirty="0"/>
              <a:t>předpokládají se znalosti na úrovni bakalářského studia pedagogiky a hraničních pedagogických disciplín</a:t>
            </a:r>
          </a:p>
        </p:txBody>
      </p:sp>
    </p:spTree>
    <p:extLst>
      <p:ext uri="{BB962C8B-B14F-4D97-AF65-F5344CB8AC3E}">
        <p14:creationId xmlns:p14="http://schemas.microsoft.com/office/powerpoint/2010/main" val="19387845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E2AB1A-E837-48E3-AF67-22983278D4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cs-CZ" sz="4000" dirty="0"/>
            </a:br>
            <a:r>
              <a:rPr lang="cs-CZ" sz="4000" dirty="0"/>
              <a:t>PŘIJÍMACÍ ZKOUŠKA </a:t>
            </a:r>
            <a:r>
              <a:rPr lang="cs-CZ" sz="4400" dirty="0"/>
              <a:t>DO NMGR. STUDIA</a:t>
            </a:r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3BC3DA6-0E8E-4F82-A19B-DA5FE2AC599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endParaRPr lang="cs-CZ" sz="2500" b="1" u="sng" dirty="0">
              <a:solidFill>
                <a:srgbClr val="C00000"/>
              </a:solidFill>
              <a:latin typeface="Al Tarikh" pitchFamily="2" charset="-78"/>
              <a:cs typeface="Al Tarikh" pitchFamily="2" charset="-78"/>
            </a:endParaRPr>
          </a:p>
          <a:p>
            <a:pPr marL="0" indent="0">
              <a:buNone/>
            </a:pPr>
            <a:r>
              <a:rPr lang="cs-CZ" sz="2500" b="1" u="sng" dirty="0">
                <a:solidFill>
                  <a:srgbClr val="C00000"/>
                </a:solidFill>
              </a:rPr>
              <a:t>2. kolo – ústní zkouška</a:t>
            </a:r>
          </a:p>
          <a:p>
            <a:r>
              <a:rPr lang="cs-CZ" sz="2500" dirty="0"/>
              <a:t>Zjištění motivace ke studiu</a:t>
            </a:r>
          </a:p>
          <a:p>
            <a:r>
              <a:rPr lang="cs-CZ" sz="2500" dirty="0"/>
              <a:t>Pohovor nad seznamem prostudované odborné literatury – prioritně se očekává literatura pedagogická (vědomosti z oboru, příbuzných věd a filosofie na úrovni bakalářského studia humanitního typu, témata a problémy oboru, vzdělávací politiky a školství) </a:t>
            </a:r>
          </a:p>
        </p:txBody>
      </p:sp>
    </p:spTree>
    <p:extLst>
      <p:ext uri="{BB962C8B-B14F-4D97-AF65-F5344CB8AC3E}">
        <p14:creationId xmlns:p14="http://schemas.microsoft.com/office/powerpoint/2010/main" val="33732801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E2AB1A-E837-48E3-AF67-22983278D4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cs-CZ" dirty="0">
                <a:latin typeface="Times New Roman"/>
                <a:cs typeface="Times New Roman"/>
              </a:rPr>
            </a:br>
            <a:r>
              <a:rPr lang="cs-CZ" sz="4000" dirty="0"/>
              <a:t>PŘIJÍMACÍ ZKOUŠKA DO BC. I NMGR.</a:t>
            </a:r>
            <a:br>
              <a:rPr lang="cs-CZ" sz="4000" b="1" dirty="0">
                <a:solidFill>
                  <a:srgbClr val="921F07"/>
                </a:solidFill>
                <a:latin typeface="Al Tarikh" pitchFamily="2" charset="-78"/>
                <a:cs typeface="Al Tarikh" pitchFamily="2" charset="-78"/>
              </a:rPr>
            </a:br>
            <a:endParaRPr lang="cs-CZ" sz="4000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3BC3DA6-0E8E-4F82-A19B-DA5FE2AC599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algn="ctr">
              <a:buNone/>
            </a:pPr>
            <a:endParaRPr lang="cs-CZ" sz="2500" b="1" dirty="0">
              <a:solidFill>
                <a:srgbClr val="C00000"/>
              </a:solidFill>
            </a:endParaRPr>
          </a:p>
          <a:p>
            <a:r>
              <a:rPr lang="cs-CZ" sz="2500" b="1" dirty="0">
                <a:solidFill>
                  <a:srgbClr val="C00000"/>
                </a:solidFill>
              </a:rPr>
              <a:t>K ústní části přijímací zkoušky do bakalářského i magisterského studijního programu:</a:t>
            </a:r>
          </a:p>
          <a:p>
            <a:pPr marL="514350" indent="-514350">
              <a:buAutoNum type="alphaLcParenR"/>
            </a:pPr>
            <a:r>
              <a:rPr lang="cs-CZ" sz="2500" dirty="0"/>
              <a:t>Životopis.</a:t>
            </a:r>
          </a:p>
          <a:p>
            <a:pPr marL="514350" indent="-514350">
              <a:buAutoNum type="alphaLcParenR"/>
            </a:pPr>
            <a:r>
              <a:rPr lang="cs-CZ" sz="2500" dirty="0"/>
              <a:t>Seznam prostudované literatury (5-10 titulů): </a:t>
            </a:r>
            <a:endParaRPr lang="cs-CZ" sz="2500" dirty="0">
              <a:solidFill>
                <a:schemeClr val="hlink"/>
              </a:solidFill>
            </a:endParaRPr>
          </a:p>
          <a:p>
            <a:pPr marL="0" indent="0">
              <a:buNone/>
            </a:pPr>
            <a:r>
              <a:rPr lang="cs-CZ" sz="2500" i="1" dirty="0">
                <a:solidFill>
                  <a:srgbClr val="C00000"/>
                </a:solidFill>
              </a:rPr>
              <a:t>Doporučená literatura na webu katedry v menu Uchazeč je orientační (očekávají se alespoň 3 tituly), předpokládá se studium i </a:t>
            </a:r>
            <a:r>
              <a:rPr lang="cs-CZ" sz="2500" b="1" i="1" dirty="0">
                <a:solidFill>
                  <a:srgbClr val="C00000"/>
                </a:solidFill>
              </a:rPr>
              <a:t>další literatury </a:t>
            </a:r>
            <a:r>
              <a:rPr lang="cs-CZ" sz="2500" i="1" dirty="0">
                <a:solidFill>
                  <a:srgbClr val="C00000"/>
                </a:solidFill>
              </a:rPr>
              <a:t>dle vlastního pedagogického zájmu!</a:t>
            </a:r>
          </a:p>
          <a:p>
            <a:pPr marL="0" indent="0">
              <a:buNone/>
            </a:pPr>
            <a:r>
              <a:rPr lang="cs-CZ" sz="2500" dirty="0"/>
              <a:t>Protože KPED zajišťuje studijní programy “Pedagogika", očekává se především </a:t>
            </a:r>
            <a:r>
              <a:rPr lang="cs-CZ" sz="2500" b="1" dirty="0">
                <a:solidFill>
                  <a:srgbClr val="C00000"/>
                </a:solidFill>
              </a:rPr>
              <a:t>literatura </a:t>
            </a:r>
            <a:r>
              <a:rPr lang="cs-CZ" sz="2500" b="1" u="sng" dirty="0">
                <a:solidFill>
                  <a:srgbClr val="C00000"/>
                </a:solidFill>
              </a:rPr>
              <a:t>pedagogická</a:t>
            </a:r>
            <a:r>
              <a:rPr lang="cs-CZ" sz="2500" b="1" dirty="0">
                <a:solidFill>
                  <a:srgbClr val="C00000"/>
                </a:solidFill>
              </a:rPr>
              <a:t>   </a:t>
            </a:r>
          </a:p>
          <a:p>
            <a:endParaRPr lang="cs-CZ" sz="2500" dirty="0"/>
          </a:p>
        </p:txBody>
      </p:sp>
    </p:spTree>
    <p:extLst>
      <p:ext uri="{BB962C8B-B14F-4D97-AF65-F5344CB8AC3E}">
        <p14:creationId xmlns:p14="http://schemas.microsoft.com/office/powerpoint/2010/main" val="9437378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DA7954-4785-A749-2B0C-579881816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/>
              <a:t>UPLATNĚNÍ ABSOLVENTŮ BC. STUDIA</a:t>
            </a:r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23158CE-3CE6-B2A4-E171-B90BC7A588C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algn="just">
              <a:spcBef>
                <a:spcPts val="600"/>
              </a:spcBef>
              <a:buNone/>
              <a:tabLst>
                <a:tab pos="269875" algn="l"/>
              </a:tabLst>
            </a:pPr>
            <a:r>
              <a:rPr lang="cs-CZ" sz="1800" b="1" dirty="0">
                <a:effectLst/>
                <a:ea typeface="Times New Roman" panose="02020603050405020304" pitchFamily="18" charset="0"/>
              </a:rPr>
              <a:t>Absolventi nacházejí uplatnění v široké škále škol a školských zařízení jako jsou:</a:t>
            </a:r>
            <a:endParaRPr lang="cs-CZ" sz="1800" dirty="0">
              <a:effectLst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600"/>
              </a:spcBef>
              <a:buFont typeface="Symbol" pitchFamily="2" charset="2"/>
              <a:buChar char=""/>
            </a:pPr>
            <a:r>
              <a:rPr lang="cs-CZ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domovy mládeže, školní družiny a školní kluby: vychovatel, pedagog volného času, preventista rizikového chování</a:t>
            </a:r>
            <a:endParaRPr lang="cs-CZ" sz="1800" dirty="0">
              <a:effectLst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600"/>
              </a:spcBef>
              <a:buFont typeface="Symbol" pitchFamily="2" charset="2"/>
              <a:buChar char=""/>
            </a:pPr>
            <a:r>
              <a:rPr lang="cs-CZ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dětské domovy a výchovné ústavy dětí a mládeže: vychovatel, pedagog volného času</a:t>
            </a:r>
            <a:endParaRPr lang="cs-CZ" sz="1800" dirty="0">
              <a:effectLst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600"/>
              </a:spcBef>
              <a:buFont typeface="Symbol" pitchFamily="2" charset="2"/>
              <a:buChar char=""/>
            </a:pPr>
            <a:r>
              <a:rPr lang="cs-CZ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střediska volného času – domy dětí a mládeže, stanice zájmových činností, instituty zájmového vzdělávání: pedagog volného času, vedoucí zájmových útvarů, tvůrce a garant výchovných projektů</a:t>
            </a:r>
            <a:endParaRPr lang="cs-CZ" sz="1800" dirty="0">
              <a:effectLst/>
              <a:ea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600"/>
              </a:spcBef>
              <a:buFont typeface="Symbol" pitchFamily="2" charset="2"/>
              <a:buChar char=""/>
            </a:pPr>
            <a:r>
              <a:rPr lang="cs-CZ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střediska výchovné péče: vychovatel</a:t>
            </a:r>
            <a:endParaRPr lang="cs-CZ" sz="1800" dirty="0">
              <a:effectLst/>
              <a:ea typeface="Calibri" panose="020F0502020204030204" pitchFamily="34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  <a:buFont typeface="Symbol" pitchFamily="2" charset="2"/>
              <a:buChar char=""/>
            </a:pPr>
            <a:r>
              <a:rPr lang="cs-CZ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speciální školy a školská zařízení: vychovatel, asistent dítěte se specifickými potřebami</a:t>
            </a:r>
            <a:endParaRPr lang="cs-CZ" sz="1800" dirty="0">
              <a:effectLst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11397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336652-37A9-6704-16E7-9B660D9AC0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/>
              <a:t>UPLATNĚNÍ ABSOLVENTŮ BC. STUDIA</a:t>
            </a:r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53AF910-A134-19C2-4AA8-DD1C8814445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just">
              <a:spcBef>
                <a:spcPts val="600"/>
              </a:spcBef>
              <a:tabLst>
                <a:tab pos="269875" algn="l"/>
              </a:tabLst>
            </a:pPr>
            <a:r>
              <a:rPr lang="cs-CZ" sz="18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Další instituce zřizované ministerstvem školství, mládeže a tělovýchovy:</a:t>
            </a:r>
            <a:endParaRPr lang="cs-CZ" sz="1800" b="1" dirty="0">
              <a:effectLst/>
              <a:ea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600"/>
              </a:spcBef>
            </a:pPr>
            <a:r>
              <a:rPr lang="cs-CZ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pedagogická centra: odborný pracovník pro přípravu a organizaci dalšího vzdělávání učitelů</a:t>
            </a:r>
            <a:endParaRPr lang="cs-CZ" sz="1800" dirty="0">
              <a:effectLst/>
              <a:ea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</a:pPr>
            <a:r>
              <a:rPr lang="cs-CZ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střediska služeb škole: odborný referent</a:t>
            </a:r>
            <a:endParaRPr lang="cs-CZ" sz="1800" dirty="0">
              <a:effectLst/>
              <a:ea typeface="Calibri" panose="020F0502020204030204" pitchFamily="34" charset="0"/>
            </a:endParaRPr>
          </a:p>
          <a:p>
            <a:pPr algn="just">
              <a:spcBef>
                <a:spcPts val="600"/>
              </a:spcBef>
              <a:tabLst>
                <a:tab pos="269875" algn="l"/>
              </a:tabLst>
            </a:pPr>
            <a:r>
              <a:rPr lang="cs-CZ" sz="1800" b="1" dirty="0">
                <a:solidFill>
                  <a:srgbClr val="000000"/>
                </a:solidFill>
                <a:ea typeface="Times New Roman" panose="02020603050405020304" pitchFamily="18" charset="0"/>
              </a:rPr>
              <a:t>P</a:t>
            </a:r>
            <a:r>
              <a:rPr lang="cs-CZ" sz="18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omáhající instituce vládního a nevládního sektoru:</a:t>
            </a:r>
            <a:endParaRPr lang="cs-CZ" sz="1800" b="1" dirty="0">
              <a:effectLst/>
              <a:ea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600"/>
              </a:spcBef>
            </a:pPr>
            <a:r>
              <a:rPr lang="cs-CZ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střediska rané péče, speciálně pedagogická centra</a:t>
            </a:r>
            <a:endParaRPr lang="cs-CZ" sz="1800" dirty="0">
              <a:effectLst/>
              <a:ea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Bef>
                <a:spcPts val="600"/>
              </a:spcBef>
            </a:pPr>
            <a:r>
              <a:rPr lang="cs-CZ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občanské poradny: poradce</a:t>
            </a:r>
            <a:endParaRPr lang="cs-CZ" sz="1800" dirty="0">
              <a:effectLst/>
              <a:ea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</a:pPr>
            <a:r>
              <a:rPr lang="cs-CZ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linky důvěry, azylová zařízení (domy na půli cesty, chráněné a podporované bydlení), komunitní centra, uprchlické tábory, obecně prospěšné společnosti, nadace a občanská sdružení (svépomocné skupiny): sociálně pedagogický asistent</a:t>
            </a:r>
          </a:p>
          <a:p>
            <a:pPr algn="just">
              <a:spcBef>
                <a:spcPts val="600"/>
              </a:spcBef>
              <a:tabLst>
                <a:tab pos="269875" algn="l"/>
              </a:tabLst>
            </a:pPr>
            <a:r>
              <a:rPr lang="cs-CZ" sz="1800" b="1" dirty="0">
                <a:solidFill>
                  <a:srgbClr val="000000"/>
                </a:solidFill>
                <a:ea typeface="Times New Roman" panose="02020603050405020304" pitchFamily="18" charset="0"/>
              </a:rPr>
              <a:t>S</a:t>
            </a:r>
            <a:r>
              <a:rPr lang="cs-CZ" sz="18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tátní správa a samospráva:</a:t>
            </a:r>
            <a:endParaRPr lang="cs-CZ" sz="1800" b="1" dirty="0">
              <a:effectLst/>
              <a:ea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</a:pPr>
            <a:r>
              <a:rPr lang="cs-CZ" sz="18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poradenská střediska úřadů práce: poradce, konzultant</a:t>
            </a:r>
            <a:endParaRPr lang="cs-CZ" sz="1800" dirty="0">
              <a:effectLst/>
              <a:ea typeface="Calibri" panose="020F0502020204030204" pitchFamily="34" charset="0"/>
            </a:endParaRPr>
          </a:p>
          <a:p>
            <a:pPr algn="just"/>
            <a:r>
              <a:rPr lang="cs-CZ" sz="1800" dirty="0">
                <a:effectLst/>
                <a:ea typeface="Times New Roman" panose="02020603050405020304" pitchFamily="18" charset="0"/>
              </a:rPr>
              <a:t>školské referáty obecních úřadů, pověřených obcí a krajských úřadů: odborný referent </a:t>
            </a:r>
            <a:endParaRPr lang="cs-CZ" sz="1800" dirty="0">
              <a:effectLst/>
              <a:ea typeface="Calibri" panose="020F0502020204030204" pitchFamily="34" charset="0"/>
            </a:endParaRPr>
          </a:p>
          <a:p>
            <a:endParaRPr lang="cs-CZ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85926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911CAA-C637-EAAA-B458-A3364A244F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/>
              <a:t>UPLATNĚNÍ ABSOLVENTŮ NMGR. STUDIA  PEDAGOGIKA</a:t>
            </a:r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0899BA1-B670-4D98-5B5D-6A6C1823844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just"/>
            <a:r>
              <a:rPr lang="cs-CZ" sz="1800" dirty="0">
                <a:effectLst/>
                <a:ea typeface="Times New Roman" panose="02020603050405020304" pitchFamily="18" charset="0"/>
              </a:rPr>
              <a:t>Absolvent může působit jak ve </a:t>
            </a:r>
            <a:r>
              <a:rPr lang="cs-CZ" sz="1800" b="1" dirty="0">
                <a:effectLst/>
                <a:ea typeface="Times New Roman" panose="02020603050405020304" pitchFamily="18" charset="0"/>
              </a:rPr>
              <a:t>vědeckovýzkumné sféře</a:t>
            </a:r>
            <a:r>
              <a:rPr lang="cs-CZ" sz="1800" dirty="0">
                <a:effectLst/>
                <a:ea typeface="Times New Roman" panose="02020603050405020304" pitchFamily="18" charset="0"/>
              </a:rPr>
              <a:t>, tak v řadě </a:t>
            </a:r>
            <a:r>
              <a:rPr lang="cs-CZ" sz="1800" b="1" dirty="0">
                <a:effectLst/>
                <a:ea typeface="Times New Roman" panose="02020603050405020304" pitchFamily="18" charset="0"/>
              </a:rPr>
              <a:t>pedagogických profesí </a:t>
            </a:r>
            <a:r>
              <a:rPr lang="cs-CZ" sz="1800" dirty="0">
                <a:effectLst/>
                <a:ea typeface="Times New Roman" panose="02020603050405020304" pitchFamily="18" charset="0"/>
              </a:rPr>
              <a:t>včetně školního managementu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1800" dirty="0">
                <a:effectLst/>
                <a:ea typeface="Times New Roman" panose="02020603050405020304" pitchFamily="18" charset="0"/>
              </a:rPr>
              <a:t>výzkumné ústavy (NPI, VÚ při vysokých školách a fakultách apod.)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1800" dirty="0">
                <a:effectLst/>
                <a:ea typeface="Times New Roman" panose="02020603050405020304" pitchFamily="18" charset="0"/>
              </a:rPr>
              <a:t>školy: základní, střední (střední pedagogické školy, konzervatoře, střední zdravotnické školy, sociálně právní, všeobecně vzdělávací a pedagogická gymnázia), vyšší odborné školy, vysoké školy (univerzitní fakulty vzdělávající učitele, ČVUT, DAMU, FAMU)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1800" dirty="0">
                <a:effectLst/>
                <a:ea typeface="Times New Roman" panose="02020603050405020304" pitchFamily="18" charset="0"/>
              </a:rPr>
              <a:t>speciální instituce celoživotního vzdělávání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1800" dirty="0">
                <a:effectLst/>
                <a:ea typeface="Times New Roman" panose="02020603050405020304" pitchFamily="18" charset="0"/>
              </a:rPr>
              <a:t>státní výchovná zařízení (střediska výchovné péče, diagnostické ústavy, výchovné ústavy pro děti a mládež, dětské domovy, centra volného času)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1800" dirty="0">
                <a:effectLst/>
                <a:ea typeface="Times New Roman" panose="02020603050405020304" pitchFamily="18" charset="0"/>
              </a:rPr>
              <a:t>veřejná správa (oddělení péče o rodinu a děti, oddělení sociální prevence).</a:t>
            </a:r>
          </a:p>
          <a:p>
            <a:pPr algn="just"/>
            <a:r>
              <a:rPr lang="cs-CZ" sz="1800" dirty="0">
                <a:effectLst/>
                <a:ea typeface="Times New Roman" panose="02020603050405020304" pitchFamily="18" charset="0"/>
              </a:rPr>
              <a:t>K oborovému studiu je možné na FF UK nebo na jiných VŠ v EU získat učitelskou kvalifikaci dle aktuálních možností uvedených na webu MŠMT (učitelskou kvalifikaci v oboru Pedagogika lze doplnit v programu CŽV).</a:t>
            </a:r>
            <a:r>
              <a:rPr lang="cs-CZ" dirty="0">
                <a:effectLst/>
              </a:rPr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26299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47C7A8-774E-4C2A-B4C2-7F927E93E2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ea typeface="Times New Roman" charset="0"/>
              </a:rPr>
              <a:t>PŘÍPRAVNÝ KURZ DO BC. STUDIA</a:t>
            </a:r>
            <a:endParaRPr lang="cs-CZ" sz="4000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1B807DD-0D1C-45EC-BA52-1E9CB9E8055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r>
              <a:rPr lang="cs-CZ" dirty="0"/>
              <a:t>Informace o obsahu kurzu na </a:t>
            </a:r>
            <a:r>
              <a:rPr lang="cs-CZ" dirty="0">
                <a:hlinkClick r:id="rId2"/>
              </a:rPr>
              <a:t>https://kped.ff.cuni.cz/cs/prijimaci-rizeni/pripravny-kurz-pro-uchazece-o-bakalarske-studium/</a:t>
            </a:r>
            <a:endParaRPr lang="cs-CZ" dirty="0"/>
          </a:p>
          <a:p>
            <a:r>
              <a:rPr lang="cs-CZ" dirty="0"/>
              <a:t>Rozsah kursu: </a:t>
            </a:r>
            <a:r>
              <a:rPr lang="cs-CZ" dirty="0">
                <a:solidFill>
                  <a:srgbClr val="C00000"/>
                </a:solidFill>
              </a:rPr>
              <a:t>20 hodin </a:t>
            </a:r>
            <a:r>
              <a:rPr lang="cs-CZ" dirty="0"/>
              <a:t>(4 x 5hodin přípravných lekcí /nejen/ na písemnou část přijímací zkoušky, probíhá o sobotách)</a:t>
            </a:r>
          </a:p>
          <a:p>
            <a:r>
              <a:rPr lang="cs-CZ" dirty="0"/>
              <a:t>letos 1. 3., 15. 3., 5. 4., 12 .4. 2025</a:t>
            </a:r>
          </a:p>
          <a:p>
            <a:r>
              <a:rPr lang="cs-CZ" dirty="0"/>
              <a:t>termín podání přihlášky do kurzu do 7. 2. 2025</a:t>
            </a:r>
          </a:p>
          <a:p>
            <a:r>
              <a:rPr lang="cs-CZ" dirty="0"/>
              <a:t>Cena 6.000 Kč vč. DPH</a:t>
            </a:r>
          </a:p>
        </p:txBody>
      </p:sp>
    </p:spTree>
    <p:extLst>
      <p:ext uri="{BB962C8B-B14F-4D97-AF65-F5344CB8AC3E}">
        <p14:creationId xmlns:p14="http://schemas.microsoft.com/office/powerpoint/2010/main" val="8979980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2A11FC-946A-10AF-E00A-01B63C4B5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ea typeface="Times New Roman" charset="0"/>
              </a:rPr>
              <a:t>PŘÍPRAVNÝ KURZ DO NMGR. STUDIA</a:t>
            </a:r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66EDECD-71D1-6D0A-2F37-DC3F2C7ED24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Informace o obsahu kurzu na </a:t>
            </a:r>
            <a:r>
              <a:rPr lang="cs-CZ" dirty="0">
                <a:hlinkClick r:id="rId2"/>
              </a:rPr>
              <a:t>https://kped.ff.cuni.cz/cs/prijimaci-rizeni/pripravny-kurz-pro-uchazece-o-bakalarske-studium/</a:t>
            </a:r>
            <a:endParaRPr lang="cs-CZ" dirty="0"/>
          </a:p>
          <a:p>
            <a:r>
              <a:rPr lang="cs-CZ" dirty="0"/>
              <a:t>Rozsah kursu: </a:t>
            </a:r>
            <a:r>
              <a:rPr lang="cs-CZ" dirty="0">
                <a:solidFill>
                  <a:srgbClr val="C00000"/>
                </a:solidFill>
              </a:rPr>
              <a:t>16 hodin </a:t>
            </a:r>
            <a:r>
              <a:rPr lang="cs-CZ" dirty="0"/>
              <a:t>(2 </a:t>
            </a:r>
            <a:r>
              <a:rPr lang="cs-CZ" dirty="0" err="1"/>
              <a:t>x</a:t>
            </a:r>
            <a:r>
              <a:rPr lang="cs-CZ" dirty="0"/>
              <a:t> 8 hodin přípravných lekcí /nejen/ na písemnou část přijímací zkoušky, probíhá o sobotách)</a:t>
            </a:r>
          </a:p>
          <a:p>
            <a:r>
              <a:rPr lang="cs-CZ" dirty="0"/>
              <a:t>letos 8. 3., 22. 3. 2025</a:t>
            </a:r>
          </a:p>
          <a:p>
            <a:r>
              <a:rPr lang="cs-CZ" dirty="0"/>
              <a:t>termín podání přihlášky do kurzu do 7. 2. 2025</a:t>
            </a:r>
          </a:p>
          <a:p>
            <a:r>
              <a:rPr lang="cs-CZ" dirty="0"/>
              <a:t>Cena 5.000 Kč vč. DPH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48240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91E728-6BC9-8C4F-B0ED-F283F3155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29935" y="3210631"/>
            <a:ext cx="6218789" cy="778452"/>
          </a:xfrm>
        </p:spPr>
        <p:txBody>
          <a:bodyPr/>
          <a:lstStyle/>
          <a:p>
            <a:r>
              <a:rPr lang="cs-CZ" dirty="0"/>
              <a:t>VÍTÁME VÁS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0D3792E-B9C7-B147-BC00-9C081E0FD9E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630487" y="4335303"/>
            <a:ext cx="6218237" cy="1218830"/>
          </a:xfrm>
        </p:spPr>
        <p:txBody>
          <a:bodyPr/>
          <a:lstStyle/>
          <a:p>
            <a:r>
              <a:rPr lang="cs-CZ" dirty="0"/>
              <a:t>Martin Strouhal</a:t>
            </a:r>
          </a:p>
          <a:p>
            <a:r>
              <a:rPr lang="cs-CZ" dirty="0"/>
              <a:t>Monika Šimáková</a:t>
            </a:r>
          </a:p>
        </p:txBody>
      </p:sp>
    </p:spTree>
    <p:extLst>
      <p:ext uri="{BB962C8B-B14F-4D97-AF65-F5344CB8AC3E}">
        <p14:creationId xmlns:p14="http://schemas.microsoft.com/office/powerpoint/2010/main" val="36179116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D33F2E-D4BC-4D01-9E2B-A703F8248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/>
              <a:t>STUDIUM V ZAHRANIČÍ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517BC5F-53D0-405C-9927-8063FAA84AA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836738"/>
            <a:ext cx="10515600" cy="4550810"/>
          </a:xfrm>
        </p:spPr>
        <p:txBody>
          <a:bodyPr/>
          <a:lstStyle/>
          <a:p>
            <a:pPr marL="0" indent="0">
              <a:buNone/>
            </a:pPr>
            <a:endParaRPr lang="cs-CZ" sz="25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cs-CZ" sz="2500" b="1" dirty="0">
                <a:solidFill>
                  <a:srgbClr val="C00000"/>
                </a:solidFill>
              </a:rPr>
              <a:t>Probíhá zejm. prostřednictvím programu Erasmus</a:t>
            </a:r>
          </a:p>
          <a:p>
            <a:r>
              <a:rPr lang="cs-CZ" sz="2500" dirty="0" err="1"/>
              <a:t>Uniwersytet</a:t>
            </a:r>
            <a:r>
              <a:rPr lang="cs-CZ" sz="2500" dirty="0"/>
              <a:t> </a:t>
            </a:r>
            <a:r>
              <a:rPr lang="cs-CZ" sz="2500" dirty="0" err="1"/>
              <a:t>Jagiellonski</a:t>
            </a:r>
            <a:r>
              <a:rPr lang="cs-CZ" sz="2500" dirty="0"/>
              <a:t> </a:t>
            </a:r>
            <a:r>
              <a:rPr lang="cs-CZ" sz="2500" dirty="0" err="1"/>
              <a:t>Krakow</a:t>
            </a:r>
            <a:r>
              <a:rPr lang="cs-CZ" sz="2500" dirty="0"/>
              <a:t>, Polsko</a:t>
            </a:r>
          </a:p>
          <a:p>
            <a:r>
              <a:rPr lang="cs-CZ" sz="2500" dirty="0"/>
              <a:t>Univerzita </a:t>
            </a:r>
            <a:r>
              <a:rPr lang="cs-CZ" sz="2500" dirty="0" err="1"/>
              <a:t>Ljubljana</a:t>
            </a:r>
            <a:r>
              <a:rPr lang="cs-CZ" sz="2500" dirty="0"/>
              <a:t>, Slovinsko</a:t>
            </a:r>
          </a:p>
          <a:p>
            <a:r>
              <a:rPr lang="cs-CZ" sz="2500" dirty="0" err="1"/>
              <a:t>Universidad</a:t>
            </a:r>
            <a:r>
              <a:rPr lang="cs-CZ" sz="2500" dirty="0"/>
              <a:t> de Coimbra, Portugalsko</a:t>
            </a:r>
          </a:p>
          <a:p>
            <a:r>
              <a:rPr lang="cs-CZ" sz="2500" dirty="0" err="1"/>
              <a:t>Universidad</a:t>
            </a:r>
            <a:r>
              <a:rPr lang="cs-CZ" sz="2500" dirty="0"/>
              <a:t> </a:t>
            </a:r>
            <a:r>
              <a:rPr lang="cs-CZ" sz="2500" dirty="0" err="1"/>
              <a:t>Complutense</a:t>
            </a:r>
            <a:r>
              <a:rPr lang="cs-CZ" sz="2500" dirty="0"/>
              <a:t> de Madrid, Španělsko</a:t>
            </a:r>
          </a:p>
          <a:p>
            <a:r>
              <a:rPr lang="cs-CZ" sz="2500" dirty="0"/>
              <a:t>Univerzita Komenského Bratislava, Slovensko</a:t>
            </a:r>
          </a:p>
          <a:p>
            <a:r>
              <a:rPr lang="cs-CZ" sz="2500" dirty="0"/>
              <a:t>Prešovská univerzita, Slovensko</a:t>
            </a:r>
          </a:p>
          <a:p>
            <a:r>
              <a:rPr lang="cs-CZ" sz="2500" dirty="0"/>
              <a:t>University </a:t>
            </a:r>
            <a:r>
              <a:rPr lang="cs-CZ" sz="2500" dirty="0" err="1"/>
              <a:t>of</a:t>
            </a:r>
            <a:r>
              <a:rPr lang="cs-CZ" sz="2500" dirty="0"/>
              <a:t> </a:t>
            </a:r>
            <a:r>
              <a:rPr lang="cs-CZ" sz="2500" dirty="0" err="1"/>
              <a:t>Dundee</a:t>
            </a:r>
            <a:r>
              <a:rPr lang="cs-CZ" sz="2500" dirty="0"/>
              <a:t>, Skotsko</a:t>
            </a:r>
          </a:p>
          <a:p>
            <a:endParaRPr lang="cs-CZ" sz="2500" dirty="0"/>
          </a:p>
        </p:txBody>
      </p:sp>
    </p:spTree>
    <p:extLst>
      <p:ext uri="{BB962C8B-B14F-4D97-AF65-F5344CB8AC3E}">
        <p14:creationId xmlns:p14="http://schemas.microsoft.com/office/powerpoint/2010/main" val="31606944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6682FF-156D-49E2-9520-91B0245EE4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WEB KPED FF UK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23AB443-5351-47A2-8557-DA5C7936044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Další informace o studiu v zahraničí viz </a:t>
            </a:r>
            <a:r>
              <a:rPr lang="cs-CZ" dirty="0">
                <a:hlinkClick r:id="rId2"/>
              </a:rPr>
              <a:t>http://ff.cuni.cz/FF-272.html</a:t>
            </a:r>
            <a:r>
              <a:rPr lang="cs-CZ" dirty="0"/>
              <a:t> 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91669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9ED741-305D-4B96-8E70-76F1B43DDD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latin typeface="Arial" charset="0"/>
                <a:hlinkClick r:id="rId2"/>
              </a:rPr>
              <a:t>http://pedagogika.ff.cuni.cz/</a:t>
            </a:r>
            <a:r>
              <a:rPr lang="cs-CZ" sz="4400" dirty="0">
                <a:latin typeface="Arial" charset="0"/>
              </a:rPr>
              <a:t> </a:t>
            </a:r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41EFA2F-FD69-426D-AA5B-02E13B87CD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59E91D1C-1FAA-46A8-B04F-5F26716A484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265" y="1145352"/>
            <a:ext cx="10921535" cy="6140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98672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1E3002-9731-49B3-900A-13DB908BB2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DĚKUJEME ZA POZORNO</a:t>
            </a:r>
            <a:r>
              <a:rPr lang="cs-CZ" dirty="0">
                <a:latin typeface="Times New Roman"/>
                <a:cs typeface="Times New Roman"/>
              </a:rPr>
              <a:t>ST</a:t>
            </a:r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E58842A-3F1F-4F17-A04D-F8B78EC79D8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algn="ctr">
              <a:buNone/>
            </a:pPr>
            <a:endParaRPr lang="cs-CZ" sz="2800" dirty="0">
              <a:solidFill>
                <a:srgbClr val="921F07"/>
              </a:solidFill>
              <a:latin typeface="Cambria"/>
              <a:cs typeface="Cambria"/>
            </a:endParaRPr>
          </a:p>
          <a:p>
            <a:pPr marL="0" indent="0" algn="ctr">
              <a:buNone/>
            </a:pPr>
            <a:endParaRPr lang="cs-CZ" sz="2800" dirty="0">
              <a:solidFill>
                <a:srgbClr val="921F07"/>
              </a:solidFill>
            </a:endParaRPr>
          </a:p>
          <a:p>
            <a:pPr marL="0" indent="0" algn="ctr">
              <a:buNone/>
            </a:pPr>
            <a:endParaRPr lang="cs-CZ" dirty="0">
              <a:solidFill>
                <a:srgbClr val="921F07"/>
              </a:solidFill>
            </a:endParaRPr>
          </a:p>
          <a:p>
            <a:pPr marL="0" indent="0" algn="ctr">
              <a:buNone/>
            </a:pPr>
            <a:r>
              <a:rPr lang="cs-CZ" sz="2800" dirty="0">
                <a:solidFill>
                  <a:srgbClr val="921F07"/>
                </a:solidFill>
              </a:rPr>
              <a:t>BUDEME SE NA VÁS TĚŠIT, ROZHODNETE-LI SE STUDOVAT NA KATEDŘE PEDAGOGIKY FF UK</a:t>
            </a:r>
          </a:p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43380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9D1F63-B86E-41C7-8D4D-5117523C4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/>
              <a:t>FF UK = TYP VÝZKUMNĚ ORIENTOVANÉ VYSOKÉ ŠKOLY</a:t>
            </a:r>
            <a:br>
              <a:rPr lang="cs-CZ" sz="4000" dirty="0"/>
            </a:br>
            <a:endParaRPr lang="cs-CZ" sz="4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4F3745F-C1D6-49E6-98E2-E59A30A2C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/>
          <a:lstStyle/>
          <a:p>
            <a:pPr marL="0" indent="0" algn="ctr">
              <a:buNone/>
            </a:pPr>
            <a:endParaRPr lang="cs-CZ" sz="2500" dirty="0"/>
          </a:p>
          <a:p>
            <a:pPr algn="ctr"/>
            <a:r>
              <a:rPr lang="cs-CZ" sz="2500" dirty="0"/>
              <a:t>akcent na vědu, výzkum a publikační činnost akademických pracovníků</a:t>
            </a:r>
          </a:p>
          <a:p>
            <a:pPr marL="0" indent="0" algn="ctr">
              <a:buNone/>
            </a:pPr>
            <a:endParaRPr lang="cs-CZ" sz="2500" dirty="0"/>
          </a:p>
          <a:p>
            <a:pPr algn="ctr"/>
            <a:r>
              <a:rPr lang="cs-CZ" sz="2500" dirty="0"/>
              <a:t>akcent na </a:t>
            </a:r>
            <a:r>
              <a:rPr lang="cs-CZ" sz="2500" dirty="0" err="1"/>
              <a:t>NMgr</a:t>
            </a:r>
            <a:r>
              <a:rPr lang="cs-CZ" sz="2500" dirty="0"/>
              <a:t>. a Ph.D. studia </a:t>
            </a:r>
          </a:p>
          <a:p>
            <a:pPr marL="0" indent="0" algn="ctr">
              <a:buNone/>
            </a:pPr>
            <a:endParaRPr lang="cs-CZ" sz="2500" dirty="0"/>
          </a:p>
          <a:p>
            <a:pPr algn="ctr"/>
            <a:r>
              <a:rPr lang="cs-CZ" sz="2500" dirty="0"/>
              <a:t>akcent na neprofesně orientované Bc. studium jako přípravu pro další </a:t>
            </a:r>
            <a:r>
              <a:rPr lang="cs-CZ" sz="2500" dirty="0" err="1"/>
              <a:t>NMgr</a:t>
            </a:r>
            <a:r>
              <a:rPr lang="cs-CZ" sz="2500" dirty="0"/>
              <a:t>. pedagogická studia </a:t>
            </a:r>
          </a:p>
          <a:p>
            <a:pPr marL="0" indent="0" algn="ctr">
              <a:buNone/>
            </a:pPr>
            <a:endParaRPr lang="cs-CZ" sz="2500" dirty="0"/>
          </a:p>
          <a:p>
            <a:pPr algn="ctr"/>
            <a:r>
              <a:rPr lang="cs-CZ" sz="2500" dirty="0"/>
              <a:t>akcent na zájem studentů o pedagogiku jako vědní obor, nejen o edukaci jako praktickou činnost</a:t>
            </a:r>
          </a:p>
          <a:p>
            <a:pPr algn="ctr"/>
            <a:endParaRPr lang="cs-CZ" sz="2500" dirty="0"/>
          </a:p>
          <a:p>
            <a:pPr algn="ctr"/>
            <a:endParaRPr lang="cs-CZ" sz="2500" dirty="0"/>
          </a:p>
        </p:txBody>
      </p:sp>
      <p:sp>
        <p:nvSpPr>
          <p:cNvPr id="4" name="Šipka: dolů 3">
            <a:extLst>
              <a:ext uri="{FF2B5EF4-FFF2-40B4-BE49-F238E27FC236}">
                <a16:creationId xmlns:a16="http://schemas.microsoft.com/office/drawing/2014/main" id="{62246512-769F-4F46-9649-FFF416C1D516}"/>
              </a:ext>
            </a:extLst>
          </p:cNvPr>
          <p:cNvSpPr/>
          <p:nvPr/>
        </p:nvSpPr>
        <p:spPr>
          <a:xfrm>
            <a:off x="5975269" y="2706705"/>
            <a:ext cx="378615" cy="503582"/>
          </a:xfrm>
          <a:prstGeom prst="down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>
                <a:solidFill>
                  <a:srgbClr val="C00000"/>
                </a:solidFill>
              </a:ln>
              <a:solidFill>
                <a:srgbClr val="C00000"/>
              </a:solidFill>
            </a:endParaRPr>
          </a:p>
        </p:txBody>
      </p:sp>
      <p:sp>
        <p:nvSpPr>
          <p:cNvPr id="5" name="Šipka: dolů 4">
            <a:extLst>
              <a:ext uri="{FF2B5EF4-FFF2-40B4-BE49-F238E27FC236}">
                <a16:creationId xmlns:a16="http://schemas.microsoft.com/office/drawing/2014/main" id="{E4E60EFD-1308-4779-A5FD-0C99201254ED}"/>
              </a:ext>
            </a:extLst>
          </p:cNvPr>
          <p:cNvSpPr/>
          <p:nvPr/>
        </p:nvSpPr>
        <p:spPr>
          <a:xfrm>
            <a:off x="5975269" y="3701087"/>
            <a:ext cx="378615" cy="503582"/>
          </a:xfrm>
          <a:prstGeom prst="down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>
                <a:solidFill>
                  <a:srgbClr val="C00000"/>
                </a:solidFill>
              </a:ln>
              <a:solidFill>
                <a:srgbClr val="C00000"/>
              </a:solidFill>
            </a:endParaRPr>
          </a:p>
        </p:txBody>
      </p:sp>
      <p:sp>
        <p:nvSpPr>
          <p:cNvPr id="6" name="Šipka: dolů 5">
            <a:extLst>
              <a:ext uri="{FF2B5EF4-FFF2-40B4-BE49-F238E27FC236}">
                <a16:creationId xmlns:a16="http://schemas.microsoft.com/office/drawing/2014/main" id="{F087031C-F374-443E-B49E-334B52525B73}"/>
              </a:ext>
            </a:extLst>
          </p:cNvPr>
          <p:cNvSpPr/>
          <p:nvPr/>
        </p:nvSpPr>
        <p:spPr>
          <a:xfrm>
            <a:off x="6003232" y="4994911"/>
            <a:ext cx="378615" cy="503582"/>
          </a:xfrm>
          <a:prstGeom prst="down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>
                <a:solidFill>
                  <a:srgbClr val="C00000"/>
                </a:solidFill>
              </a:ln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50082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200BFB-C946-4A97-A333-6B22ECEBAF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/>
              <a:t>HLAVNÍ TÉMATICKÉ A VÝZKUMNÉ OBLASTI NA KATEDŘE PEDAGOGIKY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70780C4-419B-470D-B6CE-A1F6B4C30AB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836737"/>
            <a:ext cx="10515600" cy="4656137"/>
          </a:xfrm>
        </p:spPr>
        <p:txBody>
          <a:bodyPr/>
          <a:lstStyle/>
          <a:p>
            <a:pPr marL="0" indent="0" algn="ctr">
              <a:buNone/>
            </a:pPr>
            <a:endParaRPr lang="cs-CZ" sz="2500" b="1" i="1" dirty="0">
              <a:solidFill>
                <a:srgbClr val="C00000"/>
              </a:solidFill>
              <a:latin typeface="Al Tarikh" pitchFamily="2" charset="-78"/>
              <a:cs typeface="Al Tarikh" pitchFamily="2" charset="-78"/>
            </a:endParaRPr>
          </a:p>
          <a:p>
            <a:pPr marL="0" indent="0" algn="ctr">
              <a:buNone/>
            </a:pPr>
            <a:r>
              <a:rPr lang="cs-CZ" sz="2500" b="1" i="1" dirty="0">
                <a:solidFill>
                  <a:srgbClr val="C00000"/>
                </a:solidFill>
                <a:latin typeface="Al Tarikh" pitchFamily="2" charset="-78"/>
                <a:cs typeface="Al Tarikh" pitchFamily="2" charset="-78"/>
              </a:rPr>
              <a:t>Pedagogika jako věda</a:t>
            </a:r>
          </a:p>
          <a:p>
            <a:pPr marL="0" indent="0" algn="ctr">
              <a:buNone/>
            </a:pPr>
            <a:r>
              <a:rPr lang="cs-CZ" sz="2500" b="1" i="1" dirty="0">
                <a:solidFill>
                  <a:srgbClr val="C00000"/>
                </a:solidFill>
                <a:latin typeface="Al Tarikh" pitchFamily="2" charset="-78"/>
                <a:cs typeface="Al Tarikh" pitchFamily="2" charset="-78"/>
              </a:rPr>
              <a:t>Pedagogika jako nástroj podpory a  kultivace lidského života</a:t>
            </a:r>
          </a:p>
          <a:p>
            <a:pPr marL="0" indent="0" algn="ctr">
              <a:buNone/>
            </a:pPr>
            <a:endParaRPr lang="cs-CZ" sz="3200" dirty="0">
              <a:solidFill>
                <a:schemeClr val="bg1"/>
              </a:solidFill>
              <a:latin typeface="Al Tarikh" pitchFamily="2" charset="-78"/>
              <a:cs typeface="Al Tarikh" pitchFamily="2" charset="-78"/>
            </a:endParaRPr>
          </a:p>
          <a:p>
            <a:r>
              <a:rPr lang="cs-CZ" sz="1800" dirty="0"/>
              <a:t>filosofie výchovy, otázky vědního profilu pedagogiky</a:t>
            </a:r>
          </a:p>
          <a:p>
            <a:r>
              <a:rPr lang="cs-CZ" sz="1800" dirty="0"/>
              <a:t>dějiny pedagogiky, výchovy a vzdělávání – kulturně historické souvislosti edukace</a:t>
            </a:r>
          </a:p>
          <a:p>
            <a:r>
              <a:rPr lang="cs-CZ" sz="1800" dirty="0"/>
              <a:t>výchova, vzdělávání a hodnoty</a:t>
            </a:r>
          </a:p>
          <a:p>
            <a:r>
              <a:rPr lang="cs-CZ" sz="1800" dirty="0"/>
              <a:t>diverzita a edukace</a:t>
            </a:r>
          </a:p>
          <a:p>
            <a:r>
              <a:rPr lang="cs-CZ" sz="1800" dirty="0"/>
              <a:t>teorie školy a učitelské profese</a:t>
            </a:r>
          </a:p>
          <a:p>
            <a:r>
              <a:rPr lang="cs-CZ" sz="1800" dirty="0"/>
              <a:t>"učitelé učitelů" a různé pohledy na předpoklady výkonu učitelského povolání 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79618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464C68-A9AB-4E11-A9D1-1E44831938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92614"/>
          </a:xfrm>
        </p:spPr>
        <p:txBody>
          <a:bodyPr/>
          <a:lstStyle/>
          <a:p>
            <a:r>
              <a:rPr lang="cs-CZ" sz="4000" dirty="0"/>
              <a:t>INTERNÍ AKADEMIČTÍ PRACOVNÍCI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FFCBABE-8F47-41B1-94F0-599ECDD1BC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775791"/>
            <a:ext cx="10515600" cy="4717083"/>
          </a:xfrm>
        </p:spPr>
        <p:txBody>
          <a:bodyPr/>
          <a:lstStyle/>
          <a:p>
            <a:endParaRPr lang="cs-CZ" sz="1900" b="1" dirty="0">
              <a:solidFill>
                <a:srgbClr val="C00000"/>
              </a:solidFill>
            </a:endParaRPr>
          </a:p>
          <a:p>
            <a:r>
              <a:rPr lang="cs-CZ" sz="1900" b="1" dirty="0">
                <a:solidFill>
                  <a:srgbClr val="C00000"/>
                </a:solidFill>
              </a:rPr>
              <a:t>Mgr. et Mgr. Martin </a:t>
            </a:r>
            <a:r>
              <a:rPr lang="cs-CZ" sz="1900" b="1" dirty="0" err="1">
                <a:solidFill>
                  <a:srgbClr val="C00000"/>
                </a:solidFill>
              </a:rPr>
              <a:t>Skutil</a:t>
            </a:r>
            <a:r>
              <a:rPr lang="cs-CZ" sz="1900" b="1" dirty="0">
                <a:solidFill>
                  <a:srgbClr val="C00000"/>
                </a:solidFill>
              </a:rPr>
              <a:t>, Ph.D. </a:t>
            </a:r>
            <a:r>
              <a:rPr lang="cs-CZ" sz="1900" dirty="0"/>
              <a:t>(vedoucí katedry)</a:t>
            </a:r>
            <a:endParaRPr lang="cs-CZ" sz="19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cs-CZ" sz="1900" dirty="0"/>
              <a:t>didaktika, metodologie pedagogiky, učitelské studium</a:t>
            </a:r>
          </a:p>
          <a:p>
            <a:r>
              <a:rPr lang="cs-CZ" sz="1900" b="1" dirty="0">
                <a:solidFill>
                  <a:srgbClr val="C00000"/>
                </a:solidFill>
              </a:rPr>
              <a:t>doc. PhDr. Martin Strouhal, Ph.D. </a:t>
            </a:r>
            <a:r>
              <a:rPr lang="cs-CZ" sz="1900" dirty="0"/>
              <a:t>(zástupce vedoucího katedry)</a:t>
            </a:r>
            <a:endParaRPr lang="cs-CZ" sz="19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cs-CZ" sz="1900" dirty="0"/>
              <a:t>filosofie a teorie výchovy, obecná pedagogika, etika</a:t>
            </a:r>
          </a:p>
          <a:p>
            <a:r>
              <a:rPr lang="cs-CZ" sz="1900" b="1" dirty="0">
                <a:solidFill>
                  <a:srgbClr val="C00000"/>
                </a:solidFill>
              </a:rPr>
              <a:t>prof. PhDr. Tomáš </a:t>
            </a:r>
            <a:r>
              <a:rPr lang="cs-CZ" sz="1900" b="1" dirty="0" err="1">
                <a:solidFill>
                  <a:srgbClr val="C00000"/>
                </a:solidFill>
              </a:rPr>
              <a:t>Kasper</a:t>
            </a:r>
            <a:r>
              <a:rPr lang="cs-CZ" sz="1900" b="1" dirty="0">
                <a:solidFill>
                  <a:srgbClr val="C00000"/>
                </a:solidFill>
              </a:rPr>
              <a:t>, Ph.D</a:t>
            </a:r>
            <a:r>
              <a:rPr lang="cs-CZ" sz="1900" dirty="0">
                <a:solidFill>
                  <a:srgbClr val="C00000"/>
                </a:solidFill>
              </a:rPr>
              <a:t>. </a:t>
            </a:r>
          </a:p>
          <a:p>
            <a:pPr marL="0" indent="0">
              <a:buNone/>
            </a:pPr>
            <a:r>
              <a:rPr lang="cs-CZ" sz="1900" dirty="0"/>
              <a:t>dějiny pedagogiky, dějiny výchovy a vzdělávání</a:t>
            </a:r>
          </a:p>
          <a:p>
            <a:r>
              <a:rPr lang="cs-CZ" sz="1900" b="1" dirty="0">
                <a:solidFill>
                  <a:srgbClr val="C00000"/>
                </a:solidFill>
              </a:rPr>
              <a:t>doc. PhDr. Jaroslav Koťa</a:t>
            </a:r>
            <a:endParaRPr lang="cs-CZ" sz="1900" dirty="0"/>
          </a:p>
          <a:p>
            <a:pPr marL="0" indent="0">
              <a:buNone/>
            </a:pPr>
            <a:r>
              <a:rPr lang="cs-CZ" sz="1900" dirty="0"/>
              <a:t>filosofie výchovy, sociální psychologie, sociologie výchovy</a:t>
            </a:r>
          </a:p>
          <a:p>
            <a:r>
              <a:rPr lang="cs-CZ" sz="1900" b="1" dirty="0">
                <a:solidFill>
                  <a:srgbClr val="C00000"/>
                </a:solidFill>
              </a:rPr>
              <a:t>prof. PaedDr. Ondrej </a:t>
            </a:r>
            <a:r>
              <a:rPr lang="cs-CZ" sz="1900" b="1" dirty="0" err="1">
                <a:solidFill>
                  <a:srgbClr val="C00000"/>
                </a:solidFill>
              </a:rPr>
              <a:t>Kaščák</a:t>
            </a:r>
            <a:r>
              <a:rPr lang="cs-CZ" sz="1900" b="1" dirty="0">
                <a:solidFill>
                  <a:srgbClr val="C00000"/>
                </a:solidFill>
              </a:rPr>
              <a:t>, PhD.</a:t>
            </a:r>
            <a:r>
              <a:rPr lang="cs-CZ" sz="1900" dirty="0"/>
              <a:t> </a:t>
            </a:r>
          </a:p>
          <a:p>
            <a:pPr marL="0" indent="0">
              <a:buNone/>
            </a:pPr>
            <a:r>
              <a:rPr lang="cs-CZ" sz="1900" dirty="0"/>
              <a:t>srovnávací pedagogika, teorie školy, sociologie výchovy</a:t>
            </a:r>
          </a:p>
          <a:p>
            <a:endParaRPr lang="cs-CZ" sz="1900" dirty="0"/>
          </a:p>
        </p:txBody>
      </p:sp>
    </p:spTree>
    <p:extLst>
      <p:ext uri="{BB962C8B-B14F-4D97-AF65-F5344CB8AC3E}">
        <p14:creationId xmlns:p14="http://schemas.microsoft.com/office/powerpoint/2010/main" val="31999012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4565EE-A0EC-3445-B8DB-AAAC2FC215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/>
              <a:t>INTERNÍ AKADEMIČTÍ PRACOVNÍCI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04320BC-7EB1-0644-9982-B9D39F72121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sz="1900" b="1" dirty="0">
                <a:solidFill>
                  <a:srgbClr val="C00000"/>
                </a:solidFill>
              </a:rPr>
              <a:t>Mgr. Veronika </a:t>
            </a:r>
            <a:r>
              <a:rPr lang="cs-CZ" sz="1900" b="1" dirty="0" err="1">
                <a:solidFill>
                  <a:srgbClr val="C00000"/>
                </a:solidFill>
              </a:rPr>
              <a:t>Klapálková</a:t>
            </a:r>
            <a:r>
              <a:rPr lang="cs-CZ" sz="1900" b="1" dirty="0">
                <a:solidFill>
                  <a:srgbClr val="C00000"/>
                </a:solidFill>
              </a:rPr>
              <a:t>, Ph.D.	</a:t>
            </a:r>
          </a:p>
          <a:p>
            <a:pPr marL="0" indent="0">
              <a:buNone/>
            </a:pPr>
            <a:r>
              <a:rPr lang="cs-CZ" sz="1900" dirty="0"/>
              <a:t>sociální pedagogika, metodologie pedagogiky, učitelské studium</a:t>
            </a:r>
          </a:p>
          <a:p>
            <a:r>
              <a:rPr lang="cs-CZ" sz="1900" b="1" dirty="0">
                <a:solidFill>
                  <a:srgbClr val="C00000"/>
                </a:solidFill>
              </a:rPr>
              <a:t>Mgr. Tereza Komárková, Ph.D.</a:t>
            </a:r>
            <a:endParaRPr lang="cs-CZ" sz="1900" dirty="0"/>
          </a:p>
          <a:p>
            <a:pPr marL="0" indent="0">
              <a:buNone/>
            </a:pPr>
            <a:r>
              <a:rPr lang="cs-CZ" sz="1900" dirty="0"/>
              <a:t>pedagogická psychologie, pedagogické poradenství a diagnostika, speciální pedagogika</a:t>
            </a:r>
          </a:p>
          <a:p>
            <a:r>
              <a:rPr lang="cs-CZ" sz="1900" b="1" dirty="0">
                <a:solidFill>
                  <a:srgbClr val="C00000"/>
                </a:solidFill>
              </a:rPr>
              <a:t>Mgr. Jiří Kropáč, PhD., LL.M.</a:t>
            </a:r>
          </a:p>
          <a:p>
            <a:pPr marL="0" indent="0">
              <a:buNone/>
            </a:pPr>
            <a:r>
              <a:rPr lang="cs-CZ" sz="1900" dirty="0"/>
              <a:t>technologie a právo ve vzdělávání, pedagogika osobnostně sociálního rozvoje, učitelské studium</a:t>
            </a:r>
          </a:p>
          <a:p>
            <a:r>
              <a:rPr lang="cs-CZ" sz="1900" b="1" dirty="0">
                <a:solidFill>
                  <a:srgbClr val="C00000"/>
                </a:solidFill>
              </a:rPr>
              <a:t>PaedDr. Eva </a:t>
            </a:r>
            <a:r>
              <a:rPr lang="cs-CZ" sz="1900" b="1" dirty="0" err="1">
                <a:solidFill>
                  <a:srgbClr val="C00000"/>
                </a:solidFill>
              </a:rPr>
              <a:t>Vincejová</a:t>
            </a:r>
            <a:r>
              <a:rPr lang="cs-CZ" sz="1900" b="1" dirty="0">
                <a:solidFill>
                  <a:srgbClr val="C00000"/>
                </a:solidFill>
              </a:rPr>
              <a:t> Valášková, Ph.D.</a:t>
            </a:r>
          </a:p>
          <a:p>
            <a:pPr marL="0" indent="0">
              <a:buNone/>
            </a:pPr>
            <a:r>
              <a:rPr lang="cs-CZ" sz="1900" dirty="0"/>
              <a:t>didaktika, teorie řízení školství, učitelské studium, pedagogické praxe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01780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B42140-2DF3-46C1-BD9B-9A7720C80F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4000" dirty="0"/>
              <a:t>OBORY OTEVÍRANÉ V AK. ROCE 2025/26</a:t>
            </a:r>
            <a:br>
              <a:rPr lang="pl-PL" dirty="0"/>
            </a:br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374F87E-543D-4E47-979D-5279784ED26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algn="ctr">
              <a:buNone/>
            </a:pPr>
            <a:endParaRPr lang="cs-CZ" sz="2000" b="1" i="1" dirty="0"/>
          </a:p>
          <a:p>
            <a:pPr marL="0" indent="0" algn="ctr">
              <a:buNone/>
            </a:pPr>
            <a:r>
              <a:rPr lang="cs-CZ" sz="2200" b="1" i="1" dirty="0"/>
              <a:t>Bakalářské studium 3 leté</a:t>
            </a:r>
            <a:endParaRPr lang="cs-CZ" sz="2200" dirty="0"/>
          </a:p>
          <a:p>
            <a:pPr marL="0" indent="0" algn="ctr">
              <a:buNone/>
            </a:pPr>
            <a:r>
              <a:rPr lang="cs-CZ" sz="2000" b="1" dirty="0">
                <a:solidFill>
                  <a:srgbClr val="C00000"/>
                </a:solidFill>
              </a:rPr>
              <a:t>Pedagogika</a:t>
            </a:r>
            <a:r>
              <a:rPr lang="cs-CZ" sz="2000" b="1" dirty="0">
                <a:solidFill>
                  <a:srgbClr val="0066FF"/>
                </a:solidFill>
              </a:rPr>
              <a:t> </a:t>
            </a:r>
            <a:r>
              <a:rPr lang="cs-CZ" sz="2000" b="1" dirty="0"/>
              <a:t>MPP 25+25</a:t>
            </a:r>
            <a:endParaRPr lang="cs-CZ" sz="2000" dirty="0"/>
          </a:p>
          <a:p>
            <a:pPr marL="0" indent="0" algn="ctr">
              <a:buNone/>
            </a:pPr>
            <a:r>
              <a:rPr lang="cs-CZ" sz="2000" i="1" dirty="0"/>
              <a:t>prezenční jednooborové i dvouoborové studium</a:t>
            </a:r>
          </a:p>
          <a:p>
            <a:pPr marL="0" indent="0" algn="ctr">
              <a:buNone/>
            </a:pPr>
            <a:r>
              <a:rPr lang="cs-CZ" sz="2000" i="1" dirty="0"/>
              <a:t>kombinované jednooborové studium</a:t>
            </a:r>
          </a:p>
          <a:p>
            <a:pPr marL="0" indent="0" algn="ctr">
              <a:lnSpc>
                <a:spcPct val="100000"/>
              </a:lnSpc>
              <a:buNone/>
            </a:pPr>
            <a:endParaRPr lang="cs-CZ" sz="2000" dirty="0"/>
          </a:p>
          <a:p>
            <a:pPr algn="ctr">
              <a:lnSpc>
                <a:spcPct val="100000"/>
              </a:lnSpc>
            </a:pPr>
            <a:r>
              <a:rPr lang="cs-CZ" sz="1500" b="1" dirty="0">
                <a:effectLst/>
              </a:rPr>
              <a:t>počet přijatých do PS v minulém akademickém roce:</a:t>
            </a:r>
            <a:r>
              <a:rPr lang="cs-CZ" sz="1500" dirty="0">
                <a:effectLst/>
              </a:rPr>
              <a:t> </a:t>
            </a:r>
            <a:r>
              <a:rPr lang="cs-CZ" sz="1500" dirty="0"/>
              <a:t>25</a:t>
            </a:r>
            <a:endParaRPr lang="cs-CZ" sz="1500" dirty="0">
              <a:effectLst/>
            </a:endParaRPr>
          </a:p>
          <a:p>
            <a:pPr algn="ctr">
              <a:lnSpc>
                <a:spcPct val="100000"/>
              </a:lnSpc>
            </a:pPr>
            <a:r>
              <a:rPr lang="cs-CZ" sz="1500" b="1" dirty="0">
                <a:effectLst/>
              </a:rPr>
              <a:t>počet přihlášených do PS v minulém akademickém roce</a:t>
            </a:r>
            <a:r>
              <a:rPr lang="cs-CZ" sz="1500" dirty="0">
                <a:effectLst/>
              </a:rPr>
              <a:t>: 71</a:t>
            </a:r>
          </a:p>
          <a:p>
            <a:pPr algn="ctr">
              <a:lnSpc>
                <a:spcPct val="100000"/>
              </a:lnSpc>
            </a:pPr>
            <a:r>
              <a:rPr lang="cs-CZ" sz="1500" b="1" dirty="0">
                <a:effectLst/>
              </a:rPr>
              <a:t>počet přijatých do KS v minulém akademickém roce:</a:t>
            </a:r>
            <a:r>
              <a:rPr lang="cs-CZ" sz="1500" dirty="0">
                <a:effectLst/>
              </a:rPr>
              <a:t> 13</a:t>
            </a:r>
          </a:p>
          <a:p>
            <a:pPr algn="ctr">
              <a:lnSpc>
                <a:spcPct val="100000"/>
              </a:lnSpc>
            </a:pPr>
            <a:r>
              <a:rPr lang="cs-CZ" sz="1500" b="1" dirty="0">
                <a:effectLst/>
              </a:rPr>
              <a:t>počet přihlášených do KS v minulém akademickém roce: </a:t>
            </a:r>
            <a:r>
              <a:rPr lang="cs-CZ" sz="1500" dirty="0">
                <a:effectLst/>
              </a:rPr>
              <a:t>45</a:t>
            </a:r>
          </a:p>
          <a:p>
            <a:pPr algn="ctr"/>
            <a:endParaRPr lang="cs-CZ" sz="2000" dirty="0">
              <a:effectLst/>
            </a:endParaRPr>
          </a:p>
          <a:p>
            <a:pPr marL="0" indent="0" algn="ctr">
              <a:buNone/>
            </a:pPr>
            <a:endParaRPr lang="cs-CZ" sz="2000" dirty="0"/>
          </a:p>
          <a:p>
            <a:endParaRPr lang="cs-CZ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8362620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B42140-2DF3-46C1-BD9B-9A7720C80F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4000" dirty="0"/>
              <a:t>OBORY OTEVÍRANÉ V AK. ROCE 2025/26</a:t>
            </a:r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374F87E-543D-4E47-979D-5279784ED26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 sz="2000" b="1" i="1" dirty="0"/>
          </a:p>
          <a:p>
            <a:pPr marL="0" indent="0" algn="ctr">
              <a:buNone/>
            </a:pPr>
            <a:r>
              <a:rPr lang="cs-CZ" sz="2200" b="1" i="1" dirty="0"/>
              <a:t>Navazující magisterské studium 2 leté</a:t>
            </a:r>
            <a:endParaRPr lang="cs-CZ" sz="2200" dirty="0"/>
          </a:p>
          <a:p>
            <a:pPr marL="0" indent="0" algn="ctr">
              <a:buNone/>
            </a:pPr>
            <a:r>
              <a:rPr lang="cs-CZ" sz="2000" b="1" dirty="0">
                <a:solidFill>
                  <a:srgbClr val="C00000"/>
                </a:solidFill>
              </a:rPr>
              <a:t>Pedagogika</a:t>
            </a:r>
            <a:r>
              <a:rPr lang="cs-CZ" sz="2000" b="1" dirty="0"/>
              <a:t> MPP 25+25</a:t>
            </a:r>
            <a:endParaRPr lang="cs-CZ" sz="2000" dirty="0">
              <a:solidFill>
                <a:srgbClr val="0066FF"/>
              </a:solidFill>
            </a:endParaRPr>
          </a:p>
          <a:p>
            <a:pPr marL="0" indent="0" algn="ctr">
              <a:buNone/>
            </a:pPr>
            <a:r>
              <a:rPr lang="cs-CZ" sz="2000" dirty="0"/>
              <a:t>prezenční jednooborové i dvouoborové studium</a:t>
            </a:r>
          </a:p>
          <a:p>
            <a:pPr marL="0" indent="0" algn="ctr">
              <a:buNone/>
            </a:pPr>
            <a:r>
              <a:rPr lang="cs-CZ" sz="2000" dirty="0"/>
              <a:t>kombinované jednooborové studium</a:t>
            </a:r>
          </a:p>
          <a:p>
            <a:pPr marL="0" indent="0" algn="ctr">
              <a:buNone/>
            </a:pPr>
            <a:endParaRPr lang="cs-CZ" sz="1500" dirty="0"/>
          </a:p>
          <a:p>
            <a:pPr algn="ctr">
              <a:lnSpc>
                <a:spcPct val="100000"/>
              </a:lnSpc>
            </a:pPr>
            <a:r>
              <a:rPr lang="cs-CZ" sz="1500" b="1" dirty="0">
                <a:effectLst/>
              </a:rPr>
              <a:t>počet přijatých do PS v minulém akademickém roce:</a:t>
            </a:r>
            <a:r>
              <a:rPr lang="cs-CZ" sz="1500" dirty="0">
                <a:effectLst/>
              </a:rPr>
              <a:t> 6</a:t>
            </a:r>
          </a:p>
          <a:p>
            <a:pPr algn="ctr">
              <a:lnSpc>
                <a:spcPct val="100000"/>
              </a:lnSpc>
            </a:pPr>
            <a:r>
              <a:rPr lang="cs-CZ" sz="1500" b="1" dirty="0">
                <a:effectLst/>
              </a:rPr>
              <a:t>počet přihlášených do PS v minulém akademickém roce: </a:t>
            </a:r>
            <a:r>
              <a:rPr lang="cs-CZ" sz="1500" dirty="0">
                <a:effectLst/>
              </a:rPr>
              <a:t>25</a:t>
            </a:r>
          </a:p>
          <a:p>
            <a:pPr algn="ctr">
              <a:lnSpc>
                <a:spcPct val="100000"/>
              </a:lnSpc>
            </a:pPr>
            <a:r>
              <a:rPr lang="cs-CZ" sz="1500" b="1" dirty="0">
                <a:effectLst/>
              </a:rPr>
              <a:t>počet přijatých do KS v minulém akademickém roce: </a:t>
            </a:r>
            <a:r>
              <a:rPr lang="cs-CZ" sz="1500" dirty="0">
                <a:effectLst/>
              </a:rPr>
              <a:t>12</a:t>
            </a:r>
          </a:p>
          <a:p>
            <a:pPr algn="ctr">
              <a:lnSpc>
                <a:spcPct val="100000"/>
              </a:lnSpc>
            </a:pPr>
            <a:r>
              <a:rPr lang="cs-CZ" sz="1500" b="1" dirty="0">
                <a:effectLst/>
              </a:rPr>
              <a:t>počet přihlášených do KS v minulém akademickém roce: </a:t>
            </a:r>
            <a:r>
              <a:rPr lang="cs-CZ" sz="1500" dirty="0">
                <a:effectLst/>
              </a:rPr>
              <a:t>76</a:t>
            </a:r>
          </a:p>
          <a:p>
            <a:pPr marL="0" indent="0" algn="ctr">
              <a:buNone/>
            </a:pPr>
            <a:endParaRPr lang="cs-CZ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3890852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B42140-2DF3-46C1-BD9B-9A7720C80F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4000" dirty="0"/>
              <a:t>OBORY OTEVÍRANÉ V AK. ROCE 2025/26</a:t>
            </a:r>
            <a:br>
              <a:rPr lang="pl-PL" dirty="0"/>
            </a:br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374F87E-543D-4E47-979D-5279784ED26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 sz="2000" b="1" i="1" dirty="0"/>
          </a:p>
          <a:p>
            <a:pPr marL="0" indent="0" algn="ctr">
              <a:buNone/>
            </a:pPr>
            <a:r>
              <a:rPr lang="cs-CZ" sz="2200" b="1" i="1" dirty="0"/>
              <a:t>Doktorské studium 4 leté</a:t>
            </a:r>
            <a:endParaRPr lang="cs-CZ" sz="2200" dirty="0"/>
          </a:p>
          <a:p>
            <a:pPr marL="0" indent="0" algn="ctr">
              <a:buNone/>
            </a:pPr>
            <a:r>
              <a:rPr lang="cs-CZ" sz="2000" b="1" dirty="0">
                <a:solidFill>
                  <a:srgbClr val="C00000"/>
                </a:solidFill>
              </a:rPr>
              <a:t>Pedagogika </a:t>
            </a:r>
            <a:r>
              <a:rPr lang="cs-CZ" sz="2000" b="1" dirty="0"/>
              <a:t>MPP 1+1</a:t>
            </a:r>
            <a:endParaRPr lang="cs-CZ" sz="2000" dirty="0">
              <a:solidFill>
                <a:srgbClr val="0066FF"/>
              </a:solidFill>
            </a:endParaRPr>
          </a:p>
          <a:p>
            <a:pPr marL="0" indent="0" algn="ctr">
              <a:buNone/>
            </a:pPr>
            <a:r>
              <a:rPr lang="cs-CZ" sz="2000" dirty="0"/>
              <a:t>Integrovaný studijní program s Pedagogickou fakultou UK</a:t>
            </a:r>
          </a:p>
          <a:p>
            <a:pPr marL="0" indent="0" algn="ctr">
              <a:buNone/>
            </a:pPr>
            <a:r>
              <a:rPr lang="cs-CZ" sz="2000" dirty="0"/>
              <a:t>prezenční i kombinované studium</a:t>
            </a:r>
          </a:p>
          <a:p>
            <a:pPr marL="0" indent="0" algn="ctr">
              <a:buNone/>
            </a:pPr>
            <a:endParaRPr lang="cs-CZ" sz="1500" dirty="0"/>
          </a:p>
          <a:p>
            <a:pPr marL="0" indent="0" algn="ctr">
              <a:buNone/>
            </a:pPr>
            <a:endParaRPr lang="cs-CZ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3792756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D5752A5C-7494-4EDD-8151-DB9189CA592B}" vid="{5F1878C6-A779-4D69-8E32-E97DF00B1F44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006CE7195B3C144882D69D4D3F58026" ma:contentTypeVersion="6" ma:contentTypeDescription="Vytvoří nový dokument" ma:contentTypeScope="" ma:versionID="b854f1ea32aa509de8ec32d49a64a24e">
  <xsd:schema xmlns:xsd="http://www.w3.org/2001/XMLSchema" xmlns:xs="http://www.w3.org/2001/XMLSchema" xmlns:p="http://schemas.microsoft.com/office/2006/metadata/properties" xmlns:ns2="798eee91-58ec-4261-8391-4c040286d59b" xmlns:ns3="cab32081-f826-46ca-a908-e8277a3666f4" targetNamespace="http://schemas.microsoft.com/office/2006/metadata/properties" ma:root="true" ma:fieldsID="c21322db1d4ba2a3d57356b9910e25ef" ns2:_="" ns3:_="">
    <xsd:import namespace="798eee91-58ec-4261-8391-4c040286d59b"/>
    <xsd:import namespace="cab32081-f826-46ca-a908-e8277a3666f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8eee91-58ec-4261-8391-4c040286d59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b32081-f826-46ca-a908-e8277a3666f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7FFC783-CE9F-4BAF-8E54-6E35999A61D0}"/>
</file>

<file path=customXml/itemProps2.xml><?xml version="1.0" encoding="utf-8"?>
<ds:datastoreItem xmlns:ds="http://schemas.openxmlformats.org/officeDocument/2006/customXml" ds:itemID="{4256CD81-A7E6-4BF8-81E3-B445B2F09EAC}"/>
</file>

<file path=customXml/itemProps3.xml><?xml version="1.0" encoding="utf-8"?>
<ds:datastoreItem xmlns:ds="http://schemas.openxmlformats.org/officeDocument/2006/customXml" ds:itemID="{AE659521-0E72-4B38-93A7-A64E6F1C59BC}"/>
</file>

<file path=docProps/app.xml><?xml version="1.0" encoding="utf-8"?>
<Properties xmlns="http://schemas.openxmlformats.org/officeDocument/2006/extended-properties" xmlns:vt="http://schemas.openxmlformats.org/officeDocument/2006/docPropsVTypes">
  <Template>ff_uk_sablona_CZ</Template>
  <TotalTime>894</TotalTime>
  <Words>1405</Words>
  <Application>Microsoft Macintosh PowerPoint</Application>
  <PresentationFormat>Širokoúhlá obrazovka</PresentationFormat>
  <Paragraphs>171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31" baseType="lpstr">
      <vt:lpstr>Al Tarikh</vt:lpstr>
      <vt:lpstr>Arial</vt:lpstr>
      <vt:lpstr>Calibri</vt:lpstr>
      <vt:lpstr>Cambria</vt:lpstr>
      <vt:lpstr>Symbol</vt:lpstr>
      <vt:lpstr>Times New Roman</vt:lpstr>
      <vt:lpstr>Wingdings</vt:lpstr>
      <vt:lpstr>Motiv Office</vt:lpstr>
      <vt:lpstr>Bakalářský a navazující magisterský SP Pedagogika</vt:lpstr>
      <vt:lpstr>VÍTÁME VÁS</vt:lpstr>
      <vt:lpstr>FF UK = TYP VÝZKUMNĚ ORIENTOVANÉ VYSOKÉ ŠKOLY </vt:lpstr>
      <vt:lpstr>HLAVNÍ TÉMATICKÉ A VÝZKUMNÉ OBLASTI NA KATEDŘE PEDAGOGIKY</vt:lpstr>
      <vt:lpstr>INTERNÍ AKADEMIČTÍ PRACOVNÍCI</vt:lpstr>
      <vt:lpstr>INTERNÍ AKADEMIČTÍ PRACOVNÍCI</vt:lpstr>
      <vt:lpstr>OBORY OTEVÍRANÉ V AK. ROCE 2025/26 </vt:lpstr>
      <vt:lpstr>OBORY OTEVÍRANÉ V AK. ROCE 2025/26</vt:lpstr>
      <vt:lpstr>OBORY OTEVÍRANÉ V AK. ROCE 2025/26 </vt:lpstr>
      <vt:lpstr> PŘIJÍMACÍ ZKOUŠKA DO BC. STUDIA </vt:lpstr>
      <vt:lpstr> PŘIJÍMACÍ ZKOUŠKA DO BC. STUDIA</vt:lpstr>
      <vt:lpstr> PŘIJÍMACÍ ZKOUŠKA DO NMGR. STUDIA </vt:lpstr>
      <vt:lpstr> PŘIJÍMACÍ ZKOUŠKA DO NMGR. STUDIA</vt:lpstr>
      <vt:lpstr> PŘIJÍMACÍ ZKOUŠKA DO BC. I NMGR. </vt:lpstr>
      <vt:lpstr>UPLATNĚNÍ ABSOLVENTŮ BC. STUDIA</vt:lpstr>
      <vt:lpstr>UPLATNĚNÍ ABSOLVENTŮ BC. STUDIA</vt:lpstr>
      <vt:lpstr>UPLATNĚNÍ ABSOLVENTŮ NMGR. STUDIA  PEDAGOGIKA</vt:lpstr>
      <vt:lpstr>PŘÍPRAVNÝ KURZ DO BC. STUDIA</vt:lpstr>
      <vt:lpstr>PŘÍPRAVNÝ KURZ DO NMGR. STUDIA</vt:lpstr>
      <vt:lpstr>STUDIUM V ZAHRANIČÍ</vt:lpstr>
      <vt:lpstr>WEB KPED FF UK</vt:lpstr>
      <vt:lpstr>http://pedagogika.ff.cuni.cz/ </vt:lpstr>
      <vt:lpstr>DĚKUJEME ZA POZORNOST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Katedra pedagogiky FF UK</dc:title>
  <dc:creator>simakomo@ff.cuni.cz</dc:creator>
  <cp:lastModifiedBy>Strouhal, Martin</cp:lastModifiedBy>
  <cp:revision>33</cp:revision>
  <dcterms:created xsi:type="dcterms:W3CDTF">2020-12-19T14:08:24Z</dcterms:created>
  <dcterms:modified xsi:type="dcterms:W3CDTF">2025-01-03T13:51:30Z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0x0101001006CE7195B3C144882D69D4D3F58026</vt:lpwstr>
  </property>
</Properties>
</file>