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authors.xml" ContentType="application/vnd.ms-powerpoint.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1" r:id="rId2"/>
    <p:sldId id="282" r:id="rId3"/>
    <p:sldId id="259" r:id="rId4"/>
    <p:sldId id="260" r:id="rId5"/>
    <p:sldId id="261" r:id="rId6"/>
    <p:sldId id="283" r:id="rId7"/>
    <p:sldId id="262" r:id="rId8"/>
    <p:sldId id="266" r:id="rId9"/>
    <p:sldId id="268" r:id="rId10"/>
    <p:sldId id="264" r:id="rId11"/>
    <p:sldId id="269" r:id="rId12"/>
    <p:sldId id="270" r:id="rId13"/>
    <p:sldId id="286" r:id="rId14"/>
    <p:sldId id="272" r:id="rId15"/>
    <p:sldId id="288" r:id="rId16"/>
    <p:sldId id="289" r:id="rId17"/>
    <p:sldId id="290" r:id="rId18"/>
    <p:sldId id="280" r:id="rId19"/>
    <p:sldId id="292" r:id="rId20"/>
    <p:sldId id="277" r:id="rId21"/>
    <p:sldId id="278" r:id="rId22"/>
    <p:sldId id="279" r:id="rId23"/>
    <p:sldId id="281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B7B0223-31DE-DDFE-AB19-08C65213AD9B}" name="Strouhal, Martin" initials="SM" userId="S::stromaff@ff.cuni.cz::0d6050e1-21af-4e62-8c2b-0c378bac24d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3" autoAdjust="0"/>
    <p:restoredTop sz="96774" autoAdjust="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8/10/relationships/authors" Target="author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03.01.2025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kped.ff.cuni.cz/cs/prijimaci-rizeni/pripravny-kurz-pro-uchazece-o-bakalarske-studium/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kped.ff.cuni.cz/cs/prijimaci-rizeni/pripravny-kurz-pro-uchazece-o-bakalarske-studiu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ff.cuni.cz/FF-272.html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pedagogika.ff.cuni.cz/" TargetMode="Externa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1E728-6BC9-8C4F-B0ED-F283F315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487" y="3296603"/>
            <a:ext cx="8045133" cy="1198244"/>
          </a:xfrm>
        </p:spPr>
        <p:txBody>
          <a:bodyPr/>
          <a:lstStyle/>
          <a:p>
            <a:r>
              <a:rPr lang="cs-CZ" dirty="0"/>
              <a:t>Bakalářský a navazující magisterský SP Pedagogika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D3792E-B9C7-B147-BC00-9C081E0FD9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30487" y="2768089"/>
            <a:ext cx="6218237" cy="528514"/>
          </a:xfrm>
        </p:spPr>
        <p:txBody>
          <a:bodyPr/>
          <a:lstStyle/>
          <a:p>
            <a:r>
              <a:rPr lang="cs-CZ" sz="2400" dirty="0">
                <a:solidFill>
                  <a:srgbClr val="C00000"/>
                </a:solidFill>
              </a:rPr>
              <a:t>Katedra pedagogiky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8C8C48D-04A0-592A-066F-CDAF3F7E8C12}"/>
              </a:ext>
            </a:extLst>
          </p:cNvPr>
          <p:cNvSpPr txBox="1"/>
          <p:nvPr/>
        </p:nvSpPr>
        <p:spPr>
          <a:xfrm>
            <a:off x="2630487" y="5345981"/>
            <a:ext cx="3817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Den otevřených dveří FF UK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8ADA40A-01C4-F88C-1094-6603F9E4C7E9}"/>
              </a:ext>
            </a:extLst>
          </p:cNvPr>
          <p:cNvSpPr txBox="1"/>
          <p:nvPr/>
        </p:nvSpPr>
        <p:spPr>
          <a:xfrm>
            <a:off x="2630487" y="5751930"/>
            <a:ext cx="244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11. 1. 2025</a:t>
            </a:r>
          </a:p>
        </p:txBody>
      </p:sp>
    </p:spTree>
    <p:extLst>
      <p:ext uri="{BB962C8B-B14F-4D97-AF65-F5344CB8AC3E}">
        <p14:creationId xmlns:p14="http://schemas.microsoft.com/office/powerpoint/2010/main" val="324681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2AB1A-E837-48E3-AF67-22983278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4000" dirty="0"/>
            </a:br>
            <a:r>
              <a:rPr lang="cs-CZ" sz="4000" dirty="0"/>
              <a:t>PŘIJÍMACÍ ZKOUŠKA DO BC. STUDIA</a:t>
            </a:r>
            <a:br>
              <a:rPr lang="cs-CZ" b="1" dirty="0">
                <a:solidFill>
                  <a:srgbClr val="921F07"/>
                </a:solidFill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BC3DA6-0E8E-4F82-A19B-DA5FE2AC59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2500" b="1" i="1" dirty="0">
              <a:latin typeface="Al Tarikh" pitchFamily="2" charset="-78"/>
              <a:cs typeface="Al Tarikh" pitchFamily="2" charset="-78"/>
            </a:endParaRPr>
          </a:p>
          <a:p>
            <a:pPr marL="0" indent="0" algn="ctr">
              <a:buNone/>
            </a:pPr>
            <a:r>
              <a:rPr lang="cs-CZ" sz="2500" b="1" i="1" dirty="0"/>
              <a:t>Nelze ji prominout ani do Bc., ani do </a:t>
            </a:r>
            <a:r>
              <a:rPr lang="cs-CZ" sz="2500" b="1" i="1" dirty="0" err="1"/>
              <a:t>NMgr</a:t>
            </a:r>
            <a:r>
              <a:rPr lang="cs-CZ" sz="2500" b="1" i="1" dirty="0"/>
              <a:t>. studia.</a:t>
            </a:r>
          </a:p>
          <a:p>
            <a:pPr marL="0" indent="0" algn="ctr">
              <a:buNone/>
            </a:pPr>
            <a:r>
              <a:rPr lang="cs-CZ" sz="2500" b="1" dirty="0">
                <a:solidFill>
                  <a:srgbClr val="C00000"/>
                </a:solidFill>
              </a:rPr>
              <a:t>Bakalářský studijní program Pedagogika</a:t>
            </a:r>
          </a:p>
          <a:p>
            <a:pPr marL="0" indent="0" algn="ctr">
              <a:buNone/>
            </a:pPr>
            <a:r>
              <a:rPr lang="cs-CZ" sz="2500" i="1" dirty="0">
                <a:solidFill>
                  <a:schemeClr val="bg1">
                    <a:lumMod val="50000"/>
                  </a:schemeClr>
                </a:solidFill>
              </a:rPr>
              <a:t>Dvoukolová přijímací zkouška</a:t>
            </a:r>
          </a:p>
          <a:p>
            <a:pPr marL="0" indent="0" algn="ctr">
              <a:buNone/>
            </a:pPr>
            <a:endParaRPr lang="cs-CZ" sz="2500" i="1" dirty="0">
              <a:solidFill>
                <a:srgbClr val="00B050"/>
              </a:solidFill>
            </a:endParaRPr>
          </a:p>
          <a:p>
            <a:r>
              <a:rPr lang="cs-CZ" sz="2500" b="1" u="sng" dirty="0">
                <a:solidFill>
                  <a:srgbClr val="C00000"/>
                </a:solidFill>
              </a:rPr>
              <a:t>1. kolo – písemný test zjišťující:</a:t>
            </a:r>
            <a:endParaRPr lang="cs-CZ" sz="2500" u="sng" dirty="0">
              <a:solidFill>
                <a:srgbClr val="C00000"/>
              </a:solidFill>
            </a:endParaRPr>
          </a:p>
          <a:p>
            <a:r>
              <a:rPr lang="cs-CZ" sz="2500" dirty="0"/>
              <a:t>základní orientovanost v oblasti pedagogiky a psychologie (základní pojmy, problémy, přístupy, historie)</a:t>
            </a:r>
          </a:p>
          <a:p>
            <a:r>
              <a:rPr lang="cs-CZ" sz="2500" dirty="0"/>
              <a:t>historické, literární, uměnovědné a filosofické, resp. sociologické znalosti na úrovni všeobecné středoškolské vzdělanosti</a:t>
            </a:r>
          </a:p>
          <a:p>
            <a:endParaRPr lang="cs-CZ" sz="2500" dirty="0"/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019484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2AB1A-E837-48E3-AF67-22983278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4000" dirty="0"/>
            </a:br>
            <a:r>
              <a:rPr lang="cs-CZ" sz="4000" dirty="0"/>
              <a:t>PŘIJÍMACÍ ZKOUŠKA DO BC. STUDIA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BC3DA6-0E8E-4F82-A19B-DA5FE2AC59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sz="2500" b="1" u="sng" dirty="0">
              <a:solidFill>
                <a:srgbClr val="C00000"/>
              </a:solidFill>
              <a:latin typeface="Al Tarikh" pitchFamily="2" charset="-78"/>
              <a:cs typeface="Al Tarikh" pitchFamily="2" charset="-78"/>
            </a:endParaRPr>
          </a:p>
          <a:p>
            <a:pPr marL="0" indent="0">
              <a:buNone/>
            </a:pPr>
            <a:r>
              <a:rPr lang="cs-CZ" sz="2500" b="1" u="sng" dirty="0">
                <a:solidFill>
                  <a:srgbClr val="C00000"/>
                </a:solidFill>
              </a:rPr>
              <a:t>2. kolo – ústní zkouška</a:t>
            </a:r>
          </a:p>
          <a:p>
            <a:r>
              <a:rPr lang="cs-CZ" sz="2500" dirty="0"/>
              <a:t>Zjištění motivace ke studiu</a:t>
            </a:r>
          </a:p>
          <a:p>
            <a:r>
              <a:rPr lang="cs-CZ" sz="2500" dirty="0"/>
              <a:t>Pohovor nad přečtenou odbornou literaturou zjišťující formulační schopnosti a vědomosti z oboru, příbuzných věd a filosofie, dále jsou diskutována aktuální témata a problémy školství a vzdělávací politiky</a:t>
            </a:r>
          </a:p>
        </p:txBody>
      </p:sp>
    </p:spTree>
    <p:extLst>
      <p:ext uri="{BB962C8B-B14F-4D97-AF65-F5344CB8AC3E}">
        <p14:creationId xmlns:p14="http://schemas.microsoft.com/office/powerpoint/2010/main" val="283239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2AB1A-E837-48E3-AF67-22983278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4000" dirty="0"/>
            </a:br>
            <a:r>
              <a:rPr lang="cs-CZ" sz="4000" dirty="0"/>
              <a:t>PŘIJÍMACÍ ZKOUŠKA DO NMGR. STUDIA</a:t>
            </a:r>
            <a:br>
              <a:rPr lang="cs-CZ" b="1" dirty="0">
                <a:solidFill>
                  <a:srgbClr val="921F07"/>
                </a:solidFill>
                <a:latin typeface="Al Tarikh" pitchFamily="2" charset="-78"/>
                <a:cs typeface="Al Tarikh" pitchFamily="2" charset="-78"/>
              </a:rPr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BC3DA6-0E8E-4F82-A19B-DA5FE2AC59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25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sz="2500" b="1" dirty="0">
                <a:solidFill>
                  <a:srgbClr val="C00000"/>
                </a:solidFill>
              </a:rPr>
              <a:t>Magisterský studijní program Pedagogika </a:t>
            </a:r>
          </a:p>
          <a:p>
            <a:pPr marL="0" indent="0" algn="ctr">
              <a:buNone/>
            </a:pPr>
            <a:r>
              <a:rPr lang="cs-CZ" sz="2500" i="1" dirty="0">
                <a:solidFill>
                  <a:schemeClr val="bg1">
                    <a:lumMod val="50000"/>
                  </a:schemeClr>
                </a:solidFill>
              </a:rPr>
              <a:t>Dvoukolová přijímací zkouška</a:t>
            </a:r>
          </a:p>
          <a:p>
            <a:pPr marL="0" indent="0" algn="ctr">
              <a:buNone/>
            </a:pPr>
            <a:endParaRPr lang="cs-CZ" sz="25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2500" b="1" u="sng" dirty="0">
                <a:solidFill>
                  <a:srgbClr val="C00000"/>
                </a:solidFill>
              </a:rPr>
              <a:t>1. kolo – písemný test zjišťující:</a:t>
            </a:r>
            <a:endParaRPr lang="cs-CZ" sz="2500" u="sng" dirty="0">
              <a:solidFill>
                <a:srgbClr val="C00000"/>
              </a:solidFill>
            </a:endParaRPr>
          </a:p>
          <a:p>
            <a:r>
              <a:rPr lang="cs-CZ" sz="2500" dirty="0"/>
              <a:t>orientovanost v oblasti pedagogiky, příbuzných věd a filosofie (pojmy, problémy, přístupy, historie) </a:t>
            </a:r>
          </a:p>
          <a:p>
            <a:r>
              <a:rPr lang="cs-CZ" sz="2500" dirty="0"/>
              <a:t>předpokládají se znalosti na úrovni bakalářského studia pedagogiky a hraničních pedagogických disciplín</a:t>
            </a:r>
          </a:p>
        </p:txBody>
      </p:sp>
    </p:spTree>
    <p:extLst>
      <p:ext uri="{BB962C8B-B14F-4D97-AF65-F5344CB8AC3E}">
        <p14:creationId xmlns:p14="http://schemas.microsoft.com/office/powerpoint/2010/main" val="1938784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2AB1A-E837-48E3-AF67-22983278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4000" dirty="0"/>
            </a:br>
            <a:r>
              <a:rPr lang="cs-CZ" sz="4000" dirty="0"/>
              <a:t>PŘIJÍMACÍ ZKOUŠKA </a:t>
            </a:r>
            <a:r>
              <a:rPr lang="cs-CZ" sz="4400" dirty="0"/>
              <a:t>DO NMGR. STUDIA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BC3DA6-0E8E-4F82-A19B-DA5FE2AC59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sz="2500" b="1" u="sng" dirty="0">
              <a:solidFill>
                <a:srgbClr val="C00000"/>
              </a:solidFill>
              <a:latin typeface="Al Tarikh" pitchFamily="2" charset="-78"/>
              <a:cs typeface="Al Tarikh" pitchFamily="2" charset="-78"/>
            </a:endParaRPr>
          </a:p>
          <a:p>
            <a:pPr marL="0" indent="0">
              <a:buNone/>
            </a:pPr>
            <a:r>
              <a:rPr lang="cs-CZ" sz="2500" b="1" u="sng" dirty="0">
                <a:solidFill>
                  <a:srgbClr val="C00000"/>
                </a:solidFill>
              </a:rPr>
              <a:t>2. kolo – ústní zkouška</a:t>
            </a:r>
          </a:p>
          <a:p>
            <a:r>
              <a:rPr lang="cs-CZ" sz="2500" dirty="0"/>
              <a:t>Zjištění motivace ke studiu</a:t>
            </a:r>
          </a:p>
          <a:p>
            <a:r>
              <a:rPr lang="cs-CZ" sz="2500" dirty="0"/>
              <a:t>Pohovor nad seznamem prostudované odborné literatury – prioritně se očekává literatura pedagogická (vědomosti z oboru, příbuzných věd a filosofie na úrovni bakalářského studia humanitního typu, témata a problémy oboru, vzdělávací politiky a školství) </a:t>
            </a:r>
          </a:p>
        </p:txBody>
      </p:sp>
    </p:spTree>
    <p:extLst>
      <p:ext uri="{BB962C8B-B14F-4D97-AF65-F5344CB8AC3E}">
        <p14:creationId xmlns:p14="http://schemas.microsoft.com/office/powerpoint/2010/main" val="337328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2AB1A-E837-48E3-AF67-22983278D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>
                <a:latin typeface="Times New Roman"/>
                <a:cs typeface="Times New Roman"/>
              </a:rPr>
            </a:br>
            <a:r>
              <a:rPr lang="cs-CZ" sz="4000" dirty="0"/>
              <a:t>PŘIJÍMACÍ ZKOUŠKA DO BC. I NMGR.</a:t>
            </a:r>
            <a:br>
              <a:rPr lang="cs-CZ" sz="4000" b="1" dirty="0">
                <a:solidFill>
                  <a:srgbClr val="921F07"/>
                </a:solidFill>
                <a:latin typeface="Al Tarikh" pitchFamily="2" charset="-78"/>
                <a:cs typeface="Al Tarikh" pitchFamily="2" charset="-78"/>
              </a:rPr>
            </a:br>
            <a:endParaRPr lang="cs-CZ" sz="40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BC3DA6-0E8E-4F82-A19B-DA5FE2AC59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2500" b="1" dirty="0">
              <a:solidFill>
                <a:srgbClr val="C00000"/>
              </a:solidFill>
            </a:endParaRPr>
          </a:p>
          <a:p>
            <a:r>
              <a:rPr lang="cs-CZ" sz="2500" b="1" dirty="0">
                <a:solidFill>
                  <a:srgbClr val="C00000"/>
                </a:solidFill>
              </a:rPr>
              <a:t>K ústní části přijímací zkoušky do bakalářského i magisterského studijního programu:</a:t>
            </a:r>
          </a:p>
          <a:p>
            <a:pPr marL="514350" indent="-514350">
              <a:buAutoNum type="alphaLcParenR"/>
            </a:pPr>
            <a:r>
              <a:rPr lang="cs-CZ" sz="2500" dirty="0"/>
              <a:t>Životopis.</a:t>
            </a:r>
          </a:p>
          <a:p>
            <a:pPr marL="514350" indent="-514350">
              <a:buAutoNum type="alphaLcParenR"/>
            </a:pPr>
            <a:r>
              <a:rPr lang="cs-CZ" sz="2500" dirty="0"/>
              <a:t>Seznam prostudované literatury (5-10 titulů): </a:t>
            </a:r>
            <a:endParaRPr lang="cs-CZ" sz="2500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cs-CZ" sz="2500" i="1" dirty="0">
                <a:solidFill>
                  <a:srgbClr val="C00000"/>
                </a:solidFill>
              </a:rPr>
              <a:t>Doporučená literatura na webu katedry v menu Uchazeč je orientační (očekávají se alespoň 3 tituly), předpokládá se studium i </a:t>
            </a:r>
            <a:r>
              <a:rPr lang="cs-CZ" sz="2500" b="1" i="1" dirty="0">
                <a:solidFill>
                  <a:srgbClr val="C00000"/>
                </a:solidFill>
              </a:rPr>
              <a:t>další literatury </a:t>
            </a:r>
            <a:r>
              <a:rPr lang="cs-CZ" sz="2500" i="1" dirty="0">
                <a:solidFill>
                  <a:srgbClr val="C00000"/>
                </a:solidFill>
              </a:rPr>
              <a:t>dle vlastního pedagogického zájmu!</a:t>
            </a:r>
          </a:p>
          <a:p>
            <a:pPr marL="0" indent="0">
              <a:buNone/>
            </a:pPr>
            <a:r>
              <a:rPr lang="cs-CZ" sz="2500" dirty="0"/>
              <a:t>Protože KPED zajišťuje studijní programy “Pedagogika", očekává se především </a:t>
            </a:r>
            <a:r>
              <a:rPr lang="cs-CZ" sz="2500" b="1" dirty="0">
                <a:solidFill>
                  <a:srgbClr val="C00000"/>
                </a:solidFill>
              </a:rPr>
              <a:t>literatura </a:t>
            </a:r>
            <a:r>
              <a:rPr lang="cs-CZ" sz="2500" b="1" u="sng" dirty="0">
                <a:solidFill>
                  <a:srgbClr val="C00000"/>
                </a:solidFill>
              </a:rPr>
              <a:t>pedagogická</a:t>
            </a:r>
            <a:r>
              <a:rPr lang="cs-CZ" sz="2500" b="1" dirty="0">
                <a:solidFill>
                  <a:srgbClr val="C00000"/>
                </a:solidFill>
              </a:rPr>
              <a:t>   </a:t>
            </a:r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943737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A7954-4785-A749-2B0C-579881816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UPLATNĚNÍ ABSOLVENTŮ BC. STUDIA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3158CE-3CE6-B2A4-E171-B90BC7A588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just">
              <a:spcBef>
                <a:spcPts val="600"/>
              </a:spcBef>
              <a:buNone/>
              <a:tabLst>
                <a:tab pos="269875" algn="l"/>
              </a:tabLst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Absolventi nacházejí uplatnění v široké škále škol a školských zařízení jako jsou: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domovy mládeže, školní družiny a školní kluby: vychovatel, pedagog volného času, preventista rizikového chování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dětské domovy a výchovné ústavy dětí a mládeže: vychovatel, pedagog volného času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střediska volného času – domy dětí a mládeže, stanice zájmových činností, instituty zájmového vzdělávání: pedagog volného času, vedoucí zájmových útvarů, tvůrce a garant výchovných projektů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buFont typeface="Symbol" pitchFamily="2" charset="2"/>
              <a:buChar char=""/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střediska výchovné péče: vychovatel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itchFamily="2" charset="2"/>
              <a:buChar char=""/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speciální školy a školská zařízení: vychovatel, asistent dítěte se specifickými potřebami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13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36652-37A9-6704-16E7-9B660D9A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UPLATNĚNÍ ABSOLVENTŮ BC. STUDIA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3AF910-A134-19C2-4AA8-DD1C881444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tabLst>
                <a:tab pos="269875" algn="l"/>
              </a:tabLst>
            </a:pPr>
            <a:r>
              <a:rPr lang="cs-CZ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Další instituce zřizované ministerstvem školství, mládeže a tělovýchovy: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pedagogická centra: odborný pracovník pro přípravu a organizaci dalšího vzdělávání učitelů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střediska služeb škole: odborný referent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tabLst>
                <a:tab pos="269875" algn="l"/>
              </a:tabLst>
            </a:pPr>
            <a:r>
              <a:rPr lang="cs-CZ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P</a:t>
            </a:r>
            <a:r>
              <a:rPr lang="cs-CZ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omáhající instituce vládního a nevládního sektoru: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střediska rané péče, speciálně pedagogická centra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občanské poradny: poradce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linky důvěry, azylová zařízení (domy na půli cesty, chráněné a podporované bydlení), komunitní centra, uprchlické tábory, obecně prospěšné společnosti, nadace a občanská sdružení (svépomocné skupiny): sociálně pedagogický asistent</a:t>
            </a:r>
          </a:p>
          <a:p>
            <a:pPr algn="just">
              <a:spcBef>
                <a:spcPts val="600"/>
              </a:spcBef>
              <a:tabLst>
                <a:tab pos="269875" algn="l"/>
              </a:tabLst>
            </a:pPr>
            <a:r>
              <a:rPr lang="cs-CZ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S</a:t>
            </a:r>
            <a:r>
              <a:rPr lang="cs-CZ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tátní správa a samospráva:</a:t>
            </a:r>
            <a:endParaRPr lang="cs-CZ" sz="1800" b="1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poradenská střediska úřadů práce: poradce, konzultant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pPr algn="just"/>
            <a:r>
              <a:rPr lang="cs-CZ" sz="1800" dirty="0">
                <a:effectLst/>
                <a:ea typeface="Times New Roman" panose="02020603050405020304" pitchFamily="18" charset="0"/>
              </a:rPr>
              <a:t>školské referáty obecních úřadů, pověřených obcí a krajských úřadů: odborný referent </a:t>
            </a:r>
            <a:endParaRPr lang="cs-CZ" sz="1800" dirty="0">
              <a:effectLst/>
              <a:ea typeface="Calibri" panose="020F0502020204030204" pitchFamily="34" charset="0"/>
            </a:endParaRPr>
          </a:p>
          <a:p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592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11CAA-C637-EAAA-B458-A3364A244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UPLATNĚNÍ ABSOLVENTŮ NMGR. STUDIA  PEDAGOGIKA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899BA1-B670-4D98-5B5D-6A6C182384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cs-CZ" sz="1800" dirty="0">
                <a:effectLst/>
                <a:ea typeface="Times New Roman" panose="02020603050405020304" pitchFamily="18" charset="0"/>
              </a:rPr>
              <a:t>Absolvent může působit jak ve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vědeckovýzkumné sféře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, tak v řadě 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pedagogických profesí 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včetně školního managementu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výzkumné ústavy (NPI, VÚ při vysokých školách a fakultách apod.)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školy: základní, střední (střední pedagogické školy, konzervatoře, střední zdravotnické školy, sociálně právní, všeobecně vzdělávací a pedagogická gymnázia), vyšší odborné školy, vysoké školy (univerzitní fakulty vzdělávající učitele, ČVUT, DAMU, FAMU)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speciální instituce celoživotního vzdělávání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státní výchovná zařízení (střediska výchovné péče, diagnostické ústavy, výchovné ústavy pro děti a mládež, dětské domovy, centra volného času)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veřejná správa (oddělení péče o rodinu a děti, oddělení sociální prevence).</a:t>
            </a:r>
          </a:p>
          <a:p>
            <a:pPr algn="just"/>
            <a:r>
              <a:rPr lang="cs-CZ" sz="1800" dirty="0">
                <a:effectLst/>
                <a:ea typeface="Times New Roman" panose="02020603050405020304" pitchFamily="18" charset="0"/>
              </a:rPr>
              <a:t>K oborovému studiu je možné na FF UK nebo na jiných VŠ v EU získat učitelskou kvalifikaci dle aktuálních možností uvedených na webu MŠMT (učitelskou kvalifikaci v oboru Pedagogika lze doplnit v programu CŽV).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629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7C7A8-774E-4C2A-B4C2-7F927E93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a typeface="Times New Roman" charset="0"/>
              </a:rPr>
              <a:t>PŘÍPRAVNÝ KURZ DO BC. STUDIA</a:t>
            </a:r>
            <a:endParaRPr lang="cs-CZ" sz="40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B807DD-0D1C-45EC-BA52-1E9CB9E805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Informace o obsahu kurzu na </a:t>
            </a:r>
            <a:r>
              <a:rPr lang="cs-CZ" dirty="0">
                <a:hlinkClick r:id="rId2"/>
              </a:rPr>
              <a:t>https://kped.ff.cuni.cz/cs/prijimaci-rizeni/pripravny-kurz-pro-uchazece-o-bakalarske-studium/</a:t>
            </a:r>
            <a:endParaRPr lang="cs-CZ" dirty="0"/>
          </a:p>
          <a:p>
            <a:r>
              <a:rPr lang="cs-CZ" dirty="0"/>
              <a:t>Rozsah kursu: </a:t>
            </a:r>
            <a:r>
              <a:rPr lang="cs-CZ" dirty="0">
                <a:solidFill>
                  <a:srgbClr val="C00000"/>
                </a:solidFill>
              </a:rPr>
              <a:t>20 hodin </a:t>
            </a:r>
            <a:r>
              <a:rPr lang="cs-CZ" dirty="0"/>
              <a:t>(4 x 5hodin přípravných lekcí /nejen/ na písemnou část přijímací zkoušky, probíhá o sobotách)</a:t>
            </a:r>
          </a:p>
          <a:p>
            <a:r>
              <a:rPr lang="cs-CZ" dirty="0"/>
              <a:t>letos 1. 3., 15. 3., 5. 4., 12 .4. 2025</a:t>
            </a:r>
          </a:p>
          <a:p>
            <a:r>
              <a:rPr lang="cs-CZ" dirty="0"/>
              <a:t>termín podání přihlášky do kurzu do 7. 2. 2025</a:t>
            </a:r>
          </a:p>
          <a:p>
            <a:r>
              <a:rPr lang="cs-CZ" dirty="0"/>
              <a:t>Cena 6.000 Kč vč. DPH</a:t>
            </a:r>
          </a:p>
        </p:txBody>
      </p:sp>
    </p:spTree>
    <p:extLst>
      <p:ext uri="{BB962C8B-B14F-4D97-AF65-F5344CB8AC3E}">
        <p14:creationId xmlns:p14="http://schemas.microsoft.com/office/powerpoint/2010/main" val="897998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A11FC-946A-10AF-E00A-01B63C4B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a typeface="Times New Roman" charset="0"/>
              </a:rPr>
              <a:t>PŘÍPRAVNÝ KURZ DO NMGR. STUDIA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6EDECD-71D1-6D0A-2F37-DC3F2C7ED2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Informace o obsahu kurzu na </a:t>
            </a:r>
            <a:r>
              <a:rPr lang="cs-CZ" dirty="0">
                <a:hlinkClick r:id="rId2"/>
              </a:rPr>
              <a:t>https://kped.ff.cuni.cz/cs/prijimaci-rizeni/pripravny-kurz-pro-uchazece-o-bakalarske-studium/</a:t>
            </a:r>
            <a:endParaRPr lang="cs-CZ" dirty="0"/>
          </a:p>
          <a:p>
            <a:r>
              <a:rPr lang="cs-CZ" dirty="0"/>
              <a:t>Rozsah kursu: </a:t>
            </a:r>
            <a:r>
              <a:rPr lang="cs-CZ" dirty="0">
                <a:solidFill>
                  <a:srgbClr val="C00000"/>
                </a:solidFill>
              </a:rPr>
              <a:t>16 hodin </a:t>
            </a:r>
            <a:r>
              <a:rPr lang="cs-CZ" dirty="0"/>
              <a:t>(2 </a:t>
            </a:r>
            <a:r>
              <a:rPr lang="cs-CZ" dirty="0" err="1"/>
              <a:t>x</a:t>
            </a:r>
            <a:r>
              <a:rPr lang="cs-CZ" dirty="0"/>
              <a:t> 8 hodin přípravných lekcí /nejen/ na písemnou část přijímací zkoušky, probíhá o sobotách)</a:t>
            </a:r>
          </a:p>
          <a:p>
            <a:r>
              <a:rPr lang="cs-CZ" dirty="0"/>
              <a:t>letos 8. 3., 22. 3. 2025</a:t>
            </a:r>
          </a:p>
          <a:p>
            <a:r>
              <a:rPr lang="cs-CZ" dirty="0"/>
              <a:t>termín podání přihlášky do kurzu do 7. 2. 2025</a:t>
            </a:r>
          </a:p>
          <a:p>
            <a:r>
              <a:rPr lang="cs-CZ" dirty="0"/>
              <a:t>Cena 5.000 Kč vč. DPH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8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1E728-6BC9-8C4F-B0ED-F283F315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935" y="3210631"/>
            <a:ext cx="6218789" cy="778452"/>
          </a:xfrm>
        </p:spPr>
        <p:txBody>
          <a:bodyPr/>
          <a:lstStyle/>
          <a:p>
            <a:r>
              <a:rPr lang="cs-CZ" dirty="0"/>
              <a:t>VÍTÁME VÁS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D3792E-B9C7-B147-BC00-9C081E0FD9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30487" y="4335303"/>
            <a:ext cx="6218237" cy="1218830"/>
          </a:xfrm>
        </p:spPr>
        <p:txBody>
          <a:bodyPr/>
          <a:lstStyle/>
          <a:p>
            <a:r>
              <a:rPr lang="cs-CZ" dirty="0"/>
              <a:t>Martin Strouhal</a:t>
            </a:r>
          </a:p>
          <a:p>
            <a:r>
              <a:rPr lang="cs-CZ" dirty="0"/>
              <a:t>Monika Šimáková</a:t>
            </a:r>
          </a:p>
        </p:txBody>
      </p:sp>
    </p:spTree>
    <p:extLst>
      <p:ext uri="{BB962C8B-B14F-4D97-AF65-F5344CB8AC3E}">
        <p14:creationId xmlns:p14="http://schemas.microsoft.com/office/powerpoint/2010/main" val="3617911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D33F2E-D4BC-4D01-9E2B-A703F824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STUDIUM V ZAHRANIČÍ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17BC5F-53D0-405C-9927-8063FAA84A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36738"/>
            <a:ext cx="10515600" cy="4550810"/>
          </a:xfrm>
        </p:spPr>
        <p:txBody>
          <a:bodyPr/>
          <a:lstStyle/>
          <a:p>
            <a:pPr marL="0" indent="0">
              <a:buNone/>
            </a:pPr>
            <a:endParaRPr lang="cs-CZ" sz="25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500" b="1" dirty="0">
                <a:solidFill>
                  <a:srgbClr val="C00000"/>
                </a:solidFill>
              </a:rPr>
              <a:t>Probíhá zejm. prostřednictvím programu Erasmus</a:t>
            </a:r>
          </a:p>
          <a:p>
            <a:r>
              <a:rPr lang="cs-CZ" sz="2500" dirty="0" err="1"/>
              <a:t>Uniwersytet</a:t>
            </a:r>
            <a:r>
              <a:rPr lang="cs-CZ" sz="2500" dirty="0"/>
              <a:t> </a:t>
            </a:r>
            <a:r>
              <a:rPr lang="cs-CZ" sz="2500" dirty="0" err="1"/>
              <a:t>Jagiellonski</a:t>
            </a:r>
            <a:r>
              <a:rPr lang="cs-CZ" sz="2500" dirty="0"/>
              <a:t> </a:t>
            </a:r>
            <a:r>
              <a:rPr lang="cs-CZ" sz="2500" dirty="0" err="1"/>
              <a:t>Krakow</a:t>
            </a:r>
            <a:r>
              <a:rPr lang="cs-CZ" sz="2500" dirty="0"/>
              <a:t>, Polsko</a:t>
            </a:r>
          </a:p>
          <a:p>
            <a:r>
              <a:rPr lang="cs-CZ" sz="2500" dirty="0"/>
              <a:t>Univerzita </a:t>
            </a:r>
            <a:r>
              <a:rPr lang="cs-CZ" sz="2500" dirty="0" err="1"/>
              <a:t>Ljubljana</a:t>
            </a:r>
            <a:r>
              <a:rPr lang="cs-CZ" sz="2500" dirty="0"/>
              <a:t>, Slovinsko</a:t>
            </a:r>
          </a:p>
          <a:p>
            <a:r>
              <a:rPr lang="cs-CZ" sz="2500" dirty="0" err="1"/>
              <a:t>Universidad</a:t>
            </a:r>
            <a:r>
              <a:rPr lang="cs-CZ" sz="2500" dirty="0"/>
              <a:t> de Coimbra, Portugalsko</a:t>
            </a:r>
          </a:p>
          <a:p>
            <a:r>
              <a:rPr lang="cs-CZ" sz="2500" dirty="0" err="1"/>
              <a:t>Universidad</a:t>
            </a:r>
            <a:r>
              <a:rPr lang="cs-CZ" sz="2500" dirty="0"/>
              <a:t> </a:t>
            </a:r>
            <a:r>
              <a:rPr lang="cs-CZ" sz="2500" dirty="0" err="1"/>
              <a:t>Complutense</a:t>
            </a:r>
            <a:r>
              <a:rPr lang="cs-CZ" sz="2500" dirty="0"/>
              <a:t> de Madrid, Španělsko</a:t>
            </a:r>
          </a:p>
          <a:p>
            <a:r>
              <a:rPr lang="cs-CZ" sz="2500" dirty="0"/>
              <a:t>Univerzita Komenského Bratislava, Slovensko</a:t>
            </a:r>
          </a:p>
          <a:p>
            <a:r>
              <a:rPr lang="cs-CZ" sz="2500" dirty="0"/>
              <a:t>Prešovská univerzita, Slovensko</a:t>
            </a:r>
          </a:p>
          <a:p>
            <a:r>
              <a:rPr lang="cs-CZ" sz="2500" dirty="0"/>
              <a:t>University </a:t>
            </a:r>
            <a:r>
              <a:rPr lang="cs-CZ" sz="2500" dirty="0" err="1"/>
              <a:t>of</a:t>
            </a:r>
            <a:r>
              <a:rPr lang="cs-CZ" sz="2500" dirty="0"/>
              <a:t> </a:t>
            </a:r>
            <a:r>
              <a:rPr lang="cs-CZ" sz="2500" dirty="0" err="1"/>
              <a:t>Dundee</a:t>
            </a:r>
            <a:r>
              <a:rPr lang="cs-CZ" sz="2500" dirty="0"/>
              <a:t>, Skotsko</a:t>
            </a:r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160694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682FF-156D-49E2-9520-91B0245E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KPED FF UK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3AB443-5351-47A2-8557-DA5C793604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Další informace o studiu v zahraničí viz </a:t>
            </a:r>
            <a:r>
              <a:rPr lang="cs-CZ" dirty="0">
                <a:hlinkClick r:id="rId2"/>
              </a:rPr>
              <a:t>http://ff.cuni.cz/FF-272.html</a:t>
            </a:r>
            <a:r>
              <a:rPr lang="cs-CZ" dirty="0"/>
              <a:t>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166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9ED741-305D-4B96-8E70-76F1B43DD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latin typeface="Arial" charset="0"/>
                <a:hlinkClick r:id="rId2"/>
              </a:rPr>
              <a:t>http://pedagogika.ff.cuni.cz/</a:t>
            </a:r>
            <a:r>
              <a:rPr lang="cs-CZ" sz="4400" dirty="0"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1EFA2F-FD69-426D-AA5B-02E13B87CD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9E91D1C-1FAA-46A8-B04F-5F26716A4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5" y="1145352"/>
            <a:ext cx="10921535" cy="61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67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E3002-9731-49B3-900A-13DB908BB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DĚKUJEME ZA POZORNO</a:t>
            </a:r>
            <a:r>
              <a:rPr lang="cs-CZ" dirty="0">
                <a:latin typeface="Times New Roman"/>
                <a:cs typeface="Times New Roman"/>
              </a:rPr>
              <a:t>ST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58842A-3F1F-4F17-A04D-F8B78EC79D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2800" dirty="0">
              <a:solidFill>
                <a:srgbClr val="921F07"/>
              </a:solidFill>
              <a:latin typeface="Cambria"/>
              <a:cs typeface="Cambria"/>
            </a:endParaRPr>
          </a:p>
          <a:p>
            <a:pPr marL="0" indent="0" algn="ctr">
              <a:buNone/>
            </a:pPr>
            <a:endParaRPr lang="cs-CZ" sz="2800" dirty="0">
              <a:solidFill>
                <a:srgbClr val="921F07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rgbClr val="921F07"/>
              </a:solidFill>
            </a:endParaRPr>
          </a:p>
          <a:p>
            <a:pPr marL="0" indent="0" algn="ctr">
              <a:buNone/>
            </a:pPr>
            <a:r>
              <a:rPr lang="cs-CZ" sz="2800" dirty="0">
                <a:solidFill>
                  <a:srgbClr val="921F07"/>
                </a:solidFill>
              </a:rPr>
              <a:t>BUDEME SE NA VÁS TĚŠIT, ROZHODNETE-LI SE STUDOVAT NA KATEDŘE PEDAGOGIKY FF UK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33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9D1F63-B86E-41C7-8D4D-5117523C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FF UK = TYP VÝZKUMNĚ ORIENTOVANÉ VYSOKÉ ŠKOLY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F3745F-C1D6-49E6-98E2-E59A30A2C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 algn="ctr">
              <a:buNone/>
            </a:pPr>
            <a:endParaRPr lang="cs-CZ" sz="2500" dirty="0"/>
          </a:p>
          <a:p>
            <a:pPr algn="ctr"/>
            <a:r>
              <a:rPr lang="cs-CZ" sz="2500" dirty="0"/>
              <a:t>akcent na vědu, výzkum a publikační činnost akademických pracovníků</a:t>
            </a:r>
          </a:p>
          <a:p>
            <a:pPr marL="0" indent="0" algn="ctr">
              <a:buNone/>
            </a:pPr>
            <a:endParaRPr lang="cs-CZ" sz="2500" dirty="0"/>
          </a:p>
          <a:p>
            <a:pPr algn="ctr"/>
            <a:r>
              <a:rPr lang="cs-CZ" sz="2500" dirty="0"/>
              <a:t>akcent na </a:t>
            </a:r>
            <a:r>
              <a:rPr lang="cs-CZ" sz="2500" dirty="0" err="1"/>
              <a:t>NMgr</a:t>
            </a:r>
            <a:r>
              <a:rPr lang="cs-CZ" sz="2500" dirty="0"/>
              <a:t>. a Ph.D. studia </a:t>
            </a:r>
          </a:p>
          <a:p>
            <a:pPr marL="0" indent="0" algn="ctr">
              <a:buNone/>
            </a:pPr>
            <a:endParaRPr lang="cs-CZ" sz="2500" dirty="0"/>
          </a:p>
          <a:p>
            <a:pPr algn="ctr"/>
            <a:r>
              <a:rPr lang="cs-CZ" sz="2500" dirty="0"/>
              <a:t>akcent na neprofesně orientované Bc. studium jako přípravu pro další </a:t>
            </a:r>
            <a:r>
              <a:rPr lang="cs-CZ" sz="2500" dirty="0" err="1"/>
              <a:t>NMgr</a:t>
            </a:r>
            <a:r>
              <a:rPr lang="cs-CZ" sz="2500" dirty="0"/>
              <a:t>. pedagogická studia </a:t>
            </a:r>
          </a:p>
          <a:p>
            <a:pPr marL="0" indent="0" algn="ctr">
              <a:buNone/>
            </a:pPr>
            <a:endParaRPr lang="cs-CZ" sz="2500" dirty="0"/>
          </a:p>
          <a:p>
            <a:pPr algn="ctr"/>
            <a:r>
              <a:rPr lang="cs-CZ" sz="2500" dirty="0"/>
              <a:t>akcent na zájem studentů o pedagogiku jako vědní obor, nejen o edukaci jako praktickou činnost</a:t>
            </a:r>
          </a:p>
          <a:p>
            <a:pPr algn="ctr"/>
            <a:endParaRPr lang="cs-CZ" sz="2500" dirty="0"/>
          </a:p>
          <a:p>
            <a:pPr algn="ctr"/>
            <a:endParaRPr lang="cs-CZ" sz="2500" dirty="0"/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62246512-769F-4F46-9649-FFF416C1D516}"/>
              </a:ext>
            </a:extLst>
          </p:cNvPr>
          <p:cNvSpPr/>
          <p:nvPr/>
        </p:nvSpPr>
        <p:spPr>
          <a:xfrm>
            <a:off x="5975269" y="2706705"/>
            <a:ext cx="378615" cy="50358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Šipka: dolů 4">
            <a:extLst>
              <a:ext uri="{FF2B5EF4-FFF2-40B4-BE49-F238E27FC236}">
                <a16:creationId xmlns:a16="http://schemas.microsoft.com/office/drawing/2014/main" id="{E4E60EFD-1308-4779-A5FD-0C99201254ED}"/>
              </a:ext>
            </a:extLst>
          </p:cNvPr>
          <p:cNvSpPr/>
          <p:nvPr/>
        </p:nvSpPr>
        <p:spPr>
          <a:xfrm>
            <a:off x="5975269" y="3701087"/>
            <a:ext cx="378615" cy="50358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F087031C-F374-443E-B49E-334B52525B73}"/>
              </a:ext>
            </a:extLst>
          </p:cNvPr>
          <p:cNvSpPr/>
          <p:nvPr/>
        </p:nvSpPr>
        <p:spPr>
          <a:xfrm>
            <a:off x="6003232" y="4994911"/>
            <a:ext cx="378615" cy="503582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0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00BFB-C946-4A97-A333-6B22ECEBA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HLAVNÍ TÉMATICKÉ A VÝZKUMNÉ OBLASTI NA KATEDŘE PEDAGOGIKY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0780C4-419B-470D-B6CE-A1F6B4C30A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836737"/>
            <a:ext cx="10515600" cy="4656137"/>
          </a:xfrm>
        </p:spPr>
        <p:txBody>
          <a:bodyPr/>
          <a:lstStyle/>
          <a:p>
            <a:pPr marL="0" indent="0" algn="ctr">
              <a:buNone/>
            </a:pPr>
            <a:endParaRPr lang="cs-CZ" sz="2500" b="1" i="1" dirty="0">
              <a:solidFill>
                <a:srgbClr val="C00000"/>
              </a:solidFill>
              <a:latin typeface="Al Tarikh" pitchFamily="2" charset="-78"/>
              <a:cs typeface="Al Tarikh" pitchFamily="2" charset="-78"/>
            </a:endParaRPr>
          </a:p>
          <a:p>
            <a:pPr marL="0" indent="0" algn="ctr">
              <a:buNone/>
            </a:pPr>
            <a:r>
              <a:rPr lang="cs-CZ" sz="2500" b="1" i="1" dirty="0">
                <a:solidFill>
                  <a:srgbClr val="C00000"/>
                </a:solidFill>
                <a:latin typeface="Al Tarikh" pitchFamily="2" charset="-78"/>
                <a:cs typeface="Al Tarikh" pitchFamily="2" charset="-78"/>
              </a:rPr>
              <a:t>Pedagogika jako věda</a:t>
            </a:r>
          </a:p>
          <a:p>
            <a:pPr marL="0" indent="0" algn="ctr">
              <a:buNone/>
            </a:pPr>
            <a:r>
              <a:rPr lang="cs-CZ" sz="2500" b="1" i="1" dirty="0">
                <a:solidFill>
                  <a:srgbClr val="C00000"/>
                </a:solidFill>
                <a:latin typeface="Al Tarikh" pitchFamily="2" charset="-78"/>
                <a:cs typeface="Al Tarikh" pitchFamily="2" charset="-78"/>
              </a:rPr>
              <a:t>Pedagogika jako nástroj podpory a  kultivace lidského života</a:t>
            </a:r>
          </a:p>
          <a:p>
            <a:pPr marL="0" indent="0" algn="ctr">
              <a:buNone/>
            </a:pPr>
            <a:endParaRPr lang="cs-CZ" sz="3200" dirty="0">
              <a:solidFill>
                <a:schemeClr val="bg1"/>
              </a:solidFill>
              <a:latin typeface="Al Tarikh" pitchFamily="2" charset="-78"/>
              <a:cs typeface="Al Tarikh" pitchFamily="2" charset="-78"/>
            </a:endParaRPr>
          </a:p>
          <a:p>
            <a:r>
              <a:rPr lang="cs-CZ" sz="1800" dirty="0"/>
              <a:t>filosofie výchovy, otázky vědního profilu pedagogiky</a:t>
            </a:r>
          </a:p>
          <a:p>
            <a:r>
              <a:rPr lang="cs-CZ" sz="1800" dirty="0"/>
              <a:t>dějiny pedagogiky, výchovy a vzdělávání – kulturně historické souvislosti edukace</a:t>
            </a:r>
          </a:p>
          <a:p>
            <a:r>
              <a:rPr lang="cs-CZ" sz="1800" dirty="0"/>
              <a:t>výchova, vzdělávání a hodnoty</a:t>
            </a:r>
          </a:p>
          <a:p>
            <a:r>
              <a:rPr lang="cs-CZ" sz="1800" dirty="0"/>
              <a:t>diverzita a edukace</a:t>
            </a:r>
          </a:p>
          <a:p>
            <a:r>
              <a:rPr lang="cs-CZ" sz="1800" dirty="0"/>
              <a:t>teorie školy a učitelské profese</a:t>
            </a:r>
          </a:p>
          <a:p>
            <a:r>
              <a:rPr lang="cs-CZ" sz="1800" dirty="0"/>
              <a:t>"učitelé učitelů" a různé pohledy na předpoklady výkonu učitelského povolání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961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64C68-A9AB-4E11-A9D1-1E448319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2614"/>
          </a:xfrm>
        </p:spPr>
        <p:txBody>
          <a:bodyPr/>
          <a:lstStyle/>
          <a:p>
            <a:r>
              <a:rPr lang="cs-CZ" sz="4000" dirty="0"/>
              <a:t>INTERNÍ AKADEMIČTÍ PRACOVNÍCI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FCBABE-8F47-41B1-94F0-599ECDD1B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775791"/>
            <a:ext cx="10515600" cy="4717083"/>
          </a:xfrm>
        </p:spPr>
        <p:txBody>
          <a:bodyPr/>
          <a:lstStyle/>
          <a:p>
            <a:endParaRPr lang="cs-CZ" sz="1900" b="1" dirty="0">
              <a:solidFill>
                <a:srgbClr val="C00000"/>
              </a:solidFill>
            </a:endParaRPr>
          </a:p>
          <a:p>
            <a:r>
              <a:rPr lang="cs-CZ" sz="1900" b="1" dirty="0">
                <a:solidFill>
                  <a:srgbClr val="C00000"/>
                </a:solidFill>
              </a:rPr>
              <a:t>Mgr. et Mgr. Martin </a:t>
            </a:r>
            <a:r>
              <a:rPr lang="cs-CZ" sz="1900" b="1" dirty="0" err="1">
                <a:solidFill>
                  <a:srgbClr val="C00000"/>
                </a:solidFill>
              </a:rPr>
              <a:t>Skutil</a:t>
            </a:r>
            <a:r>
              <a:rPr lang="cs-CZ" sz="1900" b="1" dirty="0">
                <a:solidFill>
                  <a:srgbClr val="C00000"/>
                </a:solidFill>
              </a:rPr>
              <a:t>, Ph.D. </a:t>
            </a:r>
            <a:r>
              <a:rPr lang="cs-CZ" sz="1900" dirty="0"/>
              <a:t>(vedoucí katedry)</a:t>
            </a:r>
            <a:endParaRPr lang="cs-CZ" sz="19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900" dirty="0"/>
              <a:t>didaktika, metodologie pedagogiky, učitelské studium</a:t>
            </a:r>
          </a:p>
          <a:p>
            <a:r>
              <a:rPr lang="cs-CZ" sz="1900" b="1" dirty="0">
                <a:solidFill>
                  <a:srgbClr val="C00000"/>
                </a:solidFill>
              </a:rPr>
              <a:t>doc. PhDr. Martin Strouhal, Ph.D. </a:t>
            </a:r>
            <a:r>
              <a:rPr lang="cs-CZ" sz="1900" dirty="0"/>
              <a:t>(zástupce vedoucího katedry)</a:t>
            </a:r>
            <a:endParaRPr lang="cs-CZ" sz="19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1900" dirty="0"/>
              <a:t>filosofie a teorie výchovy, obecná pedagogika, etika</a:t>
            </a:r>
          </a:p>
          <a:p>
            <a:r>
              <a:rPr lang="cs-CZ" sz="1900" b="1" dirty="0">
                <a:solidFill>
                  <a:srgbClr val="C00000"/>
                </a:solidFill>
              </a:rPr>
              <a:t>prof. PhDr. Tomáš </a:t>
            </a:r>
            <a:r>
              <a:rPr lang="cs-CZ" sz="1900" b="1" dirty="0" err="1">
                <a:solidFill>
                  <a:srgbClr val="C00000"/>
                </a:solidFill>
              </a:rPr>
              <a:t>Kasper</a:t>
            </a:r>
            <a:r>
              <a:rPr lang="cs-CZ" sz="1900" b="1" dirty="0">
                <a:solidFill>
                  <a:srgbClr val="C00000"/>
                </a:solidFill>
              </a:rPr>
              <a:t>, Ph.D</a:t>
            </a:r>
            <a:r>
              <a:rPr lang="cs-CZ" sz="1900" dirty="0">
                <a:solidFill>
                  <a:srgbClr val="C0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1900" dirty="0"/>
              <a:t>dějiny pedagogiky, dějiny výchovy a vzdělávání</a:t>
            </a:r>
          </a:p>
          <a:p>
            <a:r>
              <a:rPr lang="cs-CZ" sz="1900" b="1" dirty="0">
                <a:solidFill>
                  <a:srgbClr val="C00000"/>
                </a:solidFill>
              </a:rPr>
              <a:t>doc. PhDr. Jaroslav Koťa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filosofie výchovy, sociální psychologie, sociologie výchovy</a:t>
            </a:r>
          </a:p>
          <a:p>
            <a:r>
              <a:rPr lang="cs-CZ" sz="1900" b="1" dirty="0">
                <a:solidFill>
                  <a:srgbClr val="C00000"/>
                </a:solidFill>
              </a:rPr>
              <a:t>prof. PaedDr. Ondrej </a:t>
            </a:r>
            <a:r>
              <a:rPr lang="cs-CZ" sz="1900" b="1" dirty="0" err="1">
                <a:solidFill>
                  <a:srgbClr val="C00000"/>
                </a:solidFill>
              </a:rPr>
              <a:t>Kaščák</a:t>
            </a:r>
            <a:r>
              <a:rPr lang="cs-CZ" sz="1900" b="1" dirty="0">
                <a:solidFill>
                  <a:srgbClr val="C00000"/>
                </a:solidFill>
              </a:rPr>
              <a:t>, PhD.</a:t>
            </a:r>
            <a:r>
              <a:rPr lang="cs-CZ" sz="1900" dirty="0"/>
              <a:t> </a:t>
            </a:r>
          </a:p>
          <a:p>
            <a:pPr marL="0" indent="0">
              <a:buNone/>
            </a:pPr>
            <a:r>
              <a:rPr lang="cs-CZ" sz="1900" dirty="0"/>
              <a:t>srovnávací pedagogika, teorie školy, sociologie výchovy</a:t>
            </a:r>
          </a:p>
          <a:p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19990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565EE-A0EC-3445-B8DB-AAAC2FC21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INTERNÍ AKADEMIČTÍ PRACOVNÍCI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4320BC-7EB1-0644-9982-B9D39F7212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1900" b="1" dirty="0">
                <a:solidFill>
                  <a:srgbClr val="C00000"/>
                </a:solidFill>
              </a:rPr>
              <a:t>Mgr. Veronika </a:t>
            </a:r>
            <a:r>
              <a:rPr lang="cs-CZ" sz="1900" b="1" dirty="0" err="1">
                <a:solidFill>
                  <a:srgbClr val="C00000"/>
                </a:solidFill>
              </a:rPr>
              <a:t>Klapálková</a:t>
            </a:r>
            <a:r>
              <a:rPr lang="cs-CZ" sz="1900" b="1" dirty="0">
                <a:solidFill>
                  <a:srgbClr val="C00000"/>
                </a:solidFill>
              </a:rPr>
              <a:t>, Ph.D.	</a:t>
            </a:r>
          </a:p>
          <a:p>
            <a:pPr marL="0" indent="0">
              <a:buNone/>
            </a:pPr>
            <a:r>
              <a:rPr lang="cs-CZ" sz="1900" dirty="0"/>
              <a:t>sociální pedagogika, metodologie pedagogiky, učitelské studium</a:t>
            </a:r>
          </a:p>
          <a:p>
            <a:r>
              <a:rPr lang="cs-CZ" sz="1900" b="1" dirty="0">
                <a:solidFill>
                  <a:srgbClr val="C00000"/>
                </a:solidFill>
              </a:rPr>
              <a:t>Mgr. Tereza Komárková, Ph.D.</a:t>
            </a:r>
            <a:endParaRPr lang="cs-CZ" sz="1900" dirty="0"/>
          </a:p>
          <a:p>
            <a:pPr marL="0" indent="0">
              <a:buNone/>
            </a:pPr>
            <a:r>
              <a:rPr lang="cs-CZ" sz="1900" dirty="0"/>
              <a:t>pedagogická psychologie, pedagogické poradenství a diagnostika, speciální pedagogika</a:t>
            </a:r>
          </a:p>
          <a:p>
            <a:r>
              <a:rPr lang="cs-CZ" sz="1900" b="1" dirty="0">
                <a:solidFill>
                  <a:srgbClr val="C00000"/>
                </a:solidFill>
              </a:rPr>
              <a:t>Mgr. Jiří Kropáč, PhD., LL.M.</a:t>
            </a:r>
          </a:p>
          <a:p>
            <a:pPr marL="0" indent="0">
              <a:buNone/>
            </a:pPr>
            <a:r>
              <a:rPr lang="cs-CZ" sz="1900" dirty="0"/>
              <a:t>technologie a právo ve vzdělávání, pedagogika osobnostně sociálního rozvoje, učitelské studium</a:t>
            </a:r>
          </a:p>
          <a:p>
            <a:r>
              <a:rPr lang="cs-CZ" sz="1900" b="1" dirty="0">
                <a:solidFill>
                  <a:srgbClr val="C00000"/>
                </a:solidFill>
              </a:rPr>
              <a:t>PaedDr. Eva </a:t>
            </a:r>
            <a:r>
              <a:rPr lang="cs-CZ" sz="1900" b="1" dirty="0" err="1">
                <a:solidFill>
                  <a:srgbClr val="C00000"/>
                </a:solidFill>
              </a:rPr>
              <a:t>Vincejová</a:t>
            </a:r>
            <a:r>
              <a:rPr lang="cs-CZ" sz="1900" b="1" dirty="0">
                <a:solidFill>
                  <a:srgbClr val="C00000"/>
                </a:solidFill>
              </a:rPr>
              <a:t> Valášková, Ph.D.</a:t>
            </a:r>
          </a:p>
          <a:p>
            <a:pPr marL="0" indent="0">
              <a:buNone/>
            </a:pPr>
            <a:r>
              <a:rPr lang="cs-CZ" sz="1900" dirty="0"/>
              <a:t>didaktika, teorie řízení školství, učitelské studium, pedagogické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17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42140-2DF3-46C1-BD9B-9A7720C8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OBORY OTEVÍRANÉ V AK. ROCE 2025/26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74F87E-543D-4E47-979D-5279784ED2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2000" b="1" i="1" dirty="0"/>
          </a:p>
          <a:p>
            <a:pPr marL="0" indent="0" algn="ctr">
              <a:buNone/>
            </a:pPr>
            <a:r>
              <a:rPr lang="cs-CZ" sz="2200" b="1" i="1" dirty="0"/>
              <a:t>Bakalářské studium 3 leté</a:t>
            </a:r>
            <a:endParaRPr lang="cs-CZ" sz="2200" dirty="0"/>
          </a:p>
          <a:p>
            <a:pPr marL="0" indent="0" algn="ctr">
              <a:buNone/>
            </a:pPr>
            <a:r>
              <a:rPr lang="cs-CZ" sz="2000" b="1" dirty="0">
                <a:solidFill>
                  <a:srgbClr val="C00000"/>
                </a:solidFill>
              </a:rPr>
              <a:t>Pedagogika</a:t>
            </a:r>
            <a:r>
              <a:rPr lang="cs-CZ" sz="2000" b="1" dirty="0">
                <a:solidFill>
                  <a:srgbClr val="0066FF"/>
                </a:solidFill>
              </a:rPr>
              <a:t> </a:t>
            </a:r>
            <a:r>
              <a:rPr lang="cs-CZ" sz="2000" b="1" dirty="0"/>
              <a:t>MPP 25+25</a:t>
            </a:r>
            <a:endParaRPr lang="cs-CZ" sz="2000" dirty="0"/>
          </a:p>
          <a:p>
            <a:pPr marL="0" indent="0" algn="ctr">
              <a:buNone/>
            </a:pPr>
            <a:r>
              <a:rPr lang="cs-CZ" sz="2000" i="1" dirty="0"/>
              <a:t>prezenční jednooborové i dvouoborové studium</a:t>
            </a:r>
          </a:p>
          <a:p>
            <a:pPr marL="0" indent="0" algn="ctr">
              <a:buNone/>
            </a:pPr>
            <a:r>
              <a:rPr lang="cs-CZ" sz="2000" i="1" dirty="0"/>
              <a:t>kombinované jednooborové studium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2000" dirty="0"/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přijatých do PS v minulém akademickém roce:</a:t>
            </a:r>
            <a:r>
              <a:rPr lang="cs-CZ" sz="1500" dirty="0">
                <a:effectLst/>
              </a:rPr>
              <a:t> </a:t>
            </a:r>
            <a:r>
              <a:rPr lang="cs-CZ" sz="1500" dirty="0"/>
              <a:t>25</a:t>
            </a:r>
            <a:endParaRPr lang="cs-CZ" sz="1500" dirty="0">
              <a:effectLst/>
            </a:endParaRPr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přihlášených do PS v minulém akademickém roce</a:t>
            </a:r>
            <a:r>
              <a:rPr lang="cs-CZ" sz="1500" dirty="0">
                <a:effectLst/>
              </a:rPr>
              <a:t>: 71</a:t>
            </a:r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přijatých do KS v minulém akademickém roce:</a:t>
            </a:r>
            <a:r>
              <a:rPr lang="cs-CZ" sz="1500" dirty="0">
                <a:effectLst/>
              </a:rPr>
              <a:t> 13</a:t>
            </a:r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přihlášených do KS v minulém akademickém roce: </a:t>
            </a:r>
            <a:r>
              <a:rPr lang="cs-CZ" sz="1500" dirty="0">
                <a:effectLst/>
              </a:rPr>
              <a:t>45</a:t>
            </a:r>
          </a:p>
          <a:p>
            <a:pPr algn="ctr"/>
            <a:endParaRPr lang="cs-CZ" sz="2000" dirty="0">
              <a:effectLst/>
            </a:endParaRPr>
          </a:p>
          <a:p>
            <a:pPr marL="0" indent="0" algn="ctr">
              <a:buNone/>
            </a:pPr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626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42140-2DF3-46C1-BD9B-9A7720C8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OBORY OTEVÍRANÉ V AK. ROCE 2025/26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74F87E-543D-4E47-979D-5279784ED2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2000" b="1" i="1" dirty="0"/>
          </a:p>
          <a:p>
            <a:pPr marL="0" indent="0" algn="ctr">
              <a:buNone/>
            </a:pPr>
            <a:r>
              <a:rPr lang="cs-CZ" sz="2200" b="1" i="1" dirty="0"/>
              <a:t>Navazující magisterské studium 2 leté</a:t>
            </a:r>
            <a:endParaRPr lang="cs-CZ" sz="2200" dirty="0"/>
          </a:p>
          <a:p>
            <a:pPr marL="0" indent="0" algn="ctr">
              <a:buNone/>
            </a:pPr>
            <a:r>
              <a:rPr lang="cs-CZ" sz="2000" b="1" dirty="0">
                <a:solidFill>
                  <a:srgbClr val="C00000"/>
                </a:solidFill>
              </a:rPr>
              <a:t>Pedagogika</a:t>
            </a:r>
            <a:r>
              <a:rPr lang="cs-CZ" sz="2000" b="1" dirty="0"/>
              <a:t> MPP 25+25</a:t>
            </a:r>
            <a:endParaRPr lang="cs-CZ" sz="2000" dirty="0">
              <a:solidFill>
                <a:srgbClr val="0066FF"/>
              </a:solidFill>
            </a:endParaRPr>
          </a:p>
          <a:p>
            <a:pPr marL="0" indent="0" algn="ctr">
              <a:buNone/>
            </a:pPr>
            <a:r>
              <a:rPr lang="cs-CZ" sz="2000" dirty="0"/>
              <a:t>prezenční jednooborové i dvouoborové studium</a:t>
            </a:r>
          </a:p>
          <a:p>
            <a:pPr marL="0" indent="0" algn="ctr">
              <a:buNone/>
            </a:pPr>
            <a:r>
              <a:rPr lang="cs-CZ" sz="2000" dirty="0"/>
              <a:t>kombinované jednooborové studium</a:t>
            </a:r>
          </a:p>
          <a:p>
            <a:pPr marL="0" indent="0" algn="ctr">
              <a:buNone/>
            </a:pPr>
            <a:endParaRPr lang="cs-CZ" sz="1500" dirty="0"/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přijatých do PS v minulém akademickém roce:</a:t>
            </a:r>
            <a:r>
              <a:rPr lang="cs-CZ" sz="1500" dirty="0">
                <a:effectLst/>
              </a:rPr>
              <a:t> 6</a:t>
            </a:r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přihlášených do PS v minulém akademickém roce: </a:t>
            </a:r>
            <a:r>
              <a:rPr lang="cs-CZ" sz="1500" dirty="0">
                <a:effectLst/>
              </a:rPr>
              <a:t>25</a:t>
            </a:r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přijatých do KS v minulém akademickém roce: </a:t>
            </a:r>
            <a:r>
              <a:rPr lang="cs-CZ" sz="1500" dirty="0">
                <a:effectLst/>
              </a:rPr>
              <a:t>12</a:t>
            </a:r>
          </a:p>
          <a:p>
            <a:pPr algn="ctr">
              <a:lnSpc>
                <a:spcPct val="100000"/>
              </a:lnSpc>
            </a:pPr>
            <a:r>
              <a:rPr lang="cs-CZ" sz="1500" b="1" dirty="0">
                <a:effectLst/>
              </a:rPr>
              <a:t>počet přihlášených do KS v minulém akademickém roce: </a:t>
            </a:r>
            <a:r>
              <a:rPr lang="cs-CZ" sz="1500" dirty="0">
                <a:effectLst/>
              </a:rPr>
              <a:t>76</a:t>
            </a:r>
          </a:p>
          <a:p>
            <a:pPr marL="0" indent="0" algn="ctr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8908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42140-2DF3-46C1-BD9B-9A7720C80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/>
              <a:t>OBORY OTEVÍRANÉ V AK. ROCE 2025/26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74F87E-543D-4E47-979D-5279784ED2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2000" b="1" i="1" dirty="0"/>
          </a:p>
          <a:p>
            <a:pPr marL="0" indent="0" algn="ctr">
              <a:buNone/>
            </a:pPr>
            <a:r>
              <a:rPr lang="cs-CZ" sz="2200" b="1" i="1" dirty="0"/>
              <a:t>Doktorské studium 4 leté</a:t>
            </a:r>
            <a:endParaRPr lang="cs-CZ" sz="2200" dirty="0"/>
          </a:p>
          <a:p>
            <a:pPr marL="0" indent="0" algn="ctr">
              <a:buNone/>
            </a:pPr>
            <a:r>
              <a:rPr lang="cs-CZ" sz="2000" b="1" dirty="0">
                <a:solidFill>
                  <a:srgbClr val="C00000"/>
                </a:solidFill>
              </a:rPr>
              <a:t>Pedagogika </a:t>
            </a:r>
            <a:r>
              <a:rPr lang="cs-CZ" sz="2000" b="1" dirty="0"/>
              <a:t>MPP 1+1</a:t>
            </a:r>
            <a:endParaRPr lang="cs-CZ" sz="2000" dirty="0">
              <a:solidFill>
                <a:srgbClr val="0066FF"/>
              </a:solidFill>
            </a:endParaRPr>
          </a:p>
          <a:p>
            <a:pPr marL="0" indent="0" algn="ctr">
              <a:buNone/>
            </a:pPr>
            <a:r>
              <a:rPr lang="cs-CZ" sz="2000" dirty="0"/>
              <a:t>Integrovaný studijní program s Pedagogickou fakultou UK</a:t>
            </a:r>
          </a:p>
          <a:p>
            <a:pPr marL="0" indent="0" algn="ctr">
              <a:buNone/>
            </a:pPr>
            <a:r>
              <a:rPr lang="cs-CZ" sz="2000" dirty="0"/>
              <a:t>prezenční i kombinované studium</a:t>
            </a:r>
          </a:p>
          <a:p>
            <a:pPr marL="0" indent="0" algn="ctr">
              <a:buNone/>
            </a:pPr>
            <a:endParaRPr lang="cs-CZ" sz="1500" dirty="0"/>
          </a:p>
          <a:p>
            <a:pPr marL="0" indent="0" algn="ctr">
              <a:buNone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79275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06CE7195B3C144882D69D4D3F58026" ma:contentTypeVersion="6" ma:contentTypeDescription="Vytvoří nový dokument" ma:contentTypeScope="" ma:versionID="b854f1ea32aa509de8ec32d49a64a24e">
  <xsd:schema xmlns:xsd="http://www.w3.org/2001/XMLSchema" xmlns:xs="http://www.w3.org/2001/XMLSchema" xmlns:p="http://schemas.microsoft.com/office/2006/metadata/properties" xmlns:ns2="798eee91-58ec-4261-8391-4c040286d59b" xmlns:ns3="cab32081-f826-46ca-a908-e8277a3666f4" targetNamespace="http://schemas.microsoft.com/office/2006/metadata/properties" ma:root="true" ma:fieldsID="c21322db1d4ba2a3d57356b9910e25ef" ns2:_="" ns3:_="">
    <xsd:import namespace="798eee91-58ec-4261-8391-4c040286d59b"/>
    <xsd:import namespace="cab32081-f826-46ca-a908-e8277a3666f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eee91-58ec-4261-8391-4c040286d59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32081-f826-46ca-a908-e8277a366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FFC783-CE9F-4BAF-8E54-6E35999A61D0}"/>
</file>

<file path=customXml/itemProps2.xml><?xml version="1.0" encoding="utf-8"?>
<ds:datastoreItem xmlns:ds="http://schemas.openxmlformats.org/officeDocument/2006/customXml" ds:itemID="{4256CD81-A7E6-4BF8-81E3-B445B2F09EAC}"/>
</file>

<file path=customXml/itemProps3.xml><?xml version="1.0" encoding="utf-8"?>
<ds:datastoreItem xmlns:ds="http://schemas.openxmlformats.org/officeDocument/2006/customXml" ds:itemID="{AE659521-0E72-4B38-93A7-A64E6F1C59BC}"/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894</TotalTime>
  <Words>1405</Words>
  <Application>Microsoft Macintosh PowerPoint</Application>
  <PresentationFormat>Širokoúhlá obrazovka</PresentationFormat>
  <Paragraphs>171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Al Tarikh</vt:lpstr>
      <vt:lpstr>Arial</vt:lpstr>
      <vt:lpstr>Calibri</vt:lpstr>
      <vt:lpstr>Cambria</vt:lpstr>
      <vt:lpstr>Symbol</vt:lpstr>
      <vt:lpstr>Times New Roman</vt:lpstr>
      <vt:lpstr>Wingdings</vt:lpstr>
      <vt:lpstr>Motiv Office</vt:lpstr>
      <vt:lpstr>Bakalářský a navazující magisterský SP Pedagogika</vt:lpstr>
      <vt:lpstr>VÍTÁME VÁS</vt:lpstr>
      <vt:lpstr>FF UK = TYP VÝZKUMNĚ ORIENTOVANÉ VYSOKÉ ŠKOLY </vt:lpstr>
      <vt:lpstr>HLAVNÍ TÉMATICKÉ A VÝZKUMNÉ OBLASTI NA KATEDŘE PEDAGOGIKY</vt:lpstr>
      <vt:lpstr>INTERNÍ AKADEMIČTÍ PRACOVNÍCI</vt:lpstr>
      <vt:lpstr>INTERNÍ AKADEMIČTÍ PRACOVNÍCI</vt:lpstr>
      <vt:lpstr>OBORY OTEVÍRANÉ V AK. ROCE 2025/26 </vt:lpstr>
      <vt:lpstr>OBORY OTEVÍRANÉ V AK. ROCE 2025/26</vt:lpstr>
      <vt:lpstr>OBORY OTEVÍRANÉ V AK. ROCE 2025/26 </vt:lpstr>
      <vt:lpstr> PŘIJÍMACÍ ZKOUŠKA DO BC. STUDIA </vt:lpstr>
      <vt:lpstr> PŘIJÍMACÍ ZKOUŠKA DO BC. STUDIA</vt:lpstr>
      <vt:lpstr> PŘIJÍMACÍ ZKOUŠKA DO NMGR. STUDIA </vt:lpstr>
      <vt:lpstr> PŘIJÍMACÍ ZKOUŠKA DO NMGR. STUDIA</vt:lpstr>
      <vt:lpstr> PŘIJÍMACÍ ZKOUŠKA DO BC. I NMGR. </vt:lpstr>
      <vt:lpstr>UPLATNĚNÍ ABSOLVENTŮ BC. STUDIA</vt:lpstr>
      <vt:lpstr>UPLATNĚNÍ ABSOLVENTŮ BC. STUDIA</vt:lpstr>
      <vt:lpstr>UPLATNĚNÍ ABSOLVENTŮ NMGR. STUDIA  PEDAGOGIKA</vt:lpstr>
      <vt:lpstr>PŘÍPRAVNÝ KURZ DO BC. STUDIA</vt:lpstr>
      <vt:lpstr>PŘÍPRAVNÝ KURZ DO NMGR. STUDIA</vt:lpstr>
      <vt:lpstr>STUDIUM V ZAHRANIČÍ</vt:lpstr>
      <vt:lpstr>WEB KPED FF UK</vt:lpstr>
      <vt:lpstr>http://pedagogika.ff.cuni.cz/ </vt:lpstr>
      <vt:lpstr>DĚKUJEME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pedagogiky FF UK</dc:title>
  <dc:creator>simakomo@ff.cuni.cz</dc:creator>
  <cp:lastModifiedBy>Strouhal, Martin</cp:lastModifiedBy>
  <cp:revision>33</cp:revision>
  <dcterms:created xsi:type="dcterms:W3CDTF">2020-12-19T14:08:24Z</dcterms:created>
  <dcterms:modified xsi:type="dcterms:W3CDTF">2025-01-03T13:51:30Z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0x0101001006CE7195B3C144882D69D4D3F58026</vt:lpwstr>
  </property>
</Properties>
</file>