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73" r:id="rId15"/>
    <p:sldId id="295" r:id="rId16"/>
    <p:sldId id="274" r:id="rId17"/>
    <p:sldId id="267" r:id="rId18"/>
    <p:sldId id="268" r:id="rId19"/>
    <p:sldId id="269" r:id="rId20"/>
    <p:sldId id="270" r:id="rId21"/>
    <p:sldId id="275" r:id="rId22"/>
    <p:sldId id="276" r:id="rId23"/>
    <p:sldId id="279" r:id="rId24"/>
    <p:sldId id="280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6" r:id="rId33"/>
    <p:sldId id="297" r:id="rId34"/>
    <p:sldId id="292" r:id="rId35"/>
    <p:sldId id="293" r:id="rId36"/>
    <p:sldId id="298" r:id="rId37"/>
  </p:sldIdLst>
  <p:sldSz cx="18288000" cy="10287000"/>
  <p:notesSz cx="6858000" cy="9144000"/>
  <p:embeddedFontLst>
    <p:embeddedFont>
      <p:font typeface="Arial Bold" panose="020B0604020202020204" charset="-18"/>
      <p:regular r:id="rId39"/>
    </p:embeddedFont>
    <p:embeddedFont>
      <p:font typeface="Faraz Modern" panose="020B0604020202020204" charset="-18"/>
      <p:regular r:id="rId40"/>
    </p:embeddedFont>
    <p:embeddedFont>
      <p:font typeface="Flatory Slab Condensed Bold" panose="020B0604020202020204" charset="-34"/>
      <p:regular r:id="rId41"/>
    </p:embeddedFont>
    <p:embeddedFont>
      <p:font typeface="Lora" pitchFamily="2" charset="-18"/>
      <p:regular r:id="rId42"/>
      <p:bold r:id="rId43"/>
      <p:italic r:id="rId44"/>
      <p:boldItalic r:id="rId45"/>
    </p:embeddedFont>
    <p:embeddedFont>
      <p:font typeface="Lora Bold" charset="-18"/>
      <p:regular r:id="rId46"/>
    </p:embeddedFont>
    <p:embeddedFont>
      <p:font typeface="Lora Italics" panose="020B0604020202020204" charset="-18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813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50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skatelevize.cz/porady/1097206490-udalosti-v-kulture/220411000120121/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www.kosmas.cz/knihy/286500/kompendium-nemecke-literatury-ceskych-zemi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rman.ff.cuni.cz/udalost/vystava-ceska-germanistika-na-prazske-univerzite-v-zrcadle-dejin-ausstellung-tschechische-germanistik-an-der-prageruniversitat-im-spiegel-der-geschichte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www.youtube.com/watch?v=Xucj_ETL16A&amp;t=1s&amp;ab_channel=Tygrvt%C3%ADsn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ragestt.ff.cuni.cz/" TargetMode="External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Relationship Id="rId1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73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74.svg"/><Relationship Id="rId9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s.cuni.cz/studium/prijimacky/index.php?do=detail_obor&amp;id_obor=29171" TargetMode="External"/><Relationship Id="rId2" Type="http://schemas.openxmlformats.org/officeDocument/2006/relationships/hyperlink" Target="https://is.cuni.cz/studium/prijimacky/index.php?do=detail_obor&amp;id_obor=29108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mailto:stepan.zbytovsky@ff.cuni.cz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prijimacky@ff.cuni.cz" TargetMode="External"/><Relationship Id="rId2" Type="http://schemas.openxmlformats.org/officeDocument/2006/relationships/hyperlink" Target="https://www.ff.cuni.cz/fakulta/oddeleni-dekanatu/oddeleni-prijimaciho-rizeni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zuzana.rybenska@ff.cuni.cz" TargetMode="External"/><Relationship Id="rId4" Type="http://schemas.openxmlformats.org/officeDocument/2006/relationships/hyperlink" Target="mailto:vera.hejhalova@ff.cuni.cz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www.gercolinet.eu/" TargetMode="External"/><Relationship Id="rId7" Type="http://schemas.openxmlformats.org/officeDocument/2006/relationships/image" Target="../media/image34.jpeg"/><Relationship Id="rId2" Type="http://schemas.openxmlformats.org/officeDocument/2006/relationships/hyperlink" Target="http://www.biblon.cz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rman.ff.cuni.cz/udalost/vystava-ceska-germanistika-na-prazske-univerzite-v-zrcadle-dejin-ausstellung-tschechische-germanistik-an-der-prageruniversitat-im-spiegel-der-geschichte/" TargetMode="External"/><Relationship Id="rId5" Type="http://schemas.openxmlformats.org/officeDocument/2006/relationships/hyperlink" Target="https://www.youtube.com/watch?v=p1Bv1dQ6-lo&amp;ab_channel=UniverzitaKarlova" TargetMode="External"/><Relationship Id="rId4" Type="http://schemas.openxmlformats.org/officeDocument/2006/relationships/hyperlink" Target="https://lexarchiv.ff.cuni.cz/slovnik/" TargetMode="External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381" y="0"/>
            <a:ext cx="9612243" cy="2971680"/>
          </a:xfrm>
          <a:custGeom>
            <a:avLst/>
            <a:gdLst/>
            <a:ahLst/>
            <a:cxnLst/>
            <a:rect l="l" t="t" r="r" b="b"/>
            <a:pathLst>
              <a:path w="9612243" h="2971680">
                <a:moveTo>
                  <a:pt x="0" y="0"/>
                </a:moveTo>
                <a:lnTo>
                  <a:pt x="9612243" y="0"/>
                </a:lnTo>
                <a:lnTo>
                  <a:pt x="9612243" y="2971680"/>
                </a:lnTo>
                <a:lnTo>
                  <a:pt x="0" y="297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" b="-29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3426034" y="4381167"/>
            <a:ext cx="12837117" cy="270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Germanistika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>
              <a:lnSpc>
                <a:spcPts val="3456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(specializace v programu Germánská a severoevropská studia)</a:t>
            </a:r>
          </a:p>
          <a:p>
            <a:pPr algn="l">
              <a:lnSpc>
                <a:spcPts val="3456"/>
              </a:lnSpc>
            </a:pPr>
            <a:endParaRPr lang="en-US"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456"/>
              </a:lnSpc>
            </a:pPr>
            <a:r>
              <a:rPr lang="en-US" sz="3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Německý jazyk a literatura se zaměřením na vzdělávání</a:t>
            </a:r>
          </a:p>
          <a:p>
            <a:pPr algn="l">
              <a:lnSpc>
                <a:spcPts val="3456"/>
              </a:lnSpc>
            </a:pPr>
            <a:endParaRPr lang="en-US" sz="3200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3456"/>
              </a:lnSpc>
            </a:pPr>
            <a:r>
              <a:rPr lang="en-US" sz="3200" b="1">
                <a:solidFill>
                  <a:srgbClr val="D5404E"/>
                </a:solidFill>
                <a:latin typeface="Arial Bold"/>
                <a:ea typeface="Arial Bold"/>
                <a:cs typeface="Arial Bold"/>
                <a:sym typeface="Arial Bold"/>
              </a:rPr>
              <a:t>navazující magisterské studium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26034" y="7573185"/>
            <a:ext cx="10583015" cy="95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 otevřených dveří FF UK 2025</a:t>
            </a:r>
          </a:p>
          <a:p>
            <a:pPr algn="l">
              <a:lnSpc>
                <a:spcPts val="3456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11. 1. 2025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26034" y="8742807"/>
            <a:ext cx="10583015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dod.ff.cuni.cz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26034" y="3346813"/>
            <a:ext cx="12877181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5"/>
              </a:lnSpc>
            </a:pPr>
            <a:r>
              <a:rPr lang="en-US" sz="3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Ústav germánských studií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61980" y="0"/>
            <a:ext cx="4426020" cy="10287000"/>
            <a:chOff x="0" y="0"/>
            <a:chExt cx="116570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5701" cy="2709333"/>
            </a:xfrm>
            <a:custGeom>
              <a:avLst/>
              <a:gdLst/>
              <a:ahLst/>
              <a:cxnLst/>
              <a:rect l="l" t="t" r="r" b="b"/>
              <a:pathLst>
                <a:path w="1165701" h="2709333">
                  <a:moveTo>
                    <a:pt x="0" y="0"/>
                  </a:moveTo>
                  <a:lnTo>
                    <a:pt x="1165701" y="0"/>
                  </a:lnTo>
                  <a:lnTo>
                    <a:pt x="11657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6570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981520" y="1890148"/>
            <a:ext cx="12347185" cy="23812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240187" y="384816"/>
            <a:ext cx="12088518" cy="1505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1"/>
              </a:lnSpc>
            </a:pPr>
            <a:r>
              <a:rPr lang="en-US" sz="6029" b="1" spc="56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Literární věda, kultura, historie</a:t>
            </a:r>
          </a:p>
          <a:p>
            <a:pPr algn="l">
              <a:lnSpc>
                <a:spcPts val="5327"/>
              </a:lnSpc>
            </a:pPr>
            <a:r>
              <a:rPr lang="en-US" sz="4933" spc="46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Příklady vědecké a projektové činnosti</a:t>
            </a:r>
          </a:p>
        </p:txBody>
      </p:sp>
      <p:sp>
        <p:nvSpPr>
          <p:cNvPr id="7" name="Freeform 7" descr="Kompendium německé literatury českých zemí - ÚČL AV ČR"/>
          <p:cNvSpPr/>
          <p:nvPr/>
        </p:nvSpPr>
        <p:spPr>
          <a:xfrm rot="-1669907">
            <a:off x="14662968" y="470468"/>
            <a:ext cx="3052961" cy="4187688"/>
          </a:xfrm>
          <a:custGeom>
            <a:avLst/>
            <a:gdLst/>
            <a:ahLst/>
            <a:cxnLst/>
            <a:rect l="l" t="t" r="r" b="b"/>
            <a:pathLst>
              <a:path w="3052961" h="4187688">
                <a:moveTo>
                  <a:pt x="0" y="0"/>
                </a:moveTo>
                <a:lnTo>
                  <a:pt x="3052962" y="0"/>
                </a:lnTo>
                <a:lnTo>
                  <a:pt x="3052962" y="4187688"/>
                </a:lnTo>
                <a:lnTo>
                  <a:pt x="0" y="4187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20" b="-1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 rot="502586">
            <a:off x="13996307" y="4466792"/>
            <a:ext cx="4157365" cy="2292063"/>
          </a:xfrm>
          <a:custGeom>
            <a:avLst/>
            <a:gdLst/>
            <a:ahLst/>
            <a:cxnLst/>
            <a:rect l="l" t="t" r="r" b="b"/>
            <a:pathLst>
              <a:path w="4157365" h="2292063">
                <a:moveTo>
                  <a:pt x="0" y="0"/>
                </a:moveTo>
                <a:lnTo>
                  <a:pt x="4157366" y="0"/>
                </a:lnTo>
                <a:lnTo>
                  <a:pt x="4157366" y="2292063"/>
                </a:lnTo>
                <a:lnTo>
                  <a:pt x="0" y="2292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" b="-3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 rot="-2371176">
            <a:off x="13437651" y="6818791"/>
            <a:ext cx="2965066" cy="3757350"/>
          </a:xfrm>
          <a:custGeom>
            <a:avLst/>
            <a:gdLst/>
            <a:ahLst/>
            <a:cxnLst/>
            <a:rect l="l" t="t" r="r" b="b"/>
            <a:pathLst>
              <a:path w="2965066" h="3757350">
                <a:moveTo>
                  <a:pt x="0" y="0"/>
                </a:moveTo>
                <a:lnTo>
                  <a:pt x="2965066" y="0"/>
                </a:lnTo>
                <a:lnTo>
                  <a:pt x="2965066" y="3757350"/>
                </a:lnTo>
                <a:lnTo>
                  <a:pt x="0" y="3757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4" t="-36156" b="-3018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 rot="-921249">
            <a:off x="15505791" y="7530586"/>
            <a:ext cx="3507017" cy="2333761"/>
          </a:xfrm>
          <a:custGeom>
            <a:avLst/>
            <a:gdLst/>
            <a:ahLst/>
            <a:cxnLst/>
            <a:rect l="l" t="t" r="r" b="b"/>
            <a:pathLst>
              <a:path w="3507017" h="2333761">
                <a:moveTo>
                  <a:pt x="0" y="0"/>
                </a:moveTo>
                <a:lnTo>
                  <a:pt x="3507018" y="0"/>
                </a:lnTo>
                <a:lnTo>
                  <a:pt x="3507018" y="2333761"/>
                </a:lnTo>
                <a:lnTo>
                  <a:pt x="0" y="2333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811713" y="2210543"/>
            <a:ext cx="12516992" cy="7573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60"/>
              </a:lnSpc>
            </a:pPr>
            <a:r>
              <a:rPr lang="en-US" sz="3050" u="sng" spc="27" dirty="0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Centrum Kurta </a:t>
            </a:r>
            <a:r>
              <a:rPr lang="en-US" sz="3050" u="sng" spc="27" dirty="0" err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Krolopa</a:t>
            </a:r>
            <a:r>
              <a:rPr lang="en-US" sz="3050" u="sng" spc="27" dirty="0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pro </a:t>
            </a:r>
            <a:r>
              <a:rPr lang="en-US" sz="3050" u="sng" spc="27" dirty="0" err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německou</a:t>
            </a:r>
            <a:r>
              <a:rPr lang="en-US" sz="3050" u="sng" spc="27" dirty="0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</a:t>
            </a:r>
            <a:r>
              <a:rPr lang="en-US" sz="3050" u="sng" spc="27" dirty="0" err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literaturu</a:t>
            </a:r>
            <a:r>
              <a:rPr lang="en-US" sz="3050" u="sng" spc="27" dirty="0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v </a:t>
            </a:r>
            <a:r>
              <a:rPr lang="en-US" sz="3050" u="sng" spc="27" dirty="0" err="1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Čechách</a:t>
            </a:r>
            <a:r>
              <a:rPr lang="en-US" sz="3050" u="sng" spc="27" dirty="0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tématem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je NEJEN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pražská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německá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literatura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algn="just">
              <a:lnSpc>
                <a:spcPts val="3660"/>
              </a:lnSpc>
            </a:pPr>
            <a:endParaRPr lang="en-US" sz="3050" spc="27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3660"/>
              </a:lnSpc>
            </a:pP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Publikace</a:t>
            </a:r>
            <a:endParaRPr lang="en-US" sz="3050" b="1" spc="28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51974" lvl="1" indent="-275987" algn="just">
              <a:lnSpc>
                <a:spcPts val="366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např</a:t>
            </a:r>
            <a:r>
              <a:rPr lang="en-US" sz="3050" i="1" spc="27" dirty="0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. </a:t>
            </a:r>
            <a:r>
              <a:rPr lang="en-US" sz="3050" i="1" u="sng" spc="27" dirty="0" err="1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Kompendium</a:t>
            </a:r>
            <a:r>
              <a:rPr lang="en-US" sz="3050" i="1" u="sng" spc="27" dirty="0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 </a:t>
            </a:r>
            <a:r>
              <a:rPr lang="en-US" sz="3050" i="1" u="sng" spc="27" dirty="0" err="1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německé</a:t>
            </a:r>
            <a:r>
              <a:rPr lang="en-US" sz="3050" i="1" u="sng" spc="27" dirty="0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 </a:t>
            </a:r>
            <a:r>
              <a:rPr lang="en-US" sz="3050" i="1" u="sng" spc="27" dirty="0" err="1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literatury</a:t>
            </a:r>
            <a:r>
              <a:rPr lang="en-US" sz="3050" i="1" u="sng" spc="27" dirty="0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 </a:t>
            </a:r>
            <a:r>
              <a:rPr lang="en-US" sz="3050" i="1" u="sng" spc="27" dirty="0" err="1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českých</a:t>
            </a:r>
            <a:r>
              <a:rPr lang="en-US" sz="3050" i="1" u="sng" spc="27" dirty="0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 </a:t>
            </a:r>
            <a:r>
              <a:rPr lang="en-US" sz="3050" i="1" u="sng" spc="27" dirty="0" err="1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zemí</a:t>
            </a:r>
            <a:r>
              <a:rPr lang="en-US" sz="3050" i="1" u="sng" spc="27" dirty="0">
                <a:solidFill>
                  <a:srgbClr val="0563C1"/>
                </a:solidFill>
                <a:latin typeface="Lora Italics"/>
                <a:ea typeface="Lora Italics"/>
                <a:cs typeface="Lora Italics"/>
                <a:sym typeface="Lora Italics"/>
                <a:hlinkClick r:id="rId7" tooltip="https://www.kosmas.cz/knihy/286500/kompendium-nemecke-literatury-ceskych-zemi/"/>
              </a:rPr>
              <a:t> 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(Academia, 2022) –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největší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existující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přehled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této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literatury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jejího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výzkumu</a:t>
            </a:r>
            <a:endParaRPr lang="en-US" sz="3050" spc="27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3660"/>
              </a:lnSpc>
            </a:pPr>
            <a:endParaRPr lang="en-US" sz="3050" spc="27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3660"/>
              </a:lnSpc>
            </a:pP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Konference</a:t>
            </a:r>
            <a:r>
              <a:rPr lang="en-US" sz="305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a </a:t>
            </a: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workshopy</a:t>
            </a:r>
            <a:r>
              <a:rPr lang="en-US" sz="305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</a:p>
          <a:p>
            <a:pPr marL="551974" lvl="1" indent="-275987" algn="just">
              <a:lnSpc>
                <a:spcPts val="366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Vyměřování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země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Kafka a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venkov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duben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2023)</a:t>
            </a:r>
          </a:p>
          <a:p>
            <a:pPr marL="551974" lvl="1" indent="-275987" algn="just">
              <a:lnSpc>
                <a:spcPts val="366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Přednáškový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cyklus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Exil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in und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aus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Prag (2024)</a:t>
            </a:r>
          </a:p>
          <a:p>
            <a:pPr algn="just">
              <a:lnSpc>
                <a:spcPts val="3660"/>
              </a:lnSpc>
            </a:pPr>
            <a:endParaRPr lang="en-US" sz="3050" spc="27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3660"/>
              </a:lnSpc>
            </a:pP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Projekty</a:t>
            </a:r>
            <a:r>
              <a:rPr lang="en-US" sz="305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se </a:t>
            </a: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studenty</a:t>
            </a:r>
            <a:r>
              <a:rPr lang="cs-CZ" sz="305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z minulých let</a:t>
            </a:r>
            <a:endParaRPr lang="en-US" sz="3050" b="1" spc="28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51974" lvl="1" indent="-275987" algn="just">
              <a:lnSpc>
                <a:spcPts val="366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u="sng" spc="27" dirty="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SAMSA. </a:t>
            </a:r>
            <a:r>
              <a:rPr lang="en-US" sz="3050" u="sng" spc="27" dirty="0" err="1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Německá</a:t>
            </a:r>
            <a:r>
              <a:rPr lang="en-US" sz="3050" u="sng" spc="27" dirty="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 </a:t>
            </a:r>
            <a:r>
              <a:rPr lang="en-US" sz="3050" u="sng" spc="27" dirty="0" err="1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místa</a:t>
            </a:r>
            <a:r>
              <a:rPr lang="en-US" sz="3050" u="sng" spc="27" dirty="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 </a:t>
            </a:r>
            <a:r>
              <a:rPr lang="en-US" sz="3050" u="sng" spc="27" dirty="0" err="1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Prahy</a:t>
            </a:r>
            <a:r>
              <a:rPr lang="en-US" sz="3050" u="sng" spc="27" dirty="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 – </a:t>
            </a:r>
            <a:r>
              <a:rPr lang="en-US" sz="3050" u="sng" spc="27" dirty="0" err="1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mobilní</a:t>
            </a:r>
            <a:r>
              <a:rPr lang="en-US" sz="3050" u="sng" spc="27" dirty="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 </a:t>
            </a:r>
            <a:r>
              <a:rPr lang="en-US" sz="3050" u="sng" spc="27" dirty="0" err="1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aplikace</a:t>
            </a:r>
            <a:r>
              <a:rPr lang="en-US" sz="3050" u="sng" spc="27" dirty="0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8" tooltip="https://www.ceskatelevize.cz/porady/1097206490-udalosti-v-kulture/220411000120121/"/>
              </a:rPr>
              <a:t> 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(2019/2022)</a:t>
            </a:r>
          </a:p>
          <a:p>
            <a:pPr algn="just">
              <a:lnSpc>
                <a:spcPts val="3660"/>
              </a:lnSpc>
            </a:pPr>
            <a:endParaRPr lang="en-US" sz="3050" spc="27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3660"/>
              </a:lnSpc>
            </a:pP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Popularizace</a:t>
            </a:r>
            <a:endParaRPr lang="en-US" sz="3050" b="1" spc="28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51974" lvl="1" indent="-275987" algn="just">
              <a:lnSpc>
                <a:spcPts val="366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naučná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videa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např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v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projektu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u="sng" spc="28" dirty="0" err="1">
                <a:solidFill>
                  <a:srgbClr val="0070C0"/>
                </a:solidFill>
                <a:latin typeface="Lora"/>
                <a:ea typeface="Lora"/>
                <a:cs typeface="Lora"/>
                <a:sym typeface="Lora"/>
                <a:hlinkClick r:id="rId9" tooltip="https://www.youtube.com/watch?v=Xucj_ETL16A&amp;t=1s&amp;ab_channel=Tygrvt%C3%ADsni"/>
              </a:rPr>
              <a:t>Nalejvárna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nebo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pro AV ČR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61980" y="0"/>
            <a:ext cx="4426020" cy="10287000"/>
            <a:chOff x="0" y="0"/>
            <a:chExt cx="116570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5701" cy="2709333"/>
            </a:xfrm>
            <a:custGeom>
              <a:avLst/>
              <a:gdLst/>
              <a:ahLst/>
              <a:cxnLst/>
              <a:rect l="l" t="t" r="r" b="b"/>
              <a:pathLst>
                <a:path w="1165701" h="2709333">
                  <a:moveTo>
                    <a:pt x="0" y="0"/>
                  </a:moveTo>
                  <a:lnTo>
                    <a:pt x="1165701" y="0"/>
                  </a:lnTo>
                  <a:lnTo>
                    <a:pt x="11657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6570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48738" y="2822258"/>
            <a:ext cx="11869811" cy="677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94"/>
              </a:lnSpc>
            </a:pP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Projekty</a:t>
            </a:r>
            <a:endParaRPr lang="en-US" sz="3050" b="1" spc="28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51974" lvl="1" indent="-275987" algn="just">
              <a:lnSpc>
                <a:spcPts val="3294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Podpora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pregraduálního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vzdělávání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budoucích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učitelů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UK (V.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Hejhalová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ad.,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projekt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OP VVV, 01/2020 – 09/2022)</a:t>
            </a:r>
          </a:p>
          <a:p>
            <a:pPr algn="just">
              <a:lnSpc>
                <a:spcPts val="3294"/>
              </a:lnSpc>
            </a:pPr>
            <a:endParaRPr lang="en-US" sz="3050" spc="27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3294"/>
              </a:lnSpc>
            </a:pP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Publikace</a:t>
            </a:r>
            <a:endParaRPr lang="en-US" sz="3050" b="1" spc="28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51974" lvl="1" indent="-275987" algn="just">
              <a:lnSpc>
                <a:spcPts val="3294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Učitelské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vzdělávání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oborové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didaktiky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Filozofické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fakultě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Univerzity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Karlovy 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kolektiv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autorů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editoři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M. Strouhal, M.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Janišová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marL="551974" lvl="1" indent="-275987" algn="just">
              <a:lnSpc>
                <a:spcPts val="3294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Korpusy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jazykovém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i="1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vyučování</a:t>
            </a:r>
            <a:r>
              <a:rPr lang="en-US" sz="3050" i="1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II. 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(K.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Šormová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K.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Šebesta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T.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Gráf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V.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Hejhalová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B. </a:t>
            </a:r>
            <a:r>
              <a:rPr lang="en-US" sz="3050" spc="27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Baštová</a:t>
            </a:r>
            <a:r>
              <a:rPr lang="en-US" sz="3050" spc="27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2019)</a:t>
            </a:r>
          </a:p>
          <a:p>
            <a:pPr marL="551974" lvl="1" indent="-275987" algn="just">
              <a:lnSpc>
                <a:spcPts val="3294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i="1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Korpusy</a:t>
            </a:r>
            <a:r>
              <a:rPr lang="en-US" sz="3050" i="1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050" i="1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jazykovém</a:t>
            </a:r>
            <a:r>
              <a:rPr lang="en-US" sz="3050" i="1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50" i="1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vyučování</a:t>
            </a:r>
            <a:r>
              <a:rPr lang="en-US" sz="3050" i="1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Šormová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K.,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Šebesta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K.,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Gráf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T.,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Hejhalová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V.,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Kukrechtová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B. 2019)</a:t>
            </a:r>
          </a:p>
          <a:p>
            <a:pPr algn="just">
              <a:lnSpc>
                <a:spcPts val="3294"/>
              </a:lnSpc>
            </a:pPr>
            <a:endParaRPr lang="en-US" sz="3050" spc="28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3294"/>
              </a:lnSpc>
            </a:pP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Organizační</a:t>
            </a:r>
            <a:r>
              <a:rPr lang="en-US" sz="305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5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činnost</a:t>
            </a:r>
            <a:r>
              <a:rPr lang="en-US" sz="305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</a:p>
          <a:p>
            <a:pPr marL="551974" lvl="1" indent="-275987" algn="just">
              <a:lnSpc>
                <a:spcPts val="3294"/>
              </a:lnSpc>
              <a:buClr>
                <a:srgbClr val="C00000"/>
              </a:buClr>
              <a:buFont typeface="Arial"/>
              <a:buChar char="•"/>
            </a:pP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Centrum </a:t>
            </a:r>
            <a:r>
              <a:rPr lang="en-US" sz="305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učitelství</a:t>
            </a:r>
            <a:r>
              <a:rPr lang="en-US" sz="305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FF UK </a:t>
            </a:r>
          </a:p>
          <a:p>
            <a:pPr marL="551974" lvl="1" indent="-275987" algn="just">
              <a:lnSpc>
                <a:spcPts val="3294"/>
              </a:lnSpc>
            </a:pPr>
            <a:endParaRPr lang="en-US" sz="3050" spc="28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386531" y="7662729"/>
            <a:ext cx="2226239" cy="2226239"/>
          </a:xfrm>
          <a:custGeom>
            <a:avLst/>
            <a:gdLst/>
            <a:ahLst/>
            <a:cxnLst/>
            <a:rect l="l" t="t" r="r" b="b"/>
            <a:pathLst>
              <a:path w="2226239" h="2226239">
                <a:moveTo>
                  <a:pt x="0" y="0"/>
                </a:moveTo>
                <a:lnTo>
                  <a:pt x="2226240" y="0"/>
                </a:lnTo>
                <a:lnTo>
                  <a:pt x="2226240" y="2226239"/>
                </a:lnTo>
                <a:lnTo>
                  <a:pt x="0" y="2226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 rot="1279774">
            <a:off x="14529776" y="430905"/>
            <a:ext cx="3206861" cy="4275814"/>
          </a:xfrm>
          <a:custGeom>
            <a:avLst/>
            <a:gdLst/>
            <a:ahLst/>
            <a:cxnLst/>
            <a:rect l="l" t="t" r="r" b="b"/>
            <a:pathLst>
              <a:path w="3206861" h="4275814">
                <a:moveTo>
                  <a:pt x="0" y="0"/>
                </a:moveTo>
                <a:lnTo>
                  <a:pt x="3206861" y="0"/>
                </a:lnTo>
                <a:lnTo>
                  <a:pt x="3206861" y="4275815"/>
                </a:lnTo>
                <a:lnTo>
                  <a:pt x="0" y="4275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 rot="935135">
            <a:off x="13843706" y="6952539"/>
            <a:ext cx="5315201" cy="3018217"/>
          </a:xfrm>
          <a:custGeom>
            <a:avLst/>
            <a:gdLst/>
            <a:ahLst/>
            <a:cxnLst/>
            <a:rect l="l" t="t" r="r" b="b"/>
            <a:pathLst>
              <a:path w="5315201" h="3018217">
                <a:moveTo>
                  <a:pt x="0" y="0"/>
                </a:moveTo>
                <a:lnTo>
                  <a:pt x="5315201" y="0"/>
                </a:lnTo>
                <a:lnTo>
                  <a:pt x="5315201" y="3018217"/>
                </a:lnTo>
                <a:lnTo>
                  <a:pt x="0" y="3018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43" r="-4350" b="-6977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 rot="-1213924">
            <a:off x="14991829" y="2665160"/>
            <a:ext cx="3018955" cy="4288893"/>
          </a:xfrm>
          <a:custGeom>
            <a:avLst/>
            <a:gdLst/>
            <a:ahLst/>
            <a:cxnLst/>
            <a:rect l="l" t="t" r="r" b="b"/>
            <a:pathLst>
              <a:path w="3018955" h="4288893">
                <a:moveTo>
                  <a:pt x="0" y="0"/>
                </a:moveTo>
                <a:lnTo>
                  <a:pt x="3018955" y="0"/>
                </a:lnTo>
                <a:lnTo>
                  <a:pt x="3018955" y="4288893"/>
                </a:lnTo>
                <a:lnTo>
                  <a:pt x="0" y="4288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AutoShape 10"/>
          <p:cNvSpPr/>
          <p:nvPr/>
        </p:nvSpPr>
        <p:spPr>
          <a:xfrm flipV="1">
            <a:off x="309222" y="2275460"/>
            <a:ext cx="13181509" cy="23813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309222" y="595272"/>
            <a:ext cx="13552758" cy="146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3"/>
              </a:lnSpc>
            </a:pPr>
            <a:r>
              <a:rPr lang="en-US" sz="5809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Didaktika – Centrum učitelství FF UK</a:t>
            </a:r>
          </a:p>
          <a:p>
            <a:pPr algn="l">
              <a:lnSpc>
                <a:spcPts val="5133"/>
              </a:lnSpc>
            </a:pPr>
            <a:r>
              <a:rPr lang="en-US" sz="4752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Příklady vědecké a projektové činnosti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846409"/>
            <a:ext cx="15590520" cy="1834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Aktivity studentů</a:t>
            </a:r>
          </a:p>
          <a:p>
            <a:pPr algn="ctr">
              <a:lnSpc>
                <a:spcPts val="7128"/>
              </a:lnSpc>
            </a:pPr>
            <a:endParaRPr lang="en-US" sz="6600" b="1">
              <a:solidFill>
                <a:srgbClr val="CC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3" name="Freeform 3" descr="Obsah obrázku Lidská tvář, nábytek, ilustrace, oblečení  Popis byl vytvořen automaticky"/>
          <p:cNvSpPr/>
          <p:nvPr/>
        </p:nvSpPr>
        <p:spPr>
          <a:xfrm>
            <a:off x="1806639" y="3537724"/>
            <a:ext cx="5720576" cy="5720576"/>
          </a:xfrm>
          <a:custGeom>
            <a:avLst/>
            <a:gdLst/>
            <a:ahLst/>
            <a:cxnLst/>
            <a:rect l="l" t="t" r="r" b="b"/>
            <a:pathLst>
              <a:path w="5720576" h="5720576">
                <a:moveTo>
                  <a:pt x="0" y="0"/>
                </a:moveTo>
                <a:lnTo>
                  <a:pt x="5720576" y="0"/>
                </a:lnTo>
                <a:lnTo>
                  <a:pt x="5720576" y="5720576"/>
                </a:lnTo>
                <a:lnTo>
                  <a:pt x="0" y="572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AutoShape 4"/>
          <p:cNvSpPr/>
          <p:nvPr/>
        </p:nvSpPr>
        <p:spPr>
          <a:xfrm>
            <a:off x="2367621" y="1848265"/>
            <a:ext cx="13552758" cy="71976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659730" y="2718643"/>
            <a:ext cx="8998743" cy="41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sz="305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studentský spolek 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10578666" y="2342001"/>
            <a:ext cx="4999135" cy="8362132"/>
            <a:chOff x="0" y="0"/>
            <a:chExt cx="1316645" cy="22023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6645" cy="2202372"/>
            </a:xfrm>
            <a:custGeom>
              <a:avLst/>
              <a:gdLst/>
              <a:ahLst/>
              <a:cxnLst/>
              <a:rect l="l" t="t" r="r" b="b"/>
              <a:pathLst>
                <a:path w="1316645" h="2202372">
                  <a:moveTo>
                    <a:pt x="0" y="0"/>
                  </a:moveTo>
                  <a:lnTo>
                    <a:pt x="1316645" y="0"/>
                  </a:lnTo>
                  <a:lnTo>
                    <a:pt x="1316645" y="2202372"/>
                  </a:lnTo>
                  <a:lnTo>
                    <a:pt x="0" y="2202372"/>
                  </a:lnTo>
                  <a:close/>
                </a:path>
              </a:pathLst>
            </a:custGeom>
            <a:solidFill>
              <a:srgbClr val="F6EAC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16645" cy="2249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327723" y="5104264"/>
            <a:ext cx="661501" cy="661501"/>
          </a:xfrm>
          <a:custGeom>
            <a:avLst/>
            <a:gdLst/>
            <a:ahLst/>
            <a:cxnLst/>
            <a:rect l="l" t="t" r="r" b="b"/>
            <a:pathLst>
              <a:path w="661501" h="661501">
                <a:moveTo>
                  <a:pt x="0" y="0"/>
                </a:moveTo>
                <a:lnTo>
                  <a:pt x="661501" y="0"/>
                </a:lnTo>
                <a:lnTo>
                  <a:pt x="661501" y="661501"/>
                </a:lnTo>
                <a:lnTo>
                  <a:pt x="0" y="661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9327723" y="6016509"/>
            <a:ext cx="661501" cy="661501"/>
          </a:xfrm>
          <a:custGeom>
            <a:avLst/>
            <a:gdLst/>
            <a:ahLst/>
            <a:cxnLst/>
            <a:rect l="l" t="t" r="r" b="b"/>
            <a:pathLst>
              <a:path w="661501" h="661501">
                <a:moveTo>
                  <a:pt x="0" y="0"/>
                </a:moveTo>
                <a:lnTo>
                  <a:pt x="661501" y="0"/>
                </a:lnTo>
                <a:lnTo>
                  <a:pt x="661501" y="661501"/>
                </a:lnTo>
                <a:lnTo>
                  <a:pt x="0" y="661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>
            <a:off x="9550753" y="6119280"/>
            <a:ext cx="215441" cy="455959"/>
          </a:xfrm>
          <a:custGeom>
            <a:avLst/>
            <a:gdLst/>
            <a:ahLst/>
            <a:cxnLst/>
            <a:rect l="l" t="t" r="r" b="b"/>
            <a:pathLst>
              <a:path w="215441" h="455959">
                <a:moveTo>
                  <a:pt x="0" y="0"/>
                </a:moveTo>
                <a:lnTo>
                  <a:pt x="215441" y="0"/>
                </a:lnTo>
                <a:lnTo>
                  <a:pt x="215441" y="455959"/>
                </a:lnTo>
                <a:lnTo>
                  <a:pt x="0" y="455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Freeform 12"/>
          <p:cNvSpPr/>
          <p:nvPr/>
        </p:nvSpPr>
        <p:spPr>
          <a:xfrm>
            <a:off x="9327723" y="6928570"/>
            <a:ext cx="677877" cy="677877"/>
          </a:xfrm>
          <a:custGeom>
            <a:avLst/>
            <a:gdLst/>
            <a:ahLst/>
            <a:cxnLst/>
            <a:rect l="l" t="t" r="r" b="b"/>
            <a:pathLst>
              <a:path w="677877" h="677877">
                <a:moveTo>
                  <a:pt x="0" y="0"/>
                </a:moveTo>
                <a:lnTo>
                  <a:pt x="677877" y="0"/>
                </a:lnTo>
                <a:lnTo>
                  <a:pt x="677877" y="677877"/>
                </a:lnTo>
                <a:lnTo>
                  <a:pt x="0" y="6778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9327723" y="7857007"/>
            <a:ext cx="677877" cy="677877"/>
          </a:xfrm>
          <a:custGeom>
            <a:avLst/>
            <a:gdLst/>
            <a:ahLst/>
            <a:cxnLst/>
            <a:rect l="l" t="t" r="r" b="b"/>
            <a:pathLst>
              <a:path w="677877" h="677877">
                <a:moveTo>
                  <a:pt x="0" y="0"/>
                </a:moveTo>
                <a:lnTo>
                  <a:pt x="677877" y="0"/>
                </a:lnTo>
                <a:lnTo>
                  <a:pt x="677877" y="677878"/>
                </a:lnTo>
                <a:lnTo>
                  <a:pt x="0" y="677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TextBox 14"/>
          <p:cNvSpPr txBox="1"/>
          <p:nvPr/>
        </p:nvSpPr>
        <p:spPr>
          <a:xfrm>
            <a:off x="6617641" y="2465367"/>
            <a:ext cx="7978001" cy="82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6"/>
              </a:lnSpc>
            </a:pPr>
            <a:r>
              <a:rPr lang="en-US" sz="4954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Fachschaft Germanistik </a:t>
            </a:r>
            <a:r>
              <a:rPr lang="en-US" sz="4954" b="1">
                <a:solidFill>
                  <a:srgbClr val="AB3E0A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PRAG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41868" y="5047114"/>
            <a:ext cx="4825812" cy="3794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6"/>
              </a:lnSpc>
            </a:pPr>
            <a:r>
              <a:rPr lang="en-US" sz="2790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@fachschaft_germanistik_prag</a:t>
            </a:r>
          </a:p>
          <a:p>
            <a:pPr algn="l">
              <a:lnSpc>
                <a:spcPts val="3906"/>
              </a:lnSpc>
            </a:pPr>
            <a:endParaRPr lang="en-US" sz="2790" b="1">
              <a:solidFill>
                <a:srgbClr val="000000"/>
              </a:solidFill>
              <a:latin typeface="Flatory Slab Condensed Bold"/>
              <a:ea typeface="Flatory Slab Condensed Bold"/>
              <a:cs typeface="Flatory Slab Condensed Bold"/>
              <a:sym typeface="Flatory Slab Condensed Bold"/>
            </a:endParaRPr>
          </a:p>
          <a:p>
            <a:pPr algn="l">
              <a:lnSpc>
                <a:spcPts val="3906"/>
              </a:lnSpc>
            </a:pPr>
            <a:r>
              <a:rPr lang="en-US" sz="2790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germanistikprag </a:t>
            </a:r>
          </a:p>
          <a:p>
            <a:pPr algn="l">
              <a:lnSpc>
                <a:spcPts val="3906"/>
              </a:lnSpc>
            </a:pPr>
            <a:endParaRPr lang="en-US" sz="2790" b="1">
              <a:solidFill>
                <a:srgbClr val="000000"/>
              </a:solidFill>
              <a:latin typeface="Flatory Slab Condensed Bold"/>
              <a:ea typeface="Flatory Slab Condensed Bold"/>
              <a:cs typeface="Flatory Slab Condensed Bold"/>
              <a:sym typeface="Flatory Slab Condensed Bold"/>
            </a:endParaRPr>
          </a:p>
          <a:p>
            <a:pPr algn="l">
              <a:lnSpc>
                <a:spcPts val="3906"/>
              </a:lnSpc>
            </a:pPr>
            <a:r>
              <a:rPr lang="en-US" sz="2790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fachschaftgermanistikprag@gmail.com</a:t>
            </a:r>
          </a:p>
          <a:p>
            <a:pPr algn="l">
              <a:lnSpc>
                <a:spcPts val="3906"/>
              </a:lnSpc>
            </a:pPr>
            <a:endParaRPr lang="en-US" sz="2790" b="1">
              <a:solidFill>
                <a:srgbClr val="000000"/>
              </a:solidFill>
              <a:latin typeface="Flatory Slab Condensed Bold"/>
              <a:ea typeface="Flatory Slab Condensed Bold"/>
              <a:cs typeface="Flatory Slab Condensed Bold"/>
              <a:sym typeface="Flatory Slab Condensed Bold"/>
            </a:endParaRPr>
          </a:p>
          <a:p>
            <a:pPr algn="l">
              <a:lnSpc>
                <a:spcPts val="3906"/>
              </a:lnSpc>
            </a:pPr>
            <a:r>
              <a:rPr lang="en-US" sz="2790" b="1">
                <a:solidFill>
                  <a:srgbClr val="000000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german.ff.cuni.cz</a:t>
            </a:r>
          </a:p>
          <a:p>
            <a:pPr algn="ctr">
              <a:lnSpc>
                <a:spcPts val="4123"/>
              </a:lnSpc>
            </a:pPr>
            <a:endParaRPr lang="en-US" sz="2790" b="1">
              <a:solidFill>
                <a:srgbClr val="000000"/>
              </a:solidFill>
              <a:latin typeface="Flatory Slab Condensed Bold"/>
              <a:ea typeface="Flatory Slab Condensed Bold"/>
              <a:cs typeface="Flatory Slab Condensed Bold"/>
              <a:sym typeface="Flatory Slab Condense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567847" y="4171464"/>
            <a:ext cx="7713444" cy="58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AB3E0A"/>
                </a:solidFill>
                <a:latin typeface="Flatory Slab Condensed Bold"/>
                <a:ea typeface="Flatory Slab Condensed Bold"/>
                <a:cs typeface="Flatory Slab Condensed Bold"/>
                <a:sym typeface="Flatory Slab Condensed Bold"/>
              </a:rPr>
              <a:t>Bleibt in Verbindung mit Uns!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snímek obrazovky, lidé&#10;&#10;Popis byl vytvořen automaticky">
            <a:extLst>
              <a:ext uri="{FF2B5EF4-FFF2-40B4-BE49-F238E27FC236}">
                <a16:creationId xmlns:a16="http://schemas.microsoft.com/office/drawing/2014/main" id="{7618520E-D6D2-7FF2-9BF2-36901865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0" r="6996" b="38792"/>
          <a:stretch/>
        </p:blipFill>
        <p:spPr>
          <a:xfrm>
            <a:off x="763377" y="6827354"/>
            <a:ext cx="5506341" cy="2879834"/>
          </a:xfrm>
          <a:prstGeom prst="rect">
            <a:avLst/>
          </a:prstGeom>
        </p:spPr>
      </p:pic>
      <p:pic>
        <p:nvPicPr>
          <p:cNvPr id="13" name="Obrázek 12" descr="Obsah obrázku stůl, interiér, Hry, Sálové hry a sporty&#10;&#10;Popis byl vytvořen automaticky">
            <a:extLst>
              <a:ext uri="{FF2B5EF4-FFF2-40B4-BE49-F238E27FC236}">
                <a16:creationId xmlns:a16="http://schemas.microsoft.com/office/drawing/2014/main" id="{FEF1B26E-1C6B-0538-098A-39BB236CF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r="21173" b="30741"/>
          <a:stretch/>
        </p:blipFill>
        <p:spPr>
          <a:xfrm rot="21113757">
            <a:off x="10104150" y="2670600"/>
            <a:ext cx="2576762" cy="3118087"/>
          </a:xfrm>
          <a:prstGeom prst="rect">
            <a:avLst/>
          </a:prstGeom>
        </p:spPr>
      </p:pic>
      <p:pic>
        <p:nvPicPr>
          <p:cNvPr id="11" name="Obrázek 10" descr="Obsah obrázku oblečení, osoba, zeď, interiér&#10;&#10;Popis byl vytvořen automaticky">
            <a:extLst>
              <a:ext uri="{FF2B5EF4-FFF2-40B4-BE49-F238E27FC236}">
                <a16:creationId xmlns:a16="http://schemas.microsoft.com/office/drawing/2014/main" id="{8F862425-72D9-FFFF-88AD-8F5938288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8"/>
          <a:stretch/>
        </p:blipFill>
        <p:spPr>
          <a:xfrm rot="579989">
            <a:off x="3276175" y="2496190"/>
            <a:ext cx="5968252" cy="3466906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313955" y="1759028"/>
            <a:ext cx="13660089" cy="82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5782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Akce pořádané FGP</a:t>
            </a:r>
          </a:p>
        </p:txBody>
      </p:sp>
      <p:sp>
        <p:nvSpPr>
          <p:cNvPr id="3" name="Freeform 3" descr="Obsah obrázku text, plakát, kreslené, ilustrace  Popis byl vytvořen automaticky"/>
          <p:cNvSpPr/>
          <p:nvPr/>
        </p:nvSpPr>
        <p:spPr>
          <a:xfrm rot="-1369779">
            <a:off x="438977" y="118821"/>
            <a:ext cx="4837690" cy="6047114"/>
          </a:xfrm>
          <a:custGeom>
            <a:avLst/>
            <a:gdLst/>
            <a:ahLst/>
            <a:cxnLst/>
            <a:rect l="l" t="t" r="r" b="b"/>
            <a:pathLst>
              <a:path w="4837690" h="6047114">
                <a:moveTo>
                  <a:pt x="0" y="0"/>
                </a:moveTo>
                <a:lnTo>
                  <a:pt x="4837690" y="0"/>
                </a:lnTo>
                <a:lnTo>
                  <a:pt x="4837690" y="6047113"/>
                </a:lnTo>
                <a:lnTo>
                  <a:pt x="0" y="6047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 descr="Obsah obrázku text, plakát, buben  Popis byl vytvořen automaticky"/>
          <p:cNvSpPr/>
          <p:nvPr/>
        </p:nvSpPr>
        <p:spPr>
          <a:xfrm>
            <a:off x="3772724" y="4463659"/>
            <a:ext cx="5345396" cy="5345396"/>
          </a:xfrm>
          <a:custGeom>
            <a:avLst/>
            <a:gdLst/>
            <a:ahLst/>
            <a:cxnLst/>
            <a:rect l="l" t="t" r="r" b="b"/>
            <a:pathLst>
              <a:path w="5345396" h="5345396">
                <a:moveTo>
                  <a:pt x="0" y="0"/>
                </a:moveTo>
                <a:lnTo>
                  <a:pt x="5345396" y="0"/>
                </a:lnTo>
                <a:lnTo>
                  <a:pt x="5345396" y="5345396"/>
                </a:lnTo>
                <a:lnTo>
                  <a:pt x="0" y="5345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9" name="Obrázek 8" descr="Obsah obrázku osoba, oblečení, Lidská tvář, úsměv&#10;&#10;Popis byl vytvořen automaticky">
            <a:extLst>
              <a:ext uri="{FF2B5EF4-FFF2-40B4-BE49-F238E27FC236}">
                <a16:creationId xmlns:a16="http://schemas.microsoft.com/office/drawing/2014/main" id="{208D0CA1-E9F8-A341-EFE7-FBE3373FA7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179" y="5411138"/>
            <a:ext cx="3442920" cy="4590560"/>
          </a:xfrm>
          <a:prstGeom prst="rect">
            <a:avLst/>
          </a:prstGeom>
        </p:spPr>
      </p:pic>
      <p:sp>
        <p:nvSpPr>
          <p:cNvPr id="5" name="Freeform 5" descr="Obsah obrázku text, snímek obrazovky, plakát  Popis byl vytvořen automaticky"/>
          <p:cNvSpPr/>
          <p:nvPr/>
        </p:nvSpPr>
        <p:spPr>
          <a:xfrm rot="735924">
            <a:off x="12836779" y="284556"/>
            <a:ext cx="4750419" cy="5715643"/>
          </a:xfrm>
          <a:custGeom>
            <a:avLst/>
            <a:gdLst/>
            <a:ahLst/>
            <a:cxnLst/>
            <a:rect l="l" t="t" r="r" b="b"/>
            <a:pathLst>
              <a:path w="4750419" h="5715643">
                <a:moveTo>
                  <a:pt x="0" y="0"/>
                </a:moveTo>
                <a:lnTo>
                  <a:pt x="4750419" y="0"/>
                </a:lnTo>
                <a:lnTo>
                  <a:pt x="4750419" y="5715643"/>
                </a:lnTo>
                <a:lnTo>
                  <a:pt x="0" y="57156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6" b="-1754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 descr="Obsah obrázku text, vánoce, sněhulák, dopis  Popis byl vytvořen automaticky"/>
          <p:cNvSpPr/>
          <p:nvPr/>
        </p:nvSpPr>
        <p:spPr>
          <a:xfrm>
            <a:off x="9426056" y="4463659"/>
            <a:ext cx="5345396" cy="5345396"/>
          </a:xfrm>
          <a:custGeom>
            <a:avLst/>
            <a:gdLst/>
            <a:ahLst/>
            <a:cxnLst/>
            <a:rect l="l" t="t" r="r" b="b"/>
            <a:pathLst>
              <a:path w="5345396" h="5345396">
                <a:moveTo>
                  <a:pt x="0" y="0"/>
                </a:moveTo>
                <a:lnTo>
                  <a:pt x="5345396" y="0"/>
                </a:lnTo>
                <a:lnTo>
                  <a:pt x="5345396" y="5345396"/>
                </a:lnTo>
                <a:lnTo>
                  <a:pt x="0" y="5345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110490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Akce pořádané FGP</a:t>
            </a:r>
          </a:p>
        </p:txBody>
      </p:sp>
      <p:sp>
        <p:nvSpPr>
          <p:cNvPr id="3" name="Freeform 3" descr="Obsah obrázku venku, obloha, oblečení, skupina  Popis byl vytvořen automaticky"/>
          <p:cNvSpPr/>
          <p:nvPr/>
        </p:nvSpPr>
        <p:spPr>
          <a:xfrm>
            <a:off x="7874544" y="3071290"/>
            <a:ext cx="9363456" cy="6245352"/>
          </a:xfrm>
          <a:custGeom>
            <a:avLst/>
            <a:gdLst/>
            <a:ahLst/>
            <a:cxnLst/>
            <a:rect l="l" t="t" r="r" b="b"/>
            <a:pathLst>
              <a:path w="9363456" h="6245352">
                <a:moveTo>
                  <a:pt x="0" y="0"/>
                </a:moveTo>
                <a:lnTo>
                  <a:pt x="9363456" y="0"/>
                </a:lnTo>
                <a:lnTo>
                  <a:pt x="9363456" y="6245352"/>
                </a:lnTo>
                <a:lnTo>
                  <a:pt x="0" y="62453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348740" y="3759757"/>
            <a:ext cx="5400675" cy="476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36"/>
              </a:lnSpc>
            </a:pPr>
            <a:r>
              <a:rPr lang="en-US" sz="3600" u="sng" spc="33" dirty="0" err="1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Seznamovací</a:t>
            </a:r>
            <a:r>
              <a:rPr lang="en-US" sz="3600" u="sng" spc="33" dirty="0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u="sng" spc="33" dirty="0" err="1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kurz</a:t>
            </a:r>
            <a:endParaRPr lang="en-US" sz="3600" u="sng" spc="33" dirty="0">
              <a:solidFill>
                <a:srgbClr val="D22C4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just">
              <a:lnSpc>
                <a:spcPts val="5436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září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2025,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Bílý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Potok pod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Smrkem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510" lvl="1" indent="-325755" algn="just">
              <a:lnSpc>
                <a:spcPts val="5436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možnost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seznámit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se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studenty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prvních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vyšších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ročníků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51053" lvl="1" indent="-325526" algn="just">
              <a:lnSpc>
                <a:spcPts val="5436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tipy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ke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studiu</a:t>
            </a:r>
            <a:endParaRPr lang="en-US" sz="3600" spc="33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50000" y="2413905"/>
            <a:ext cx="16209300" cy="0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079B8-185E-743D-EAA5-B6E7D0755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19CD4230-7E56-2BA4-FCA9-F0693C1B73B2}"/>
              </a:ext>
            </a:extLst>
          </p:cNvPr>
          <p:cNvSpPr/>
          <p:nvPr/>
        </p:nvSpPr>
        <p:spPr>
          <a:xfrm>
            <a:off x="1050000" y="2413905"/>
            <a:ext cx="16209300" cy="0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E254DD-2A84-A432-C33C-25C9595D8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1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12208" y="0"/>
            <a:ext cx="7075792" cy="10287000"/>
            <a:chOff x="0" y="0"/>
            <a:chExt cx="186358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3583" cy="2709333"/>
            </a:xfrm>
            <a:custGeom>
              <a:avLst/>
              <a:gdLst/>
              <a:ahLst/>
              <a:cxnLst/>
              <a:rect l="l" t="t" r="r" b="b"/>
              <a:pathLst>
                <a:path w="1863583" h="2709333">
                  <a:moveTo>
                    <a:pt x="0" y="0"/>
                  </a:moveTo>
                  <a:lnTo>
                    <a:pt x="1863583" y="0"/>
                  </a:lnTo>
                  <a:lnTo>
                    <a:pt x="186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6358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914400" y="1790700"/>
            <a:ext cx="9685183" cy="0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763179" y="2336249"/>
            <a:ext cx="9685183" cy="3051138"/>
          </a:xfrm>
          <a:custGeom>
            <a:avLst/>
            <a:gdLst/>
            <a:ahLst/>
            <a:cxnLst/>
            <a:rect l="l" t="t" r="r" b="b"/>
            <a:pathLst>
              <a:path w="9685183" h="3051138">
                <a:moveTo>
                  <a:pt x="0" y="0"/>
                </a:moveTo>
                <a:lnTo>
                  <a:pt x="9685183" y="0"/>
                </a:lnTo>
                <a:lnTo>
                  <a:pt x="9685183" y="3051138"/>
                </a:lnTo>
                <a:lnTo>
                  <a:pt x="0" y="3051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63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1587063" y="710153"/>
            <a:ext cx="6326081" cy="3595323"/>
          </a:xfrm>
          <a:custGeom>
            <a:avLst/>
            <a:gdLst/>
            <a:ahLst/>
            <a:cxnLst/>
            <a:rect l="l" t="t" r="r" b="b"/>
            <a:pathLst>
              <a:path w="6326081" h="3595323">
                <a:moveTo>
                  <a:pt x="0" y="0"/>
                </a:moveTo>
                <a:lnTo>
                  <a:pt x="6326082" y="0"/>
                </a:lnTo>
                <a:lnTo>
                  <a:pt x="6326082" y="3595323"/>
                </a:lnTo>
                <a:lnTo>
                  <a:pt x="0" y="3595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11587063" y="5021060"/>
            <a:ext cx="6337163" cy="4752873"/>
          </a:xfrm>
          <a:custGeom>
            <a:avLst/>
            <a:gdLst/>
            <a:ahLst/>
            <a:cxnLst/>
            <a:rect l="l" t="t" r="r" b="b"/>
            <a:pathLst>
              <a:path w="6337163" h="4752873">
                <a:moveTo>
                  <a:pt x="0" y="0"/>
                </a:moveTo>
                <a:lnTo>
                  <a:pt x="6337164" y="0"/>
                </a:lnTo>
                <a:lnTo>
                  <a:pt x="6337164" y="4752872"/>
                </a:lnTo>
                <a:lnTo>
                  <a:pt x="0" y="4752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TextBox 9"/>
          <p:cNvSpPr txBox="1"/>
          <p:nvPr/>
        </p:nvSpPr>
        <p:spPr>
          <a:xfrm>
            <a:off x="1904975" y="375873"/>
            <a:ext cx="7634365" cy="117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35"/>
              </a:lnSpc>
            </a:pPr>
            <a:r>
              <a:rPr lang="en-US" sz="6882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Aktivity studentů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4555617"/>
            <a:ext cx="10913272" cy="573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endParaRPr/>
          </a:p>
          <a:p>
            <a:pPr algn="ctr">
              <a:lnSpc>
                <a:spcPts val="4536"/>
              </a:lnSpc>
            </a:pPr>
            <a:endParaRPr/>
          </a:p>
          <a:p>
            <a:pPr algn="ctr">
              <a:lnSpc>
                <a:spcPts val="4536"/>
              </a:lnSpc>
            </a:pPr>
            <a:r>
              <a:rPr lang="en-US" sz="4200" b="1" spc="3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14. ročník</a:t>
            </a:r>
          </a:p>
          <a:p>
            <a:pPr algn="ctr">
              <a:lnSpc>
                <a:spcPts val="4536"/>
              </a:lnSpc>
            </a:pPr>
            <a:r>
              <a:rPr lang="en-US" sz="4200" b="1" spc="3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21. – 22. 3. 2025</a:t>
            </a:r>
          </a:p>
          <a:p>
            <a:pPr algn="ctr">
              <a:lnSpc>
                <a:spcPts val="4536"/>
              </a:lnSpc>
            </a:pPr>
            <a:endParaRPr lang="en-US" sz="4200" b="1" spc="39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4536"/>
              </a:lnSpc>
            </a:pPr>
            <a:r>
              <a:rPr lang="en-US" sz="4200" spc="3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literatura, lingvistika, </a:t>
            </a:r>
          </a:p>
          <a:p>
            <a:pPr algn="ctr">
              <a:lnSpc>
                <a:spcPts val="4536"/>
              </a:lnSpc>
            </a:pPr>
            <a:r>
              <a:rPr lang="en-US" sz="4200" spc="3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translatologie, didaktika</a:t>
            </a:r>
          </a:p>
          <a:p>
            <a:pPr algn="ctr">
              <a:lnSpc>
                <a:spcPts val="4536"/>
              </a:lnSpc>
            </a:pPr>
            <a:endParaRPr lang="en-US" sz="4200" spc="39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536"/>
              </a:lnSpc>
            </a:pPr>
            <a:r>
              <a:rPr lang="en-US" sz="4200" b="1" u="sng" spc="39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5" tooltip="https://pragestt.ff.cuni.cz/"/>
              </a:rPr>
              <a:t>pragestt</a:t>
            </a:r>
            <a:r>
              <a:rPr lang="en-US" sz="4200" u="sng" spc="39">
                <a:solidFill>
                  <a:srgbClr val="0563C1"/>
                </a:solidFill>
                <a:latin typeface="Lora"/>
                <a:ea typeface="Lora"/>
                <a:cs typeface="Lora"/>
                <a:sym typeface="Lora"/>
                <a:hlinkClick r:id="rId5" tooltip="https://pragestt.ff.cuni.cz/"/>
              </a:rPr>
              <a:t>.ff.cuni.cz</a:t>
            </a:r>
          </a:p>
          <a:p>
            <a:pPr algn="ctr">
              <a:lnSpc>
                <a:spcPts val="4536"/>
              </a:lnSpc>
            </a:pPr>
            <a:endParaRPr lang="en-US" sz="4200" u="sng" spc="39">
              <a:solidFill>
                <a:srgbClr val="0563C1"/>
              </a:solidFill>
              <a:latin typeface="Lora"/>
              <a:ea typeface="Lora"/>
              <a:cs typeface="Lora"/>
              <a:sym typeface="Lora"/>
              <a:hlinkClick r:id="rId5" tooltip="https://pragestt.ff.cuni.cz/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69648" y="0"/>
            <a:ext cx="7818352" cy="10287000"/>
            <a:chOff x="0" y="0"/>
            <a:chExt cx="205915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9155" cy="2709333"/>
            </a:xfrm>
            <a:custGeom>
              <a:avLst/>
              <a:gdLst/>
              <a:ahLst/>
              <a:cxnLst/>
              <a:rect l="l" t="t" r="r" b="b"/>
              <a:pathLst>
                <a:path w="2059155" h="2709333">
                  <a:moveTo>
                    <a:pt x="0" y="0"/>
                  </a:moveTo>
                  <a:lnTo>
                    <a:pt x="2059155" y="0"/>
                  </a:lnTo>
                  <a:lnTo>
                    <a:pt x="20591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5915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44408" y="6999999"/>
            <a:ext cx="3780305" cy="3105251"/>
          </a:xfrm>
          <a:custGeom>
            <a:avLst/>
            <a:gdLst/>
            <a:ahLst/>
            <a:cxnLst/>
            <a:rect l="l" t="t" r="r" b="b"/>
            <a:pathLst>
              <a:path w="3780305" h="3105251">
                <a:moveTo>
                  <a:pt x="0" y="0"/>
                </a:moveTo>
                <a:lnTo>
                  <a:pt x="3780305" y="0"/>
                </a:lnTo>
                <a:lnTo>
                  <a:pt x="3780305" y="3105250"/>
                </a:lnTo>
                <a:lnTo>
                  <a:pt x="0" y="310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93" t="-10119" r="-14945" b="-1034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AutoShape 6"/>
          <p:cNvSpPr/>
          <p:nvPr/>
        </p:nvSpPr>
        <p:spPr>
          <a:xfrm flipV="1">
            <a:off x="309222" y="2247900"/>
            <a:ext cx="9444378" cy="51373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4132763" y="4682306"/>
            <a:ext cx="3775141" cy="3421891"/>
          </a:xfrm>
          <a:custGeom>
            <a:avLst/>
            <a:gdLst/>
            <a:ahLst/>
            <a:cxnLst/>
            <a:rect l="l" t="t" r="r" b="b"/>
            <a:pathLst>
              <a:path w="3775141" h="3421891">
                <a:moveTo>
                  <a:pt x="0" y="0"/>
                </a:moveTo>
                <a:lnTo>
                  <a:pt x="3775142" y="0"/>
                </a:lnTo>
                <a:lnTo>
                  <a:pt x="3775142" y="3421890"/>
                </a:lnTo>
                <a:lnTo>
                  <a:pt x="0" y="3421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967" t="-337" r="-30449" b="-107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14132763" y="248676"/>
            <a:ext cx="3775141" cy="3775141"/>
          </a:xfrm>
          <a:custGeom>
            <a:avLst/>
            <a:gdLst/>
            <a:ahLst/>
            <a:cxnLst/>
            <a:rect l="l" t="t" r="r" b="b"/>
            <a:pathLst>
              <a:path w="3775141" h="3775141">
                <a:moveTo>
                  <a:pt x="0" y="0"/>
                </a:moveTo>
                <a:lnTo>
                  <a:pt x="3775142" y="0"/>
                </a:lnTo>
                <a:lnTo>
                  <a:pt x="3775142" y="3775142"/>
                </a:lnTo>
                <a:lnTo>
                  <a:pt x="0" y="3775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46" r="-2504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10906372" y="2710482"/>
            <a:ext cx="4056377" cy="2890168"/>
          </a:xfrm>
          <a:custGeom>
            <a:avLst/>
            <a:gdLst/>
            <a:ahLst/>
            <a:cxnLst/>
            <a:rect l="l" t="t" r="r" b="b"/>
            <a:pathLst>
              <a:path w="4056377" h="2890168">
                <a:moveTo>
                  <a:pt x="0" y="0"/>
                </a:moveTo>
                <a:lnTo>
                  <a:pt x="4056377" y="0"/>
                </a:lnTo>
                <a:lnTo>
                  <a:pt x="4056377" y="2890168"/>
                </a:lnTo>
                <a:lnTo>
                  <a:pt x="0" y="28901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309222" y="3134818"/>
            <a:ext cx="9916079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248" lvl="1">
              <a:lnSpc>
                <a:spcPts val="3294"/>
              </a:lnSpc>
              <a:buClr>
                <a:srgbClr val="C00000"/>
              </a:buClr>
            </a:pPr>
            <a:r>
              <a:rPr lang="en-US" sz="3600" b="1" spc="28" dirty="0" err="1">
                <a:solidFill>
                  <a:srgbClr val="0F1E29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Možnost</a:t>
            </a:r>
            <a:r>
              <a:rPr lang="en-US" sz="3600" b="1" spc="28" dirty="0">
                <a:solidFill>
                  <a:srgbClr val="0F1E29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28" dirty="0" err="1">
                <a:solidFill>
                  <a:srgbClr val="0F1E29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vyjet</a:t>
            </a:r>
            <a:r>
              <a:rPr lang="en-US" sz="3600" b="1" spc="28" dirty="0">
                <a:solidFill>
                  <a:srgbClr val="0F1E29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do </a:t>
            </a:r>
            <a:r>
              <a:rPr lang="en-US" sz="3600" b="1" spc="28" dirty="0" err="1">
                <a:solidFill>
                  <a:srgbClr val="0F1E29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zahraničí</a:t>
            </a:r>
            <a:r>
              <a:rPr lang="en-US" sz="3600" b="1" spc="28" dirty="0">
                <a:solidFill>
                  <a:srgbClr val="0F1E29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28" dirty="0" err="1">
                <a:solidFill>
                  <a:srgbClr val="0F1E29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přes</a:t>
            </a:r>
            <a:r>
              <a:rPr lang="en-US" sz="3600" b="1" spc="28" dirty="0">
                <a:solidFill>
                  <a:srgbClr val="0F1E29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:</a:t>
            </a:r>
          </a:p>
          <a:p>
            <a:pPr marL="329248" lvl="1" algn="l">
              <a:lnSpc>
                <a:spcPts val="3294"/>
              </a:lnSpc>
              <a:buClr>
                <a:srgbClr val="C00000"/>
              </a:buClr>
            </a:pPr>
            <a:endParaRPr lang="cs-CZ" sz="3600" spc="27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marL="1115696" lvl="2" indent="-329248">
              <a:lnSpc>
                <a:spcPts val="3294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Program Erasmus+</a:t>
            </a:r>
          </a:p>
          <a:p>
            <a:pPr marL="1115696" lvl="2" indent="-329248">
              <a:lnSpc>
                <a:spcPts val="3294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Deutsch-</a:t>
            </a:r>
            <a:r>
              <a:rPr lang="en-US" sz="3600" spc="27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Tschechischer</a:t>
            </a:r>
            <a:r>
              <a:rPr lang="en-US" sz="36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600" spc="27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Zukunftsfonds</a:t>
            </a:r>
            <a:endParaRPr lang="en-US" sz="3600" spc="27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marL="1115696" lvl="2" indent="-329248">
              <a:lnSpc>
                <a:spcPts val="3294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DAAD</a:t>
            </a:r>
          </a:p>
          <a:p>
            <a:pPr marL="1115696" lvl="2" indent="-329248">
              <a:lnSpc>
                <a:spcPts val="3294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spc="27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Aktion</a:t>
            </a:r>
            <a:r>
              <a:rPr lang="en-US" sz="36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600" spc="27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Tschechien-Österreich</a:t>
            </a:r>
            <a:endParaRPr lang="en-US" sz="3600" spc="27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marL="551974" lvl="1" indent="-275987" algn="l">
              <a:lnSpc>
                <a:spcPts val="3294"/>
              </a:lnSpc>
            </a:pPr>
            <a:endParaRPr lang="en-US" sz="3050" spc="27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9222" y="279662"/>
            <a:ext cx="13552758" cy="185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2"/>
              </a:lnSpc>
            </a:pPr>
            <a:r>
              <a:rPr lang="en-US" sz="5809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Spolupráce se zahraničím</a:t>
            </a:r>
          </a:p>
          <a:p>
            <a:pPr algn="l">
              <a:lnSpc>
                <a:spcPts val="6654"/>
              </a:lnSpc>
            </a:pPr>
            <a:r>
              <a:rPr lang="en-US" sz="4752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Studentské pobyty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6133" y="128859"/>
            <a:ext cx="7321376" cy="10029282"/>
          </a:xfrm>
          <a:custGeom>
            <a:avLst/>
            <a:gdLst/>
            <a:ahLst/>
            <a:cxnLst/>
            <a:rect l="l" t="t" r="r" b="b"/>
            <a:pathLst>
              <a:path w="7321376" h="10029282">
                <a:moveTo>
                  <a:pt x="0" y="0"/>
                </a:moveTo>
                <a:lnTo>
                  <a:pt x="7321376" y="0"/>
                </a:lnTo>
                <a:lnTo>
                  <a:pt x="7321376" y="10029282"/>
                </a:lnTo>
                <a:lnTo>
                  <a:pt x="0" y="10029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8967">
            <a:off x="6217770" y="6458948"/>
            <a:ext cx="1602233" cy="1934266"/>
            <a:chOff x="0" y="0"/>
            <a:chExt cx="5760720" cy="6954520"/>
          </a:xfrm>
        </p:grpSpPr>
        <p:sp>
          <p:nvSpPr>
            <p:cNvPr id="4" name="Freeform 4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5"/>
              <a:stretch>
                <a:fillRect l="-24712" r="-2471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850169" y="3093460"/>
            <a:ext cx="1698134" cy="2050040"/>
            <a:chOff x="0" y="0"/>
            <a:chExt cx="5760720" cy="6954520"/>
          </a:xfrm>
        </p:grpSpPr>
        <p:sp>
          <p:nvSpPr>
            <p:cNvPr id="7" name="Freeform 7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6"/>
              <a:stretch>
                <a:fillRect l="-24712" r="-2471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98025" y="5501032"/>
            <a:ext cx="1663690" cy="2008459"/>
            <a:chOff x="0" y="0"/>
            <a:chExt cx="5760720" cy="6954520"/>
          </a:xfrm>
        </p:grpSpPr>
        <p:sp>
          <p:nvSpPr>
            <p:cNvPr id="10" name="Freeform 10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7"/>
              <a:stretch>
                <a:fillRect l="-30773" r="-3077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699236" y="1357071"/>
            <a:ext cx="1611053" cy="1944913"/>
            <a:chOff x="0" y="0"/>
            <a:chExt cx="5760720" cy="6954520"/>
          </a:xfrm>
        </p:grpSpPr>
        <p:sp>
          <p:nvSpPr>
            <p:cNvPr id="13" name="Freeform 13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8"/>
              <a:stretch>
                <a:fillRect l="-38492" r="-3849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409484" y="4980931"/>
            <a:ext cx="8823186" cy="4488796"/>
          </a:xfrm>
          <a:custGeom>
            <a:avLst/>
            <a:gdLst/>
            <a:ahLst/>
            <a:cxnLst/>
            <a:rect l="l" t="t" r="r" b="b"/>
            <a:pathLst>
              <a:path w="8823186" h="4488796">
                <a:moveTo>
                  <a:pt x="0" y="0"/>
                </a:moveTo>
                <a:lnTo>
                  <a:pt x="8823186" y="0"/>
                </a:lnTo>
                <a:lnTo>
                  <a:pt x="8823186" y="4488796"/>
                </a:lnTo>
                <a:lnTo>
                  <a:pt x="0" y="4488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5362467" y="4039429"/>
            <a:ext cx="1870203" cy="2257768"/>
            <a:chOff x="0" y="0"/>
            <a:chExt cx="5760720" cy="6954520"/>
          </a:xfrm>
        </p:grpSpPr>
        <p:sp>
          <p:nvSpPr>
            <p:cNvPr id="17" name="Freeform 17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1"/>
              <a:stretch>
                <a:fillRect l="-24712" r="-2471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710441" y="6301043"/>
            <a:ext cx="1870203" cy="2257768"/>
            <a:chOff x="0" y="0"/>
            <a:chExt cx="5760720" cy="6954520"/>
          </a:xfrm>
        </p:grpSpPr>
        <p:sp>
          <p:nvSpPr>
            <p:cNvPr id="20" name="Freeform 20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2"/>
              <a:stretch>
                <a:fillRect l="-24712" r="-2471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 rot="98967">
            <a:off x="4227746" y="7054042"/>
            <a:ext cx="1671811" cy="2018263"/>
            <a:chOff x="0" y="0"/>
            <a:chExt cx="5760720" cy="6954520"/>
          </a:xfrm>
        </p:grpSpPr>
        <p:sp>
          <p:nvSpPr>
            <p:cNvPr id="23" name="Freeform 23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3"/>
              <a:stretch>
                <a:fillRect l="-24712" r="-2471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2005900" y="7603398"/>
            <a:ext cx="1682272" cy="2030891"/>
            <a:chOff x="0" y="0"/>
            <a:chExt cx="5760720" cy="6954520"/>
          </a:xfrm>
        </p:grpSpPr>
        <p:sp>
          <p:nvSpPr>
            <p:cNvPr id="26" name="Freeform 26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4"/>
              <a:stretch>
                <a:fillRect l="-38689" r="-3868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76832" y="3101233"/>
            <a:ext cx="1691695" cy="2042267"/>
            <a:chOff x="0" y="0"/>
            <a:chExt cx="5760720" cy="6954520"/>
          </a:xfrm>
        </p:grpSpPr>
        <p:sp>
          <p:nvSpPr>
            <p:cNvPr id="29" name="Freeform 29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5"/>
              <a:stretch>
                <a:fillRect l="-36568" r="-36568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144000" y="1076325"/>
            <a:ext cx="10132901" cy="60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0"/>
              </a:lnSpc>
            </a:pPr>
            <a:r>
              <a:rPr lang="en-US" sz="4343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Příklady destinací pobytů </a:t>
            </a:r>
          </a:p>
        </p:txBody>
      </p:sp>
      <p:sp>
        <p:nvSpPr>
          <p:cNvPr id="32" name="AutoShape 32"/>
          <p:cNvSpPr/>
          <p:nvPr/>
        </p:nvSpPr>
        <p:spPr>
          <a:xfrm flipV="1">
            <a:off x="8696691" y="1781661"/>
            <a:ext cx="7631812" cy="65230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3" name="TextBox 33"/>
          <p:cNvSpPr txBox="1"/>
          <p:nvPr/>
        </p:nvSpPr>
        <p:spPr>
          <a:xfrm>
            <a:off x="8551436" y="2211201"/>
            <a:ext cx="3518233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7551" lvl="1" indent="-363776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Bayreuth</a:t>
            </a:r>
          </a:p>
          <a:p>
            <a:pPr marL="727551" lvl="1" indent="-363776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Pasov</a:t>
            </a:r>
            <a:endParaRPr lang="en-US" sz="3369" spc="30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727551" lvl="1" indent="-363776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Lipsko</a:t>
            </a:r>
            <a:endParaRPr lang="en-US" sz="3369" spc="30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727551" lvl="1" indent="-363776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Kostnice</a:t>
            </a:r>
            <a:endParaRPr lang="en-US" sz="3369" spc="30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727551" lvl="1" indent="-363776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Heidelberg</a:t>
            </a:r>
          </a:p>
          <a:p>
            <a:pPr marL="727551" lvl="1" indent="-363776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Berlín</a:t>
            </a:r>
            <a:endParaRPr lang="en-US" sz="3369" spc="30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727551" lvl="1" indent="-363776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Erfurt</a:t>
            </a:r>
          </a:p>
          <a:p>
            <a:pPr marL="727551" lvl="1" indent="-363776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Bonn</a:t>
            </a:r>
          </a:p>
          <a:p>
            <a:pPr marL="727551" lvl="1" indent="-363776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Mnichov</a:t>
            </a:r>
            <a:endParaRPr lang="en-US" sz="3369" spc="31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137516" y="2211201"/>
            <a:ext cx="4160052" cy="92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7629" lvl="1" indent="-363815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70" spc="30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Vídeň</a:t>
            </a:r>
            <a:endParaRPr lang="en-US" sz="3370" spc="30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727629" lvl="1" indent="-363815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70" spc="3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Štýrský</a:t>
            </a:r>
            <a:r>
              <a:rPr lang="en-US" sz="3370" spc="31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Hradec </a:t>
            </a:r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3780605" y="3865883"/>
            <a:ext cx="1689714" cy="2039875"/>
            <a:chOff x="0" y="0"/>
            <a:chExt cx="5760720" cy="6954520"/>
          </a:xfrm>
        </p:grpSpPr>
        <p:sp>
          <p:nvSpPr>
            <p:cNvPr id="36" name="Freeform 36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6"/>
              <a:stretch>
                <a:fillRect l="223" r="-45557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98259" y="1197581"/>
            <a:ext cx="5761041" cy="7891837"/>
          </a:xfrm>
          <a:custGeom>
            <a:avLst/>
            <a:gdLst/>
            <a:ahLst/>
            <a:cxnLst/>
            <a:rect l="l" t="t" r="r" b="b"/>
            <a:pathLst>
              <a:path w="5761041" h="7891837">
                <a:moveTo>
                  <a:pt x="0" y="0"/>
                </a:moveTo>
                <a:lnTo>
                  <a:pt x="5761041" y="0"/>
                </a:lnTo>
                <a:lnTo>
                  <a:pt x="5761041" y="7891838"/>
                </a:lnTo>
                <a:lnTo>
                  <a:pt x="0" y="7891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8967">
            <a:off x="14410982" y="6646867"/>
            <a:ext cx="1315514" cy="1588130"/>
            <a:chOff x="0" y="0"/>
            <a:chExt cx="5760720" cy="6954520"/>
          </a:xfrm>
        </p:grpSpPr>
        <p:sp>
          <p:nvSpPr>
            <p:cNvPr id="4" name="Freeform 4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5"/>
              <a:stretch>
                <a:fillRect l="-16449" r="-164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662657" y="7079144"/>
            <a:ext cx="1323746" cy="1598067"/>
            <a:chOff x="0" y="0"/>
            <a:chExt cx="5760720" cy="6954520"/>
          </a:xfrm>
        </p:grpSpPr>
        <p:sp>
          <p:nvSpPr>
            <p:cNvPr id="7" name="Freeform 7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6"/>
              <a:stretch>
                <a:fillRect l="-24801" r="-24801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381000" y="6750851"/>
            <a:ext cx="10311378" cy="25918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0" name="AutoShape 10"/>
          <p:cNvSpPr/>
          <p:nvPr/>
        </p:nvSpPr>
        <p:spPr>
          <a:xfrm flipV="1">
            <a:off x="381000" y="1760654"/>
            <a:ext cx="8915400" cy="20374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98967">
            <a:off x="12883168" y="5021529"/>
            <a:ext cx="1315514" cy="1588130"/>
            <a:chOff x="0" y="0"/>
            <a:chExt cx="5760720" cy="6954520"/>
          </a:xfrm>
        </p:grpSpPr>
        <p:sp>
          <p:nvSpPr>
            <p:cNvPr id="12" name="Freeform 12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7"/>
              <a:stretch>
                <a:fillRect l="-24597" r="-24597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8967">
            <a:off x="12202827" y="3671777"/>
            <a:ext cx="1315514" cy="1588130"/>
            <a:chOff x="0" y="0"/>
            <a:chExt cx="5760720" cy="6954520"/>
          </a:xfrm>
        </p:grpSpPr>
        <p:sp>
          <p:nvSpPr>
            <p:cNvPr id="15" name="Freeform 15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8"/>
              <a:stretch>
                <a:fillRect l="-39738" r="-37460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98967">
            <a:off x="15451353" y="5813824"/>
            <a:ext cx="1315514" cy="1588130"/>
            <a:chOff x="0" y="0"/>
            <a:chExt cx="5760720" cy="6954520"/>
          </a:xfrm>
        </p:grpSpPr>
        <p:sp>
          <p:nvSpPr>
            <p:cNvPr id="18" name="Freeform 18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9"/>
              <a:stretch>
                <a:fillRect l="-24801" r="-24801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98967">
            <a:off x="14410982" y="4949240"/>
            <a:ext cx="1315514" cy="1588130"/>
            <a:chOff x="0" y="0"/>
            <a:chExt cx="5760720" cy="6954520"/>
          </a:xfrm>
        </p:grpSpPr>
        <p:sp>
          <p:nvSpPr>
            <p:cNvPr id="21" name="Freeform 21"/>
            <p:cNvSpPr/>
            <p:nvPr/>
          </p:nvSpPr>
          <p:spPr>
            <a:xfrm>
              <a:off x="-7620" y="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4960" y="1380490"/>
                    <a:pt x="15240" y="209423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solidFill>
              <a:srgbClr val="0F1E2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47004" y="265068"/>
              <a:ext cx="5464172" cy="5215345"/>
            </a:xfrm>
            <a:custGeom>
              <a:avLst/>
              <a:gdLst/>
              <a:ahLst/>
              <a:cxnLst/>
              <a:rect l="l" t="t" r="r" b="b"/>
              <a:pathLst>
                <a:path w="5464172" h="5215345">
                  <a:moveTo>
                    <a:pt x="2732086" y="4172"/>
                  </a:moveTo>
                  <a:cubicBezTo>
                    <a:pt x="1799171" y="0"/>
                    <a:pt x="935332" y="495310"/>
                    <a:pt x="467666" y="1302549"/>
                  </a:cubicBezTo>
                  <a:cubicBezTo>
                    <a:pt x="0" y="2109789"/>
                    <a:pt x="0" y="3105555"/>
                    <a:pt x="467666" y="3912795"/>
                  </a:cubicBezTo>
                  <a:cubicBezTo>
                    <a:pt x="935332" y="4720034"/>
                    <a:pt x="1799171" y="5215344"/>
                    <a:pt x="2732086" y="5211172"/>
                  </a:cubicBezTo>
                  <a:cubicBezTo>
                    <a:pt x="3665001" y="5215344"/>
                    <a:pt x="4528840" y="4720034"/>
                    <a:pt x="4996506" y="3912795"/>
                  </a:cubicBezTo>
                  <a:cubicBezTo>
                    <a:pt x="5464172" y="3105555"/>
                    <a:pt x="5464172" y="2109789"/>
                    <a:pt x="4996506" y="1302549"/>
                  </a:cubicBezTo>
                  <a:cubicBezTo>
                    <a:pt x="4528840" y="495310"/>
                    <a:pt x="3665001" y="0"/>
                    <a:pt x="2732086" y="4172"/>
                  </a:cubicBezTo>
                  <a:close/>
                </a:path>
              </a:pathLst>
            </a:custGeom>
            <a:blipFill>
              <a:blip r:embed="rId10"/>
              <a:stretch>
                <a:fillRect l="-74442" r="-7444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59511" y="1076325"/>
            <a:ext cx="10132901" cy="60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0"/>
              </a:lnSpc>
            </a:pPr>
            <a:r>
              <a:rPr lang="en-US" sz="4343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Vědecká a přednášková výměna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2371018"/>
            <a:ext cx="9663678" cy="229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7582" lvl="1" indent="-363791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Institut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für deutsche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Sprache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in Mannheim</a:t>
            </a:r>
          </a:p>
          <a:p>
            <a:pPr marL="727582" lvl="1" indent="-363791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Kolíně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nad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Rýnem</a:t>
            </a:r>
            <a:endParaRPr lang="en-US" sz="3369" spc="3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27582" lvl="1" indent="-363791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Kostnici</a:t>
            </a:r>
            <a:endParaRPr lang="en-US" sz="3369" spc="3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27582" lvl="1" indent="-363791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Řezně</a:t>
            </a:r>
            <a:endParaRPr lang="en-US" sz="3369" spc="3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27582" lvl="1" indent="-363791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</a:t>
            </a:r>
            <a:r>
              <a:rPr lang="en-US" sz="3369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69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Bayreuthu</a:t>
            </a:r>
            <a:endParaRPr lang="en-US" sz="3369" spc="3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28700" y="7202043"/>
            <a:ext cx="9663678" cy="17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4"/>
              </a:lnSpc>
            </a:pPr>
            <a:r>
              <a:rPr lang="en-US" sz="3050" b="1" spc="27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Pravidelně</a:t>
            </a:r>
            <a:r>
              <a:rPr lang="en-US" sz="3050" b="1" spc="27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 </a:t>
            </a:r>
          </a:p>
          <a:p>
            <a:pPr marL="727582" lvl="1" indent="-363791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Kolíně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nad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Rýnem</a:t>
            </a:r>
            <a:endParaRPr lang="en-US" sz="3369" spc="3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27582" lvl="1" indent="-363791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Ludvíka-Maximiliána</a:t>
            </a:r>
            <a:r>
              <a:rPr lang="en-US" sz="3369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69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Mnichově</a:t>
            </a:r>
            <a:endParaRPr lang="en-US" sz="3369" spc="3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27582" lvl="1" indent="-363791" algn="l">
              <a:lnSpc>
                <a:spcPts val="3639"/>
              </a:lnSpc>
              <a:buClr>
                <a:srgbClr val="C00000"/>
              </a:buClr>
              <a:buFont typeface="Arial"/>
              <a:buChar char="•"/>
            </a:pPr>
            <a:r>
              <a:rPr lang="en-US" sz="3369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Univerzita</a:t>
            </a:r>
            <a:r>
              <a:rPr lang="en-US" sz="3369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cs-CZ" sz="3369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 </a:t>
            </a:r>
            <a:r>
              <a:rPr lang="en-US" sz="3369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Řezn</a:t>
            </a:r>
            <a:r>
              <a:rPr lang="cs-CZ" sz="3369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ě</a:t>
            </a:r>
            <a:endParaRPr lang="en-US" sz="3369" spc="3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59511" y="5959811"/>
            <a:ext cx="10132901" cy="60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0"/>
              </a:lnSpc>
            </a:pPr>
            <a:r>
              <a:rPr lang="en-US" sz="4343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Výuka zahraničních pedagogů na ÚGS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Šárka Stegbauerová - Antecom"/>
          <p:cNvSpPr/>
          <p:nvPr/>
        </p:nvSpPr>
        <p:spPr>
          <a:xfrm>
            <a:off x="1434305" y="5750385"/>
            <a:ext cx="3205629" cy="3279911"/>
          </a:xfrm>
          <a:custGeom>
            <a:avLst/>
            <a:gdLst/>
            <a:ahLst/>
            <a:cxnLst/>
            <a:rect l="l" t="t" r="r" b="b"/>
            <a:pathLst>
              <a:path w="3205629" h="3279911">
                <a:moveTo>
                  <a:pt x="0" y="0"/>
                </a:moveTo>
                <a:lnTo>
                  <a:pt x="3205629" y="0"/>
                </a:lnTo>
                <a:lnTo>
                  <a:pt x="3205629" y="3279910"/>
                </a:lnTo>
                <a:lnTo>
                  <a:pt x="0" y="3279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7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 descr="Pavel Polák na pláži."/>
          <p:cNvSpPr/>
          <p:nvPr/>
        </p:nvSpPr>
        <p:spPr>
          <a:xfrm>
            <a:off x="7517029" y="6488980"/>
            <a:ext cx="3186568" cy="3240000"/>
          </a:xfrm>
          <a:custGeom>
            <a:avLst/>
            <a:gdLst/>
            <a:ahLst/>
            <a:cxnLst/>
            <a:rect l="l" t="t" r="r" b="b"/>
            <a:pathLst>
              <a:path w="3186568" h="3240000">
                <a:moveTo>
                  <a:pt x="0" y="0"/>
                </a:moveTo>
                <a:lnTo>
                  <a:pt x="3186569" y="0"/>
                </a:lnTo>
                <a:lnTo>
                  <a:pt x="3186569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7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7637708" y="3650527"/>
            <a:ext cx="301258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8"/>
              </a:lnSpc>
            </a:pPr>
            <a:r>
              <a:rPr lang="en-US" sz="258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učitel na gymnáziu</a:t>
            </a:r>
          </a:p>
        </p:txBody>
      </p:sp>
      <p:sp>
        <p:nvSpPr>
          <p:cNvPr id="5" name="Freeform 5" descr="S povídkovou sbírkou Dlouhá trať vystupuje Viktorie Hanišová z prozaické  šedi — ČT art — Česká televize"/>
          <p:cNvSpPr/>
          <p:nvPr/>
        </p:nvSpPr>
        <p:spPr>
          <a:xfrm>
            <a:off x="1537595" y="524041"/>
            <a:ext cx="3181408" cy="3240000"/>
          </a:xfrm>
          <a:custGeom>
            <a:avLst/>
            <a:gdLst/>
            <a:ahLst/>
            <a:cxnLst/>
            <a:rect l="l" t="t" r="r" b="b"/>
            <a:pathLst>
              <a:path w="3181408" h="3240000">
                <a:moveTo>
                  <a:pt x="0" y="0"/>
                </a:moveTo>
                <a:lnTo>
                  <a:pt x="3181408" y="0"/>
                </a:lnTo>
                <a:lnTo>
                  <a:pt x="3181408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 descr="80+ ملفًا شخصيًا يحتوي على “Pychova” | LinkedIn"/>
          <p:cNvSpPr/>
          <p:nvPr/>
        </p:nvSpPr>
        <p:spPr>
          <a:xfrm>
            <a:off x="13580148" y="5976033"/>
            <a:ext cx="3240000" cy="324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3747019" y="524041"/>
            <a:ext cx="3186158" cy="3312224"/>
          </a:xfrm>
          <a:custGeom>
            <a:avLst/>
            <a:gdLst/>
            <a:ahLst/>
            <a:cxnLst/>
            <a:rect l="l" t="t" r="r" b="b"/>
            <a:pathLst>
              <a:path w="3186158" h="3312224">
                <a:moveTo>
                  <a:pt x="0" y="0"/>
                </a:moveTo>
                <a:lnTo>
                  <a:pt x="3186158" y="0"/>
                </a:lnTo>
                <a:lnTo>
                  <a:pt x="3186158" y="3312223"/>
                </a:lnTo>
                <a:lnTo>
                  <a:pt x="0" y="331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282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 descr="tk"/>
          <p:cNvSpPr/>
          <p:nvPr/>
        </p:nvSpPr>
        <p:spPr>
          <a:xfrm>
            <a:off x="7468191" y="292781"/>
            <a:ext cx="3351619" cy="3352120"/>
          </a:xfrm>
          <a:custGeom>
            <a:avLst/>
            <a:gdLst/>
            <a:ahLst/>
            <a:cxnLst/>
            <a:rect l="l" t="t" r="r" b="b"/>
            <a:pathLst>
              <a:path w="3351619" h="3352120">
                <a:moveTo>
                  <a:pt x="0" y="0"/>
                </a:moveTo>
                <a:lnTo>
                  <a:pt x="3351618" y="0"/>
                </a:lnTo>
                <a:lnTo>
                  <a:pt x="3351618" y="3352121"/>
                </a:lnTo>
                <a:lnTo>
                  <a:pt x="0" y="3352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85" t="-25413" r="-86698" b="-15328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9" name="Group 9"/>
          <p:cNvGrpSpPr/>
          <p:nvPr/>
        </p:nvGrpSpPr>
        <p:grpSpPr>
          <a:xfrm>
            <a:off x="3849007" y="4271049"/>
            <a:ext cx="10589986" cy="1744901"/>
            <a:chOff x="0" y="0"/>
            <a:chExt cx="493296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32967" cy="812800"/>
            </a:xfrm>
            <a:custGeom>
              <a:avLst/>
              <a:gdLst/>
              <a:ahLst/>
              <a:cxnLst/>
              <a:rect l="l" t="t" r="r" b="b"/>
              <a:pathLst>
                <a:path w="4932967" h="812800">
                  <a:moveTo>
                    <a:pt x="2466484" y="0"/>
                  </a:moveTo>
                  <a:cubicBezTo>
                    <a:pt x="1104282" y="0"/>
                    <a:pt x="0" y="181951"/>
                    <a:pt x="0" y="406400"/>
                  </a:cubicBezTo>
                  <a:cubicBezTo>
                    <a:pt x="0" y="630849"/>
                    <a:pt x="1104282" y="812800"/>
                    <a:pt x="2466484" y="812800"/>
                  </a:cubicBezTo>
                  <a:cubicBezTo>
                    <a:pt x="3828685" y="812800"/>
                    <a:pt x="4932967" y="630849"/>
                    <a:pt x="4932967" y="406400"/>
                  </a:cubicBezTo>
                  <a:cubicBezTo>
                    <a:pt x="4932967" y="181951"/>
                    <a:pt x="3828685" y="0"/>
                    <a:pt x="2466484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62466" y="76200"/>
              <a:ext cx="4008036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40976" y="4716970"/>
            <a:ext cx="8006049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Co mají společného?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8010" y="9216033"/>
            <a:ext cx="398057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ředitelka Česko-izraelské </a:t>
            </a:r>
          </a:p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smíšené obchodní komory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39007" y="9773245"/>
            <a:ext cx="3609985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zpravodaj ČT v Německu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3735" y="3773566"/>
            <a:ext cx="428676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spisovatelka a překladatelka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96405" y="9357505"/>
            <a:ext cx="3607485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nakladatelská redaktorka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47019" y="3840164"/>
            <a:ext cx="3437274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programová referentka </a:t>
            </a:r>
          </a:p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Goethe Institutu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4191000" y="1638300"/>
            <a:ext cx="10335698" cy="0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2751696" y="2282541"/>
            <a:ext cx="5160924" cy="7761547"/>
          </a:xfrm>
          <a:custGeom>
            <a:avLst/>
            <a:gdLst/>
            <a:ahLst/>
            <a:cxnLst/>
            <a:rect l="l" t="t" r="r" b="b"/>
            <a:pathLst>
              <a:path w="5160924" h="7761547">
                <a:moveTo>
                  <a:pt x="0" y="0"/>
                </a:moveTo>
                <a:lnTo>
                  <a:pt x="5160924" y="0"/>
                </a:lnTo>
                <a:lnTo>
                  <a:pt x="5160924" y="7761547"/>
                </a:lnTo>
                <a:lnTo>
                  <a:pt x="0" y="7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309349" y="2232127"/>
            <a:ext cx="12159076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404" lvl="1" indent="-342202" algn="just">
              <a:lnSpc>
                <a:spcPts val="3423"/>
              </a:lnSpc>
              <a:buClr>
                <a:srgbClr val="C00000"/>
              </a:buClr>
              <a:buFont typeface="Arial"/>
              <a:buChar char="•"/>
            </a:pPr>
            <a:r>
              <a:rPr lang="en-US" sz="317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Albert-Ludwigs-Universität Freiburg</a:t>
            </a:r>
          </a:p>
          <a:p>
            <a:pPr marL="1368807" lvl="2" indent="-456269" algn="just">
              <a:lnSpc>
                <a:spcPts val="3423"/>
              </a:lnSpc>
              <a:buClr>
                <a:srgbClr val="C00000"/>
              </a:buClr>
              <a:buFont typeface="Arial"/>
              <a:buChar char="⚬"/>
            </a:pP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Variace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ve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znalostech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gramatiky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v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jazykovém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chování</a:t>
            </a:r>
            <a:endParaRPr lang="en-US" sz="3170" spc="28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368807" lvl="2" indent="-456269" algn="just">
              <a:lnSpc>
                <a:spcPts val="3423"/>
              </a:lnSpc>
              <a:buClr>
                <a:srgbClr val="C00000"/>
              </a:buClr>
              <a:buFont typeface="Arial"/>
              <a:buChar char="⚬"/>
            </a:pP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Problematické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případy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ze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sociolingvistické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perspektivy</a:t>
            </a:r>
            <a:endParaRPr lang="en-US" sz="3170" spc="28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3423"/>
              </a:lnSpc>
            </a:pPr>
            <a:endParaRPr lang="en-US" sz="3170" spc="28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84404" lvl="1" indent="-342202" algn="just">
              <a:lnSpc>
                <a:spcPts val="3423"/>
              </a:lnSpc>
              <a:buClr>
                <a:srgbClr val="C00000"/>
              </a:buClr>
              <a:buFont typeface="Arial"/>
              <a:buChar char="•"/>
            </a:pPr>
            <a:r>
              <a:rPr lang="en-US" sz="317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Universität Regensburg</a:t>
            </a:r>
          </a:p>
          <a:p>
            <a:pPr marL="1368807" lvl="2" indent="-456269" algn="just">
              <a:lnSpc>
                <a:spcPts val="3423"/>
              </a:lnSpc>
              <a:buClr>
                <a:srgbClr val="C00000"/>
              </a:buClr>
              <a:buFont typeface="Arial"/>
              <a:buChar char="⚬"/>
            </a:pP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Pravopis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jako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sociolingvistický</a:t>
            </a:r>
            <a:r>
              <a:rPr lang="en-US" sz="3170" spc="28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8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fenomén</a:t>
            </a:r>
            <a:endParaRPr lang="en-US" sz="3170" spc="28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just">
              <a:lnSpc>
                <a:spcPts val="3423"/>
              </a:lnSpc>
            </a:pPr>
            <a:endParaRPr lang="en-US" sz="3170" spc="28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84404" lvl="1" indent="-342202" algn="just">
              <a:lnSpc>
                <a:spcPts val="3423"/>
              </a:lnSpc>
              <a:buClr>
                <a:srgbClr val="C00000"/>
              </a:buClr>
              <a:buFont typeface="Arial"/>
              <a:buChar char="•"/>
            </a:pPr>
            <a:r>
              <a:rPr lang="en-US" sz="317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Sorbonné</a:t>
            </a:r>
            <a:r>
              <a:rPr lang="en-US" sz="317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Université, University of Copenhagen, University of Warsaw, Università </a:t>
            </a:r>
            <a:r>
              <a:rPr lang="en-US" sz="317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degli</a:t>
            </a:r>
            <a:r>
              <a:rPr lang="en-US" sz="317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170" b="1" spc="28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Studi</a:t>
            </a:r>
            <a:r>
              <a:rPr lang="en-US" sz="3170" b="1" spc="28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di Milano</a:t>
            </a:r>
          </a:p>
          <a:p>
            <a:pPr marL="1368807" lvl="2" indent="-456269" algn="just">
              <a:lnSpc>
                <a:spcPts val="3423"/>
              </a:lnSpc>
              <a:buClr>
                <a:srgbClr val="C00000"/>
              </a:buClr>
              <a:buFont typeface="Arial"/>
              <a:buChar char="⚬"/>
            </a:pPr>
            <a:r>
              <a:rPr lang="en-US" sz="317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Seminář</a:t>
            </a:r>
            <a:r>
              <a:rPr lang="en-US" sz="317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z </a:t>
            </a:r>
            <a:r>
              <a:rPr lang="en-US" sz="317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korpusové</a:t>
            </a:r>
            <a:r>
              <a:rPr lang="en-US" sz="317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7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lingvistiky</a:t>
            </a:r>
            <a:endParaRPr lang="en-US" sz="3170" spc="2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591788" lvl="1" indent="-295894" algn="l">
              <a:lnSpc>
                <a:spcPts val="3531"/>
              </a:lnSpc>
            </a:pPr>
            <a:endParaRPr lang="en-US" sz="3170" spc="2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70675" y="6986549"/>
            <a:ext cx="4663377" cy="3055661"/>
          </a:xfrm>
          <a:custGeom>
            <a:avLst/>
            <a:gdLst/>
            <a:ahLst/>
            <a:cxnLst/>
            <a:rect l="l" t="t" r="r" b="b"/>
            <a:pathLst>
              <a:path w="4663377" h="3055661">
                <a:moveTo>
                  <a:pt x="0" y="0"/>
                </a:moveTo>
                <a:lnTo>
                  <a:pt x="4663377" y="0"/>
                </a:lnTo>
                <a:lnTo>
                  <a:pt x="4663377" y="3055661"/>
                </a:lnTo>
                <a:lnTo>
                  <a:pt x="0" y="3055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7104515" y="6984672"/>
            <a:ext cx="4076718" cy="3057538"/>
          </a:xfrm>
          <a:custGeom>
            <a:avLst/>
            <a:gdLst/>
            <a:ahLst/>
            <a:cxnLst/>
            <a:rect l="l" t="t" r="r" b="b"/>
            <a:pathLst>
              <a:path w="4076718" h="3057538">
                <a:moveTo>
                  <a:pt x="0" y="0"/>
                </a:moveTo>
                <a:lnTo>
                  <a:pt x="4076718" y="0"/>
                </a:lnTo>
                <a:lnTo>
                  <a:pt x="4076718" y="3057538"/>
                </a:lnTo>
                <a:lnTo>
                  <a:pt x="0" y="3057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2367621" y="464302"/>
            <a:ext cx="13552758" cy="1004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9" b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Spolupráce se zahraničím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848061"/>
            <a:ext cx="15590520" cy="1834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dirty="0" err="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Akreditované</a:t>
            </a:r>
            <a:r>
              <a:rPr lang="en-US" sz="6600" dirty="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studijní</a:t>
            </a:r>
            <a:r>
              <a:rPr lang="en-US" sz="6600" dirty="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programy</a:t>
            </a:r>
            <a:r>
              <a:rPr lang="en-US" sz="6600" dirty="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– </a:t>
            </a:r>
            <a:r>
              <a:rPr lang="en-US" sz="6600" dirty="0" err="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navazující</a:t>
            </a:r>
            <a:r>
              <a:rPr lang="en-US" sz="6600" dirty="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na</a:t>
            </a:r>
            <a:r>
              <a:rPr lang="en-US" sz="6600" dirty="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bc</a:t>
            </a:r>
            <a:r>
              <a:rPr lang="en-US" sz="6600" dirty="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. studium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57500"/>
            <a:ext cx="16368498" cy="468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dirty="0" err="1">
                <a:solidFill>
                  <a:srgbClr val="F80C0C"/>
                </a:solidFill>
                <a:latin typeface="Lora"/>
                <a:ea typeface="Lora"/>
                <a:cs typeface="Lora"/>
                <a:sym typeface="Lora"/>
              </a:rPr>
              <a:t>Navazující</a:t>
            </a:r>
            <a:r>
              <a:rPr lang="en-US" sz="3300" dirty="0">
                <a:solidFill>
                  <a:srgbClr val="F80C0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dirty="0" err="1">
                <a:solidFill>
                  <a:srgbClr val="F80C0C"/>
                </a:solidFill>
                <a:latin typeface="Lora"/>
                <a:ea typeface="Lora"/>
                <a:cs typeface="Lora"/>
                <a:sym typeface="Lora"/>
              </a:rPr>
              <a:t>magisterské</a:t>
            </a:r>
            <a:r>
              <a:rPr lang="en-US" sz="3300" dirty="0">
                <a:solidFill>
                  <a:srgbClr val="F80C0C"/>
                </a:solidFill>
                <a:latin typeface="Lora"/>
                <a:ea typeface="Lora"/>
                <a:cs typeface="Lora"/>
                <a:sym typeface="Lora"/>
              </a:rPr>
              <a:t> studium</a:t>
            </a:r>
            <a:r>
              <a:rPr lang="en-US" sz="3300" dirty="0">
                <a:solidFill>
                  <a:srgbClr val="D9D9D9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(</a:t>
            </a:r>
            <a:r>
              <a:rPr lang="en-US" sz="33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NMgr</a:t>
            </a:r>
            <a:r>
              <a:rPr lang="en-US" sz="33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.) – 2leté; </a:t>
            </a:r>
            <a:r>
              <a:rPr lang="en-US" sz="33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prezenční</a:t>
            </a:r>
            <a:endParaRPr lang="cs-CZ" sz="33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355600" algn="l"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studijní</a:t>
            </a:r>
            <a:r>
              <a:rPr lang="en-US" sz="33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program: </a:t>
            </a:r>
            <a:r>
              <a:rPr lang="en-US" sz="3300" b="1" dirty="0" err="1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Germánská</a:t>
            </a:r>
            <a:r>
              <a:rPr lang="en-US" sz="3300" b="1" dirty="0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a </a:t>
            </a:r>
            <a:r>
              <a:rPr lang="en-US" sz="3300" b="1" dirty="0" err="1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severoevropská</a:t>
            </a:r>
            <a:r>
              <a:rPr lang="en-US" sz="3300" b="1" dirty="0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studia</a:t>
            </a:r>
            <a:endParaRPr lang="cs-CZ" sz="3300" b="1" dirty="0">
              <a:solidFill>
                <a:srgbClr val="2F5597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355600" algn="l"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specializace</a:t>
            </a:r>
            <a:r>
              <a:rPr lang="en-US" sz="33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3300" b="1" dirty="0" err="1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Germanistika</a:t>
            </a:r>
            <a:endParaRPr lang="en-US" sz="3300" b="1" dirty="0">
              <a:solidFill>
                <a:srgbClr val="2F5597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755808" lvl="2">
              <a:lnSpc>
                <a:spcPts val="4620"/>
              </a:lnSpc>
              <a:buClr>
                <a:srgbClr val="C00000"/>
              </a:buClr>
            </a:pPr>
            <a:endParaRPr lang="cs-CZ" sz="33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55808" lvl="2">
              <a:lnSpc>
                <a:spcPts val="4620"/>
              </a:lnSpc>
              <a:buClr>
                <a:srgbClr val="C00000"/>
              </a:buClr>
            </a:pPr>
            <a:endParaRPr lang="cs-CZ" sz="33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55808" lvl="2">
              <a:lnSpc>
                <a:spcPts val="4620"/>
              </a:lnSpc>
              <a:buClr>
                <a:srgbClr val="C00000"/>
              </a:buClr>
            </a:pPr>
            <a:endParaRPr lang="cs-CZ" sz="33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298608" lvl="1" algn="l">
              <a:lnSpc>
                <a:spcPts val="4620"/>
              </a:lnSpc>
              <a:buClr>
                <a:srgbClr val="C00000"/>
              </a:buClr>
            </a:pPr>
            <a:endParaRPr lang="cs-CZ" sz="33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298608" lvl="1" algn="l">
              <a:lnSpc>
                <a:spcPts val="4620"/>
              </a:lnSpc>
              <a:buClr>
                <a:srgbClr val="C00000"/>
              </a:buClr>
            </a:pPr>
            <a:r>
              <a:rPr lang="en-US" sz="33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studijní</a:t>
            </a:r>
            <a:r>
              <a:rPr lang="en-US" sz="33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program: </a:t>
            </a:r>
            <a:r>
              <a:rPr lang="en-US" sz="3300" b="1" dirty="0" err="1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Učitelství</a:t>
            </a:r>
            <a:r>
              <a:rPr lang="en-US" sz="3300" b="1" dirty="0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300" b="1" dirty="0" err="1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německého</a:t>
            </a:r>
            <a:r>
              <a:rPr lang="en-US" sz="3300" b="1" dirty="0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300" b="1" dirty="0" err="1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jazyka</a:t>
            </a:r>
            <a:r>
              <a:rPr lang="en-US" sz="3300" b="1" dirty="0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a </a:t>
            </a:r>
            <a:r>
              <a:rPr lang="en-US" sz="3300" b="1" dirty="0" err="1">
                <a:solidFill>
                  <a:srgbClr val="2F5597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literatury</a:t>
            </a:r>
            <a:endParaRPr lang="cs-CZ" sz="3300" b="1" dirty="0">
              <a:solidFill>
                <a:srgbClr val="2F5597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C82EE80D-F252-B5DA-EE79-70C3454C3EA4}"/>
              </a:ext>
            </a:extLst>
          </p:cNvPr>
          <p:cNvSpPr/>
          <p:nvPr/>
        </p:nvSpPr>
        <p:spPr>
          <a:xfrm rot="3111">
            <a:off x="1250153" y="6827043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D4774CB-FFAF-F278-510C-BFBB809AB7A3}"/>
              </a:ext>
            </a:extLst>
          </p:cNvPr>
          <p:cNvSpPr txBox="1"/>
          <p:nvPr/>
        </p:nvSpPr>
        <p:spPr>
          <a:xfrm>
            <a:off x="1348740" y="4790306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2F5597"/>
                </a:solidFill>
                <a:latin typeface="Lora"/>
                <a:ea typeface="Lora"/>
                <a:cs typeface="Lora"/>
                <a:sym typeface="Lora"/>
              </a:rPr>
              <a:t>1. </a:t>
            </a:r>
          </a:p>
          <a:p>
            <a:pPr algn="ctr"/>
            <a:r>
              <a:rPr lang="en-US" sz="3200" dirty="0" err="1">
                <a:solidFill>
                  <a:srgbClr val="2F5597"/>
                </a:solidFill>
                <a:latin typeface="Lora"/>
                <a:ea typeface="Lora"/>
                <a:cs typeface="Lora"/>
                <a:sym typeface="Lora"/>
              </a:rPr>
              <a:t>samostatné</a:t>
            </a:r>
            <a:r>
              <a:rPr lang="en-US" sz="3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jednooborové</a:t>
            </a:r>
            <a:r>
              <a:rPr lang="en-US" sz="3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9F1B2CF-CFF3-C174-DB10-FB15DE89E7E6}"/>
              </a:ext>
            </a:extLst>
          </p:cNvPr>
          <p:cNvSpPr txBox="1"/>
          <p:nvPr/>
        </p:nvSpPr>
        <p:spPr>
          <a:xfrm>
            <a:off x="6172200" y="4790306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2F5597"/>
                </a:solidFill>
                <a:latin typeface="Lora"/>
                <a:ea typeface="Lora"/>
                <a:cs typeface="Lora"/>
                <a:sym typeface="Lora"/>
              </a:rPr>
              <a:t>2. </a:t>
            </a:r>
          </a:p>
          <a:p>
            <a:pPr algn="ctr"/>
            <a:r>
              <a:rPr lang="cs-CZ" sz="3200" dirty="0" err="1">
                <a:solidFill>
                  <a:srgbClr val="2F5597"/>
                </a:solidFill>
                <a:latin typeface="Lora"/>
                <a:ea typeface="Lora"/>
                <a:cs typeface="Lora"/>
                <a:sym typeface="Lora"/>
              </a:rPr>
              <a:t>sdruže</a:t>
            </a:r>
            <a:r>
              <a:rPr lang="en-US" sz="3200" dirty="0">
                <a:solidFill>
                  <a:srgbClr val="2F5597"/>
                </a:solidFill>
                <a:latin typeface="Lora"/>
                <a:ea typeface="Lora"/>
                <a:cs typeface="Lora"/>
                <a:sym typeface="Lora"/>
              </a:rPr>
              <a:t>né</a:t>
            </a:r>
            <a:r>
              <a:rPr lang="cs-CZ" sz="3200" dirty="0">
                <a:latin typeface="Lora" pitchFamily="2" charset="-18"/>
              </a:rPr>
              <a:t> (dvouoborové)</a:t>
            </a:r>
            <a:endParaRPr lang="de-DE" sz="3200" dirty="0">
              <a:latin typeface="Lora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1B528-815C-C28C-6654-4FF1D3E32A4B}"/>
              </a:ext>
            </a:extLst>
          </p:cNvPr>
          <p:cNvSpPr txBox="1"/>
          <p:nvPr/>
        </p:nvSpPr>
        <p:spPr>
          <a:xfrm>
            <a:off x="10493954" y="4610100"/>
            <a:ext cx="69032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3.</a:t>
            </a:r>
          </a:p>
          <a:p>
            <a:pPr algn="ctr"/>
            <a:r>
              <a:rPr lang="en-US" sz="3200" dirty="0" err="1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dvouspecializační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endParaRPr lang="cs-CZ" sz="3200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kombinace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dvou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specializací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v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rámci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jednoho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programu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)</a:t>
            </a:r>
            <a:endParaRPr lang="cs-CZ" sz="3200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algn="ctr"/>
            <a:endParaRPr lang="de-DE" sz="3200" dirty="0">
              <a:latin typeface="Lora" pitchFamily="2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4C269F8-1219-E6A1-02B2-6AD4031D574E}"/>
              </a:ext>
            </a:extLst>
          </p:cNvPr>
          <p:cNvSpPr txBox="1"/>
          <p:nvPr/>
        </p:nvSpPr>
        <p:spPr>
          <a:xfrm>
            <a:off x="1348740" y="7686868"/>
            <a:ext cx="655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1. </a:t>
            </a:r>
          </a:p>
          <a:p>
            <a:pPr algn="ctr"/>
            <a:r>
              <a:rPr lang="cs-CZ" sz="3200" dirty="0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p</a:t>
            </a:r>
            <a:r>
              <a:rPr lang="en-US" sz="3200" dirty="0" err="1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ovinně</a:t>
            </a:r>
            <a:r>
              <a:rPr lang="en-US" sz="3200" dirty="0">
                <a:solidFill>
                  <a:srgbClr val="4472C4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sdružené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výběr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z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ostatních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studijních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programů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Učitelství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)</a:t>
            </a:r>
            <a:endParaRPr lang="cs-CZ" sz="3200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91EAB70-19E1-CC8E-369E-C71C18C87934}"/>
              </a:ext>
            </a:extLst>
          </p:cNvPr>
          <p:cNvSpPr txBox="1"/>
          <p:nvPr/>
        </p:nvSpPr>
        <p:spPr>
          <a:xfrm>
            <a:off x="9494044" y="7624578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2.</a:t>
            </a:r>
          </a:p>
          <a:p>
            <a:pPr algn="ctr"/>
            <a:r>
              <a:rPr lang="cs-CZ" sz="3200" dirty="0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p</a:t>
            </a:r>
            <a:r>
              <a:rPr lang="en-US" sz="3200" dirty="0" err="1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ovinně</a:t>
            </a:r>
            <a:r>
              <a:rPr lang="en-US" sz="3200" dirty="0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sdružené</a:t>
            </a:r>
            <a:r>
              <a:rPr lang="en-US" sz="3200" dirty="0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mezifakultní</a:t>
            </a:r>
            <a:r>
              <a:rPr lang="en-US" sz="3200" dirty="0">
                <a:solidFill>
                  <a:srgbClr val="2F5597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(NJ +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Matematika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MFF; do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budoucna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je v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plánu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též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TV </a:t>
            </a:r>
            <a:r>
              <a:rPr lang="en-US" sz="32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na</a:t>
            </a:r>
            <a:r>
              <a:rPr lang="en-US" sz="32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FTVS)</a:t>
            </a:r>
          </a:p>
          <a:p>
            <a:pPr algn="ctr"/>
            <a:endParaRPr lang="de-DE" sz="3200" dirty="0">
              <a:latin typeface="Lora" pitchFamily="2" charset="-1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357204" y="1797844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669608"/>
            <a:ext cx="15590520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 dirty="0" err="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Germanistika</a:t>
            </a:r>
            <a:r>
              <a:rPr lang="en-US" sz="6600" spc="61" dirty="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– </a:t>
            </a:r>
            <a:r>
              <a:rPr lang="en-US" sz="6600" spc="61" dirty="0" err="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studijní</a:t>
            </a:r>
            <a:r>
              <a:rPr lang="en-US" sz="6600" spc="61" dirty="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spc="61" dirty="0" err="1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plán</a:t>
            </a:r>
            <a:endParaRPr lang="en-US" sz="6600" spc="61" dirty="0">
              <a:solidFill>
                <a:srgbClr val="C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E3472F2-88FA-A0BD-FB91-0182A7723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490454"/>
              </p:ext>
            </p:extLst>
          </p:nvPr>
        </p:nvGraphicFramePr>
        <p:xfrm>
          <a:off x="1151571" y="1962636"/>
          <a:ext cx="15787689" cy="795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2563">
                  <a:extLst>
                    <a:ext uri="{9D8B030D-6E8A-4147-A177-3AD203B41FA5}">
                      <a16:colId xmlns:a16="http://schemas.microsoft.com/office/drawing/2014/main" val="2832823008"/>
                    </a:ext>
                  </a:extLst>
                </a:gridCol>
                <a:gridCol w="5262563">
                  <a:extLst>
                    <a:ext uri="{9D8B030D-6E8A-4147-A177-3AD203B41FA5}">
                      <a16:colId xmlns:a16="http://schemas.microsoft.com/office/drawing/2014/main" val="830015332"/>
                    </a:ext>
                  </a:extLst>
                </a:gridCol>
                <a:gridCol w="5262563">
                  <a:extLst>
                    <a:ext uri="{9D8B030D-6E8A-4147-A177-3AD203B41FA5}">
                      <a16:colId xmlns:a16="http://schemas.microsoft.com/office/drawing/2014/main" val="2532432604"/>
                    </a:ext>
                  </a:extLst>
                </a:gridCol>
              </a:tblGrid>
              <a:tr h="7673256"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b="1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Aktuální</a:t>
                      </a:r>
                      <a:r>
                        <a:rPr lang="en-US" sz="2600" b="1" spc="32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b="1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témata</a:t>
                      </a:r>
                      <a:r>
                        <a:rPr lang="en-US" sz="2600" b="1" spc="32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b="1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synchronní</a:t>
                      </a:r>
                      <a:r>
                        <a:rPr lang="en-US" sz="2600" b="1" spc="32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b="1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lingvistiky</a:t>
                      </a:r>
                      <a:endParaRPr lang="en-US" sz="2600" b="1" spc="32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b="1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Aplikovaná</a:t>
                      </a:r>
                      <a:r>
                        <a:rPr lang="en-US" sz="2600" b="1" spc="32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b="1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lingvistika</a:t>
                      </a:r>
                      <a:endParaRPr lang="en-US" sz="2600" b="1" spc="32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b="1" spc="32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*</a:t>
                      </a:r>
                      <a:r>
                        <a:rPr lang="en-US" sz="2600" b="1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Stylistika</a:t>
                      </a:r>
                      <a:r>
                        <a:rPr lang="en-US" sz="2600" b="1" spc="32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b="1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textu</a:t>
                      </a:r>
                      <a:endParaRPr lang="en-US" sz="2600" b="1" spc="32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b="1" spc="33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*</a:t>
                      </a:r>
                      <a:r>
                        <a:rPr lang="en-US" sz="2600" b="1" spc="33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Seminář</a:t>
                      </a:r>
                      <a:r>
                        <a:rPr lang="en-US" sz="2600" b="1" spc="33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z </a:t>
                      </a:r>
                      <a:r>
                        <a:rPr lang="en-US" sz="2600" b="1" spc="33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korpusové</a:t>
                      </a:r>
                      <a:r>
                        <a:rPr lang="en-US" sz="2600" b="1" spc="33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b="1" spc="33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lingvistiky</a:t>
                      </a:r>
                      <a:endParaRPr lang="en-US" sz="2600" b="1" spc="33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endParaRPr lang="de-DE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Vývoj</a:t>
                      </a:r>
                      <a:r>
                        <a:rPr lang="en-US" sz="2600" spc="32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německého</a:t>
                      </a:r>
                      <a:r>
                        <a:rPr lang="en-US" sz="2600" spc="32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spc="32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jazyka</a:t>
                      </a:r>
                      <a:endParaRPr lang="en-US" sz="2600" spc="32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spc="33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*</a:t>
                      </a:r>
                      <a:r>
                        <a:rPr lang="en-US" sz="2600" spc="33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Seminář</a:t>
                      </a:r>
                      <a:r>
                        <a:rPr lang="en-US" sz="2600" spc="33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k </a:t>
                      </a:r>
                      <a:r>
                        <a:rPr lang="en-US" sz="2600" spc="33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vývoji</a:t>
                      </a:r>
                      <a:r>
                        <a:rPr lang="en-US" sz="2600" spc="33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spc="33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německého</a:t>
                      </a:r>
                      <a:r>
                        <a:rPr lang="en-US" sz="2600" spc="33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spc="33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jazyka</a:t>
                      </a:r>
                      <a:endParaRPr lang="en-US" sz="2600" spc="33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marL="812800" indent="-373063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s-CZ" sz="2600" dirty="0">
                          <a:latin typeface="Lora" pitchFamily="2" charset="-18"/>
                        </a:rPr>
                        <a:t>z jazyka</a:t>
                      </a:r>
                    </a:p>
                    <a:p>
                      <a:pPr marL="812800" indent="-373063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s-CZ" sz="2600" dirty="0">
                          <a:latin typeface="Lora" pitchFamily="2" charset="-18"/>
                        </a:rPr>
                        <a:t>z literatury</a:t>
                      </a:r>
                      <a:endParaRPr lang="de-DE" sz="2600" dirty="0">
                        <a:latin typeface="Lora" pitchFamily="2" charset="-18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Německá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literatura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do r. 1700 </a:t>
                      </a:r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Teorie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literatury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a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metodologie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literární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vědy</a:t>
                      </a:r>
                      <a:endParaRPr lang="en-US" sz="2600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Německá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literatura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a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interkulturalita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v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českých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zemích</a:t>
                      </a:r>
                      <a:endParaRPr lang="en-US" sz="2600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*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Současná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německá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literatura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a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kulturní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provoz</a:t>
                      </a:r>
                      <a:endParaRPr lang="en-US" sz="2600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*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Němci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v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českých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zemích</a:t>
                      </a:r>
                      <a:endParaRPr lang="en-US" sz="2600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pPr marL="777240" lvl="1" indent="-388620" algn="l">
                        <a:lnSpc>
                          <a:spcPts val="3888"/>
                        </a:lnSpc>
                        <a:buClr>
                          <a:srgbClr val="C00000"/>
                        </a:buClr>
                        <a:buFont typeface="Arial"/>
                        <a:buChar char="•"/>
                      </a:pP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*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Německá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latin typeface="Lora" pitchFamily="2" charset="-18"/>
                          <a:ea typeface="Lora"/>
                          <a:cs typeface="Lora"/>
                          <a:sym typeface="Lora"/>
                        </a:rPr>
                        <a:t>filozofie</a:t>
                      </a:r>
                      <a:endParaRPr lang="en-US" sz="2600" dirty="0">
                        <a:solidFill>
                          <a:schemeClr val="bg1"/>
                        </a:solidFill>
                        <a:latin typeface="Lora" pitchFamily="2" charset="-18"/>
                        <a:ea typeface="Lora"/>
                        <a:cs typeface="Lora"/>
                        <a:sym typeface="Lora"/>
                      </a:endParaRP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612164"/>
                  </a:ext>
                </a:extLst>
              </a:tr>
            </a:tbl>
          </a:graphicData>
        </a:graphic>
      </p:graphicFrame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B8506DC5-DE94-F659-9FD5-B4954A4AF1EC}"/>
              </a:ext>
            </a:extLst>
          </p:cNvPr>
          <p:cNvSpPr/>
          <p:nvPr/>
        </p:nvSpPr>
        <p:spPr>
          <a:xfrm>
            <a:off x="1998133" y="2167358"/>
            <a:ext cx="3581400" cy="11430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Lora" pitchFamily="2" charset="-18"/>
              </a:rPr>
              <a:t>Synchronní jazykověda</a:t>
            </a:r>
            <a:endParaRPr lang="de-DE" sz="2400" b="1" dirty="0">
              <a:latin typeface="Lora" pitchFamily="2" charset="-18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7309DE55-48EB-59AE-F08F-A886D7416178}"/>
              </a:ext>
            </a:extLst>
          </p:cNvPr>
          <p:cNvSpPr/>
          <p:nvPr/>
        </p:nvSpPr>
        <p:spPr>
          <a:xfrm>
            <a:off x="7353300" y="2180058"/>
            <a:ext cx="3581400" cy="11430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Lora" pitchFamily="2" charset="-18"/>
              </a:rPr>
              <a:t>Diachronní jazykověda</a:t>
            </a:r>
            <a:endParaRPr lang="de-DE" sz="2400" b="1" dirty="0">
              <a:latin typeface="Lora" pitchFamily="2" charset="-18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779CAF9D-3581-EA75-CE5F-2E7BB1CD36C5}"/>
              </a:ext>
            </a:extLst>
          </p:cNvPr>
          <p:cNvSpPr/>
          <p:nvPr/>
        </p:nvSpPr>
        <p:spPr>
          <a:xfrm>
            <a:off x="12708467" y="2180058"/>
            <a:ext cx="3581400" cy="11430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Lora" pitchFamily="2" charset="-18"/>
              </a:rPr>
              <a:t>Literární věda</a:t>
            </a:r>
            <a:endParaRPr lang="de-DE" sz="2400" b="1" dirty="0">
              <a:latin typeface="Lora" pitchFamily="2" charset="-18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8BA4F996-2501-F9DA-92AD-5340A1A8B2E1}"/>
              </a:ext>
            </a:extLst>
          </p:cNvPr>
          <p:cNvSpPr/>
          <p:nvPr/>
        </p:nvSpPr>
        <p:spPr>
          <a:xfrm>
            <a:off x="15163800" y="9688830"/>
            <a:ext cx="2992967" cy="56404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latin typeface="Lora" pitchFamily="2" charset="-18"/>
              </a:rPr>
              <a:t>* </a:t>
            </a:r>
            <a:r>
              <a:rPr lang="cs-CZ" sz="2800" b="1" dirty="0" err="1">
                <a:latin typeface="Lora" pitchFamily="2" charset="-18"/>
              </a:rPr>
              <a:t>jednoobor</a:t>
            </a:r>
            <a:endParaRPr lang="de-DE" sz="2800" b="1" dirty="0">
              <a:latin typeface="Lora" pitchFamily="2" charset="-18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17A13657-AFEE-8EA4-EEF5-2BCFD79DB942}"/>
              </a:ext>
            </a:extLst>
          </p:cNvPr>
          <p:cNvSpPr/>
          <p:nvPr/>
        </p:nvSpPr>
        <p:spPr>
          <a:xfrm>
            <a:off x="7254715" y="5940276"/>
            <a:ext cx="3581400" cy="11430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Lora" pitchFamily="2" charset="-18"/>
              </a:rPr>
              <a:t>Specializační semináře</a:t>
            </a:r>
            <a:endParaRPr lang="de-DE" sz="2400" b="1" dirty="0">
              <a:latin typeface="Lora" pitchFamily="2" charset="-1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794781"/>
            <a:ext cx="15590520" cy="273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00000"/>
                </a:solidFill>
                <a:latin typeface="Lora"/>
                <a:ea typeface="Lora"/>
                <a:cs typeface="Lora"/>
                <a:sym typeface="Lora"/>
              </a:rPr>
              <a:t>Navazující magisterské studium – zakončení</a:t>
            </a:r>
          </a:p>
          <a:p>
            <a:pPr algn="ctr">
              <a:lnSpc>
                <a:spcPts val="7128"/>
              </a:lnSpc>
            </a:pPr>
            <a:endParaRPr lang="en-US" sz="6600">
              <a:solidFill>
                <a:srgbClr val="C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48740" y="2784158"/>
            <a:ext cx="15590520" cy="705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Státní</a:t>
            </a:r>
            <a:r>
              <a:rPr lang="en-US" sz="3600" b="1" spc="33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závěrečná</a:t>
            </a:r>
            <a:r>
              <a:rPr lang="en-US" sz="3600" b="1" spc="33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zkouška</a:t>
            </a:r>
            <a:endParaRPr lang="en-US" sz="3600" b="1" spc="33" dirty="0">
              <a:solidFill>
                <a:srgbClr val="C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647700" lvl="1" indent="-323850" algn="just">
              <a:lnSpc>
                <a:spcPts val="360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obhajoba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diplomové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práce</a:t>
            </a:r>
            <a:endParaRPr lang="en-US" sz="3000" spc="28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647700" lvl="1" indent="-323850" algn="just">
              <a:lnSpc>
                <a:spcPts val="360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písemná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klauzurní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práce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z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německého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jazyka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/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literatury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/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didaktiky</a:t>
            </a:r>
            <a:endParaRPr lang="en-US" sz="3000" spc="28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647700" lvl="1" indent="-323850" algn="just">
              <a:lnSpc>
                <a:spcPts val="360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ústní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zkouška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z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jazyka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synchronního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a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diachronního</a:t>
            </a:r>
            <a:r>
              <a:rPr lang="en-US" sz="3000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a </a:t>
            </a:r>
            <a:r>
              <a:rPr lang="en-US" sz="3000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literatury</a:t>
            </a:r>
            <a:endParaRPr lang="en-US" sz="3000" spc="28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1143000" lvl="2" indent="-381000" algn="just">
              <a:lnSpc>
                <a:spcPts val="3600"/>
              </a:lnSpc>
            </a:pPr>
            <a:endParaRPr lang="en-US" sz="3000" b="1" spc="28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just">
              <a:lnSpc>
                <a:spcPts val="4320"/>
              </a:lnSpc>
            </a:pP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Diplomová</a:t>
            </a:r>
            <a:r>
              <a:rPr lang="en-US" sz="3600" b="1" spc="33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600" b="1" spc="33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práce</a:t>
            </a:r>
            <a:endParaRPr lang="en-US" sz="3600" b="1" spc="33" dirty="0">
              <a:solidFill>
                <a:srgbClr val="C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647700" lvl="1" indent="-323850" algn="just">
              <a:lnSpc>
                <a:spcPts val="360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00" b="1" spc="28" dirty="0" err="1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Lingvistická</a:t>
            </a:r>
            <a:r>
              <a:rPr lang="en-US" sz="3000" b="1" spc="28" dirty="0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00" b="1" spc="28" dirty="0" err="1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témata</a:t>
            </a:r>
            <a:r>
              <a:rPr lang="en-US" sz="3000" b="1" spc="28" dirty="0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  <a:p>
            <a:pPr marL="1238250" lvl="2" indent="-457200" algn="just">
              <a:lnSpc>
                <a:spcPts val="36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Lexikální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prvky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jazyka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nacistického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období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a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jejich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lexikografické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zpracování</a:t>
            </a:r>
            <a:endParaRPr lang="en-US" sz="3000" i="1" spc="28" dirty="0">
              <a:solidFill>
                <a:srgbClr val="0F1E29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marL="1238250" lvl="2" indent="-457200" algn="just">
              <a:lnSpc>
                <a:spcPts val="36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Syntax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složených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adjektiv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v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překladovém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slovníku</a:t>
            </a:r>
            <a:endParaRPr lang="en-US" sz="3000" i="1" spc="28" dirty="0">
              <a:solidFill>
                <a:srgbClr val="0F1E29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marL="647700" lvl="1" indent="-323850" algn="just">
              <a:lnSpc>
                <a:spcPts val="360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00" b="1" spc="28" dirty="0" err="1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Literární</a:t>
            </a:r>
            <a:r>
              <a:rPr lang="en-US" sz="3000" b="1" spc="28" dirty="0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  </a:t>
            </a:r>
            <a:r>
              <a:rPr lang="en-US" sz="3000" b="1" spc="28" dirty="0" err="1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témata</a:t>
            </a:r>
            <a:r>
              <a:rPr lang="en-US" sz="3000" b="1" spc="28" dirty="0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  <a:p>
            <a:pPr marL="1252538" lvl="2" indent="-439738" algn="just">
              <a:lnSpc>
                <a:spcPts val="36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České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a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německé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literární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reprezentace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tzv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.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odsunu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Němců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z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Československa</a:t>
            </a:r>
            <a:endParaRPr lang="en-US" sz="3000" i="1" spc="28" dirty="0">
              <a:solidFill>
                <a:srgbClr val="0F1E29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marL="1252538" lvl="2" indent="-439738" algn="just">
              <a:lnSpc>
                <a:spcPts val="36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Eduard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Goldstücker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(1913–2000).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Významný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pražský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germanista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,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publicista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a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politik</a:t>
            </a:r>
            <a:endParaRPr lang="en-US" sz="3000" i="1" spc="28" dirty="0">
              <a:solidFill>
                <a:srgbClr val="0F1E29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marL="647700" lvl="1" indent="-323850" algn="just">
              <a:lnSpc>
                <a:spcPts val="3600"/>
              </a:lnSpc>
              <a:buClr>
                <a:srgbClr val="C00000"/>
              </a:buClr>
              <a:buFont typeface="Arial"/>
              <a:buChar char="•"/>
            </a:pPr>
            <a:r>
              <a:rPr lang="en-US" sz="3000" b="1" spc="28" dirty="0" err="1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Kulturněhistorická</a:t>
            </a:r>
            <a:r>
              <a:rPr lang="en-US" sz="3000" b="1" spc="28" dirty="0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00" b="1" spc="28" dirty="0" err="1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témata</a:t>
            </a:r>
            <a:r>
              <a:rPr lang="en-US" sz="3000" b="1" spc="28" dirty="0">
                <a:solidFill>
                  <a:srgbClr val="0F1E29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  <a:p>
            <a:pPr marL="1238250" lvl="2" indent="-425450" algn="just">
              <a:lnSpc>
                <a:spcPts val="36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Vliv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německé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architektury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20.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století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na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českou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</a:t>
            </a:r>
            <a:r>
              <a:rPr lang="en-US" sz="3000" i="1" spc="28" dirty="0" err="1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tvorbu</a:t>
            </a:r>
            <a:r>
              <a:rPr lang="en-US" sz="3000" i="1" spc="28" dirty="0">
                <a:solidFill>
                  <a:srgbClr val="0F1E29"/>
                </a:solidFill>
                <a:latin typeface="Lora Italics"/>
                <a:ea typeface="Lora Italics"/>
                <a:cs typeface="Lora Italics"/>
                <a:sym typeface="Lora Italics"/>
              </a:rPr>
              <a:t> – Bauhaus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50156" y="3467100"/>
            <a:ext cx="1559052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endParaRPr lang="en-US" sz="3300" spc="3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054418" lvl="1" indent="-527209" algn="just">
              <a:lnSpc>
                <a:spcPts val="3564"/>
              </a:lnSpc>
            </a:pPr>
            <a:endParaRPr lang="en-US" sz="3300" spc="3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893AF59-3CC9-A7BA-1C98-1F0DCD1EBBFE}"/>
              </a:ext>
            </a:extLst>
          </p:cNvPr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4418" lvl="1" indent="-527209" algn="just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527209" lvl="1" algn="just">
              <a:lnSpc>
                <a:spcPts val="3960"/>
              </a:lnSpc>
              <a:buClr>
                <a:srgbClr val="C00000"/>
              </a:buClr>
            </a:pP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527209" lvl="1" algn="just">
              <a:lnSpc>
                <a:spcPts val="3960"/>
              </a:lnSpc>
              <a:buClr>
                <a:srgbClr val="C00000"/>
              </a:buClr>
            </a:pP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527209" lvl="1">
              <a:lnSpc>
                <a:spcPts val="3960"/>
              </a:lnSpc>
              <a:buClr>
                <a:srgbClr val="C00000"/>
              </a:buClr>
            </a:pP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vysoká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úroveň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jazykové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kompetence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slovem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písmem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(C1–C2)</a:t>
            </a: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527209" lvl="1">
              <a:lnSpc>
                <a:spcPts val="3960"/>
              </a:lnSpc>
              <a:buClr>
                <a:srgbClr val="C00000"/>
              </a:buClr>
            </a:pP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527209" lvl="1">
              <a:lnSpc>
                <a:spcPts val="3960"/>
              </a:lnSpc>
              <a:buClr>
                <a:srgbClr val="C00000"/>
              </a:buClr>
            </a:pP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faktografické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znalosti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komunikativní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dovednosti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oblasti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různorodé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problematiky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   	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celé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německé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jazykové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oblasti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, a to v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ohledu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jazykovědném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literárním</a:t>
            </a:r>
            <a:endParaRPr lang="en-US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527209" lvl="1">
              <a:lnSpc>
                <a:spcPts val="3960"/>
              </a:lnSpc>
              <a:buClr>
                <a:srgbClr val="C00000"/>
              </a:buClr>
            </a:pP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527209" lvl="1">
              <a:lnSpc>
                <a:spcPts val="3960"/>
              </a:lnSpc>
              <a:buClr>
                <a:srgbClr val="C00000"/>
              </a:buClr>
            </a:pP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orientace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historii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filozofii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kultuře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německy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mluvících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zemí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527209" lvl="1">
              <a:lnSpc>
                <a:spcPts val="3960"/>
              </a:lnSpc>
              <a:buClr>
                <a:srgbClr val="C00000"/>
              </a:buClr>
            </a:pP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527209" lvl="1">
              <a:lnSpc>
                <a:spcPts val="3960"/>
              </a:lnSpc>
              <a:buClr>
                <a:srgbClr val="C00000"/>
              </a:buClr>
            </a:pP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možnost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absolvovat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pedagogické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minimum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F208E1D-1074-1953-3832-EEC482416B57}"/>
              </a:ext>
            </a:extLst>
          </p:cNvPr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4418" lvl="1" indent="-527209" algn="just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1054418" lvl="1" indent="-527209" algn="just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627063" lvl="1" indent="-100013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v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tuzemských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zahraničních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institucích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, v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diplomacii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, v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orgánech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EU</a:t>
            </a: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627063" lvl="1" indent="-100013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endParaRPr lang="en-US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627063" lvl="1" indent="-100013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v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médiích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jako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překladatel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jazykový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expert,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redaktor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vědecký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pracovník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apod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627063" lvl="1" indent="-100013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endParaRPr lang="en-US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627063" lvl="1" indent="-100013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odborná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vědecká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činnost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oblasti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vzdělávání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kultury</a:t>
            </a:r>
            <a:endParaRPr lang="cs-CZ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627063" lvl="1" indent="-100013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endParaRPr lang="en-US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  <a:p>
            <a:pPr marL="627063" lvl="1" indent="-100013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jako</a:t>
            </a:r>
            <a:r>
              <a:rPr lang="en-US" sz="2400" spc="30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00" spc="30" dirty="0" err="1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učitel</a:t>
            </a:r>
            <a:endParaRPr lang="en-US" sz="2400" spc="3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E02458C7-5939-AE33-8FCB-46387EF5DB78}"/>
              </a:ext>
            </a:extLst>
          </p:cNvPr>
          <p:cNvSpPr/>
          <p:nvPr/>
        </p:nvSpPr>
        <p:spPr>
          <a:xfrm>
            <a:off x="6629400" y="431800"/>
            <a:ext cx="5029200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solidFill>
                  <a:srgbClr val="C00000"/>
                </a:solidFill>
                <a:latin typeface="Lora" pitchFamily="2" charset="-18"/>
              </a:rPr>
              <a:t>Profil absolventa</a:t>
            </a:r>
            <a:endParaRPr lang="de-DE" sz="3600" b="1" dirty="0">
              <a:solidFill>
                <a:srgbClr val="C00000"/>
              </a:solidFill>
              <a:latin typeface="Lora" pitchFamily="2" charset="-18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119C44DE-DC91-61F5-ADDA-6E7AFFF8031B}"/>
              </a:ext>
            </a:extLst>
          </p:cNvPr>
          <p:cNvSpPr/>
          <p:nvPr/>
        </p:nvSpPr>
        <p:spPr>
          <a:xfrm>
            <a:off x="1494234" y="692150"/>
            <a:ext cx="3702844" cy="9271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Lora" pitchFamily="2" charset="-18"/>
              </a:rPr>
              <a:t>Schopnosti</a:t>
            </a:r>
            <a:endParaRPr lang="de-DE" sz="3600" dirty="0">
              <a:solidFill>
                <a:schemeClr val="bg1"/>
              </a:solidFill>
              <a:latin typeface="Lora" pitchFamily="2" charset="-18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E1E74D18-4A32-5F50-26FE-819D902F9DA5}"/>
              </a:ext>
            </a:extLst>
          </p:cNvPr>
          <p:cNvSpPr/>
          <p:nvPr/>
        </p:nvSpPr>
        <p:spPr>
          <a:xfrm>
            <a:off x="13090922" y="692150"/>
            <a:ext cx="3702844" cy="9271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Lora" pitchFamily="2" charset="-18"/>
              </a:rPr>
              <a:t>Uplatnění</a:t>
            </a:r>
            <a:endParaRPr lang="de-DE" sz="3600" dirty="0">
              <a:solidFill>
                <a:schemeClr val="bg1"/>
              </a:solidFill>
              <a:latin typeface="Lora" pitchFamily="2" charset="-1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669608"/>
            <a:ext cx="15590520" cy="1834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Učitelství NJL pro střední školy 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studijní plán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188A82C-3B0F-E0AD-2DCC-517C21C71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824986"/>
              </p:ext>
            </p:extLst>
          </p:nvPr>
        </p:nvGraphicFramePr>
        <p:xfrm>
          <a:off x="1604485" y="3314700"/>
          <a:ext cx="15079029" cy="6069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6343">
                  <a:extLst>
                    <a:ext uri="{9D8B030D-6E8A-4147-A177-3AD203B41FA5}">
                      <a16:colId xmlns:a16="http://schemas.microsoft.com/office/drawing/2014/main" val="2832823008"/>
                    </a:ext>
                  </a:extLst>
                </a:gridCol>
                <a:gridCol w="5026343">
                  <a:extLst>
                    <a:ext uri="{9D8B030D-6E8A-4147-A177-3AD203B41FA5}">
                      <a16:colId xmlns:a16="http://schemas.microsoft.com/office/drawing/2014/main" val="830015332"/>
                    </a:ext>
                  </a:extLst>
                </a:gridCol>
                <a:gridCol w="5026343">
                  <a:extLst>
                    <a:ext uri="{9D8B030D-6E8A-4147-A177-3AD203B41FA5}">
                      <a16:colId xmlns:a16="http://schemas.microsoft.com/office/drawing/2014/main" val="2532432604"/>
                    </a:ext>
                  </a:extLst>
                </a:gridCol>
              </a:tblGrid>
              <a:tr h="6069816"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marL="457200" indent="-45720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2600" dirty="0">
                          <a:latin typeface="Lora" pitchFamily="2" charset="-18"/>
                        </a:rPr>
                        <a:t>Pedagogika II</a:t>
                      </a:r>
                    </a:p>
                    <a:p>
                      <a:pPr marL="457200" indent="-45720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2600" dirty="0">
                          <a:latin typeface="Lora" pitchFamily="2" charset="-18"/>
                        </a:rPr>
                        <a:t>Psychologie II</a:t>
                      </a:r>
                    </a:p>
                    <a:p>
                      <a:pPr marL="457200" indent="-45720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2600" dirty="0">
                          <a:latin typeface="Lora" pitchFamily="2" charset="-18"/>
                        </a:rPr>
                        <a:t>Kazuistické semináře z psychologie a pedagogiky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cs-CZ" dirty="0"/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s-CZ" sz="2600" dirty="0">
                          <a:latin typeface="Lora" pitchFamily="2" charset="-18"/>
                        </a:rPr>
                        <a:t>Průběžná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s-CZ" sz="2600" dirty="0">
                          <a:latin typeface="Lora" pitchFamily="2" charset="-18"/>
                        </a:rPr>
                        <a:t>Souvislá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endParaRPr lang="cs-CZ" dirty="0"/>
                    </a:p>
                    <a:p>
                      <a:pPr marL="457200" indent="-45720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cs-CZ" sz="2600" dirty="0">
                        <a:latin typeface="Lora" pitchFamily="2" charset="-18"/>
                      </a:endParaRPr>
                    </a:p>
                    <a:p>
                      <a:pPr marL="457200" indent="-45720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DE" sz="2600" dirty="0" err="1">
                          <a:latin typeface="Lora" pitchFamily="2" charset="-18"/>
                        </a:rPr>
                        <a:t>Didaktika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němčin</a:t>
                      </a:r>
                      <a:r>
                        <a:rPr lang="cs-CZ" sz="2600" dirty="0">
                          <a:latin typeface="Lora" pitchFamily="2" charset="-18"/>
                        </a:rPr>
                        <a:t>y</a:t>
                      </a:r>
                    </a:p>
                    <a:p>
                      <a:pPr marL="457200" indent="-45720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s-CZ" sz="2600" dirty="0">
                          <a:latin typeface="Lora" pitchFamily="2" charset="-18"/>
                        </a:rPr>
                        <a:t>A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plikovaná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lingvistika</a:t>
                      </a:r>
                      <a:endParaRPr lang="cs-CZ" sz="2600" dirty="0">
                        <a:latin typeface="Lora" pitchFamily="2" charset="-18"/>
                      </a:endParaRPr>
                    </a:p>
                    <a:p>
                      <a:pPr marL="457200" indent="-45720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s-CZ" sz="2600" dirty="0">
                          <a:latin typeface="Lora" pitchFamily="2" charset="-18"/>
                        </a:rPr>
                        <a:t>V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ývoj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německého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jazyka</a:t>
                      </a:r>
                      <a:endParaRPr lang="cs-CZ" sz="2600" dirty="0">
                        <a:latin typeface="Lora" pitchFamily="2" charset="-18"/>
                      </a:endParaRPr>
                    </a:p>
                    <a:p>
                      <a:pPr marL="457200" indent="-45720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s-CZ" sz="2600" dirty="0">
                          <a:latin typeface="Lora" pitchFamily="2" charset="-18"/>
                        </a:rPr>
                        <a:t>D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ějiny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starší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ně</a:t>
                      </a:r>
                      <a:r>
                        <a:rPr lang="cs-CZ" sz="2600" dirty="0" err="1">
                          <a:latin typeface="Lora" pitchFamily="2" charset="-18"/>
                        </a:rPr>
                        <a:t>mecké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  <a:r>
                        <a:rPr lang="cs-CZ" sz="2600" dirty="0">
                          <a:latin typeface="Lora" pitchFamily="2" charset="-18"/>
                        </a:rPr>
                        <a:t>l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iteratury</a:t>
                      </a:r>
                      <a:endParaRPr lang="cs-CZ" sz="2600" dirty="0">
                        <a:latin typeface="Lora" pitchFamily="2" charset="-18"/>
                      </a:endParaRPr>
                    </a:p>
                    <a:p>
                      <a:pPr marL="457200" indent="-45720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DE" sz="2600" dirty="0" err="1">
                          <a:latin typeface="Lora" pitchFamily="2" charset="-18"/>
                        </a:rPr>
                        <a:t>výběrové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semináře</a:t>
                      </a:r>
                      <a:r>
                        <a:rPr lang="de-DE" sz="2600" dirty="0">
                          <a:latin typeface="Lora" pitchFamily="2" charset="-18"/>
                        </a:rPr>
                        <a:t> s 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didaktickým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  <a:r>
                        <a:rPr lang="de-DE" sz="2600" dirty="0" err="1">
                          <a:latin typeface="Lora" pitchFamily="2" charset="-18"/>
                        </a:rPr>
                        <a:t>zaměřením</a:t>
                      </a:r>
                      <a:r>
                        <a:rPr lang="de-DE" sz="2600" dirty="0">
                          <a:latin typeface="Lora" pitchFamily="2" charset="-18"/>
                        </a:rPr>
                        <a:t> </a:t>
                      </a: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612164"/>
                  </a:ext>
                </a:extLst>
              </a:tr>
            </a:tbl>
          </a:graphicData>
        </a:graphic>
      </p:graphicFrame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4E34243E-9179-A4D8-35A2-643154B7E118}"/>
              </a:ext>
            </a:extLst>
          </p:cNvPr>
          <p:cNvSpPr/>
          <p:nvPr/>
        </p:nvSpPr>
        <p:spPr>
          <a:xfrm>
            <a:off x="2286000" y="3619500"/>
            <a:ext cx="3581400" cy="11430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Lora" pitchFamily="2" charset="-18"/>
              </a:rPr>
              <a:t>Učitelská propedeutika</a:t>
            </a:r>
            <a:endParaRPr lang="de-DE" sz="2400" b="1" dirty="0">
              <a:latin typeface="Lora" pitchFamily="2" charset="-18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F8A7DDD0-8B38-C6A1-3F4F-F78798726A39}"/>
              </a:ext>
            </a:extLst>
          </p:cNvPr>
          <p:cNvSpPr/>
          <p:nvPr/>
        </p:nvSpPr>
        <p:spPr>
          <a:xfrm>
            <a:off x="7353299" y="3619500"/>
            <a:ext cx="3581400" cy="11430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Lora" pitchFamily="2" charset="-18"/>
              </a:rPr>
              <a:t>Pedagogická praxe</a:t>
            </a:r>
            <a:endParaRPr lang="de-DE" sz="2400" b="1" dirty="0">
              <a:latin typeface="Lora" pitchFamily="2" charset="-18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0EDEB810-0DBA-EB48-06AB-421ABDD83D8A}"/>
              </a:ext>
            </a:extLst>
          </p:cNvPr>
          <p:cNvSpPr/>
          <p:nvPr/>
        </p:nvSpPr>
        <p:spPr>
          <a:xfrm>
            <a:off x="12420598" y="3619500"/>
            <a:ext cx="3581400" cy="11430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latin typeface="Lora" pitchFamily="2" charset="-18"/>
              </a:rPr>
              <a:t>Oborové germanistické předměty</a:t>
            </a:r>
            <a:endParaRPr lang="de-DE" sz="2400" b="1" dirty="0">
              <a:latin typeface="Lora" pitchFamily="2" charset="-1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147335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Pedagogické minimum (během NMgr.)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8740" y="3549396"/>
            <a:ext cx="15590520" cy="570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možno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absolvovat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během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NMgr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studia (pro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neučitelské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studijní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programy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placený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kurz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CŽV</a:t>
            </a: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předměty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pedagogicko-psychologického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základu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didaktika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němčiny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dvousemestrální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pedagogická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praxe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závěrečná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práce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pedagogik</a:t>
            </a:r>
            <a:r>
              <a:rPr lang="cs-CZ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 /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psychologie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cs-CZ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/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didaktik</a:t>
            </a:r>
            <a:r>
              <a:rPr lang="cs-CZ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závěrečná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zkouška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60095" lvl="1" indent="-380048" algn="l">
              <a:lnSpc>
                <a:spcPts val="4536"/>
              </a:lnSpc>
            </a:pP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1392668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Přijímací zkouška – obecné podmínky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8740" y="3314700"/>
            <a:ext cx="15590520" cy="595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just">
              <a:lnSpc>
                <a:spcPts val="4320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podání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přihlášky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včetně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zaplacení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600" spc="3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poplatku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– do </a:t>
            </a:r>
            <a:r>
              <a:rPr lang="en-US" sz="3600" b="1" spc="33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31. 3. 2025 </a:t>
            </a:r>
            <a:r>
              <a:rPr lang="en-US" sz="3600" spc="3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do 23:59:59</a:t>
            </a:r>
          </a:p>
          <a:p>
            <a:pPr marL="1294447" lvl="2" indent="-457200" algn="just">
              <a:lnSpc>
                <a:spcPts val="3779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150" u="sng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  <a:hlinkClick r:id="rId2" tooltip="https://is.cuni.cz/studium/prijimacky/index.php?do=detail_obor&amp;id_obor=29108"/>
              </a:rPr>
              <a:t>Germanistika</a:t>
            </a:r>
            <a:endParaRPr lang="en-US" sz="3150" u="sng" spc="2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  <a:hlinkClick r:id="rId2" tooltip="https://is.cuni.cz/studium/prijimacky/index.php?do=detail_obor&amp;id_obor=29108"/>
            </a:endParaRPr>
          </a:p>
          <a:p>
            <a:pPr marL="1294447" lvl="2" indent="-457200" algn="just">
              <a:lnSpc>
                <a:spcPts val="3779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150" u="sng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  <a:hlinkClick r:id="rId3" tooltip="https://is.cuni.cz/studium/prijimacky/index.php?do=detail_obor&amp;id_obor=29171"/>
              </a:rPr>
              <a:t>Učitelství</a:t>
            </a:r>
            <a:r>
              <a:rPr lang="en-US" sz="3150" u="sng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  <a:hlinkClick r:id="rId3" tooltip="https://is.cuni.cz/studium/prijimacky/index.php?do=detail_obor&amp;id_obor=29171"/>
              </a:rPr>
              <a:t> NJL</a:t>
            </a:r>
          </a:p>
          <a:p>
            <a:pPr marL="1294447" lvl="2" indent="-457200" algn="just">
              <a:lnSpc>
                <a:spcPts val="3779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150" b="1" spc="29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pouze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elektronicky</a:t>
            </a:r>
            <a:endParaRPr lang="en-US" sz="3150" spc="2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94447" lvl="2" indent="-457200" algn="just">
              <a:lnSpc>
                <a:spcPts val="3779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ID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přihlášky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=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specifický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symbol pro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platbu</a:t>
            </a:r>
            <a:endParaRPr lang="en-US" sz="3150" spc="2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570071" lvl="1" indent="-285036" algn="just">
              <a:lnSpc>
                <a:spcPts val="3779"/>
              </a:lnSpc>
              <a:buClr>
                <a:srgbClr val="C00000"/>
              </a:buClr>
              <a:buFont typeface="Arial"/>
              <a:buChar char="•"/>
            </a:pP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možnost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tzv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  <a:r>
              <a:rPr lang="en-US" sz="3150" b="1" spc="29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modifikace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570071" lvl="1" indent="-285036" algn="just">
              <a:lnSpc>
                <a:spcPts val="3779"/>
              </a:lnSpc>
              <a:buClr>
                <a:srgbClr val="C00000"/>
              </a:buClr>
              <a:buFont typeface="Arial"/>
              <a:buChar char="•"/>
            </a:pP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lidé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se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speciálními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potřebami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– v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přihlášce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zaškrtnou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„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Požadavky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modifikaci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přijímacího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řízení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z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důvodu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zdravotního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postižení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“ +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jako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příloha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k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elektronické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přihlášce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doložit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důvody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sken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doporučení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lékaře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či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ped.-psych.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poradny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apod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.) –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též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do </a:t>
            </a:r>
            <a:r>
              <a:rPr lang="en-US" sz="3150" b="1" spc="29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31. 3. 2025</a:t>
            </a:r>
          </a:p>
          <a:p>
            <a:pPr marL="570071" lvl="1" indent="-285036" algn="just">
              <a:lnSpc>
                <a:spcPts val="3779"/>
              </a:lnSpc>
              <a:buClr>
                <a:srgbClr val="C00000"/>
              </a:buClr>
              <a:buFont typeface="Arial"/>
              <a:buChar char="•"/>
            </a:pP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možnost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zažádat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o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prominutí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poplatku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z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důvodu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tíživé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životní</a:t>
            </a:r>
            <a:r>
              <a:rPr lang="en-US" sz="3150" spc="2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50" spc="2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situace</a:t>
            </a:r>
            <a:endParaRPr lang="en-US" sz="3150" spc="2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3342367"/>
            <a:ext cx="15590520" cy="57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jeden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řádný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jeden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náhradní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termín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přijímací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zkouška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v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období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b="1" spc="39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2. 6. – 13. 6. 2025</a:t>
            </a: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náhradní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termín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srpen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/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září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2025</a:t>
            </a: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zveřejnění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výsledků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ISu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do 27. 6. 2025</a:t>
            </a: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400" b="1" spc="39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Prominout</a:t>
            </a:r>
            <a:r>
              <a:rPr lang="en-US" sz="3400" b="1" spc="39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400" b="1" spc="39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zkoušku</a:t>
            </a:r>
            <a:r>
              <a:rPr lang="en-US" sz="3400" b="1" spc="39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NELZE</a:t>
            </a: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překryv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termínů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u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přihlášek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různé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fakulty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či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jiné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univerzity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nelze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vyloučit</a:t>
            </a:r>
            <a:endParaRPr lang="en-US" sz="3400" spc="3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náhradní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termín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lze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požádat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odůvodněných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případech</a:t>
            </a:r>
            <a:endParaRPr lang="en-US" sz="3400" spc="3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test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obecných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studijních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předpokladů</a:t>
            </a:r>
            <a:r>
              <a:rPr lang="en-US" sz="34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400" b="1" spc="39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nevyžadujeme</a:t>
            </a:r>
            <a:endParaRPr lang="en-US" sz="3400" b="1" spc="39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974862" y="3342367"/>
            <a:ext cx="2964398" cy="2947011"/>
          </a:xfrm>
          <a:custGeom>
            <a:avLst/>
            <a:gdLst/>
            <a:ahLst/>
            <a:cxnLst/>
            <a:rect l="l" t="t" r="r" b="b"/>
            <a:pathLst>
              <a:path w="2964398" h="2947011">
                <a:moveTo>
                  <a:pt x="0" y="0"/>
                </a:moveTo>
                <a:lnTo>
                  <a:pt x="2964398" y="0"/>
                </a:lnTo>
                <a:lnTo>
                  <a:pt x="2964398" y="2947011"/>
                </a:lnTo>
                <a:lnTo>
                  <a:pt x="0" y="29470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348740" y="1533861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Přijímací zkouška – termíny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1412838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Přijímací zkouška – Germanistika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8740" y="2784156"/>
            <a:ext cx="15590520" cy="666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20"/>
              </a:lnSpc>
            </a:pPr>
            <a:r>
              <a:rPr lang="en-US" sz="3350" b="1" spc="3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Požadavky</a:t>
            </a:r>
            <a:r>
              <a:rPr lang="en-US" sz="3350" b="1" spc="3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50" b="1" spc="3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ke</a:t>
            </a:r>
            <a:r>
              <a:rPr lang="en-US" sz="3350" b="1" spc="3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50" b="1" spc="3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studiu</a:t>
            </a:r>
            <a:r>
              <a:rPr lang="en-US" sz="3350" b="1" spc="3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  <a:p>
            <a:pPr marL="606267" lvl="1" indent="-303133" algn="just">
              <a:lnSpc>
                <a:spcPts val="4020"/>
              </a:lnSpc>
              <a:buClr>
                <a:srgbClr val="C00000"/>
              </a:buClr>
              <a:buFont typeface="Arial"/>
              <a:buChar char="•"/>
            </a:pP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ukončené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bc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studium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filologického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či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společenskovědního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směru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606267" lvl="1" indent="-303133" algn="just">
              <a:lnSpc>
                <a:spcPts val="4020"/>
              </a:lnSpc>
              <a:buClr>
                <a:srgbClr val="C00000"/>
              </a:buClr>
              <a:buFont typeface="Arial"/>
              <a:buChar char="•"/>
            </a:pP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ústní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písemný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projev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úrovni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B2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podle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SERR. </a:t>
            </a:r>
            <a:endParaRPr lang="cs-CZ" sz="3350" spc="3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301625" lvl="1" indent="-301625" algn="just">
              <a:lnSpc>
                <a:spcPts val="4020"/>
              </a:lnSpc>
              <a:buClr>
                <a:srgbClr val="C00000"/>
              </a:buClr>
            </a:pPr>
            <a:r>
              <a:rPr lang="en-US" sz="3350" b="1" spc="3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Přijímací</a:t>
            </a:r>
            <a:r>
              <a:rPr lang="en-US" sz="3350" b="1" spc="3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50" b="1" spc="3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zkouška</a:t>
            </a:r>
            <a:r>
              <a:rPr lang="en-US" sz="3350" b="1" spc="3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  <a:p>
            <a:pPr marL="606267" lvl="1" indent="-303133" algn="just">
              <a:lnSpc>
                <a:spcPts val="4020"/>
              </a:lnSpc>
              <a:buClr>
                <a:srgbClr val="C00000"/>
              </a:buClr>
              <a:buFont typeface="Arial"/>
              <a:buChar char="•"/>
            </a:pP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jednokolová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ústní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(s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krátkou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písemnou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přípravou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z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gramatiky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témže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dni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marL="606267" lvl="1" indent="-303133" algn="just">
              <a:lnSpc>
                <a:spcPts val="4020"/>
              </a:lnSpc>
              <a:buClr>
                <a:srgbClr val="C00000"/>
              </a:buClr>
              <a:buFont typeface="Arial"/>
              <a:buChar char="•"/>
            </a:pP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předměty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/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oblasti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přijímací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zkoušky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</a:p>
          <a:p>
            <a:pPr marL="1938111" lvl="3" indent="-484528" algn="just">
              <a:lnSpc>
                <a:spcPts val="4020"/>
              </a:lnSpc>
              <a:buClr>
                <a:srgbClr val="C00000"/>
              </a:buClr>
              <a:buAutoNum type="arabicPeriod"/>
            </a:pP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písemná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příprava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z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gramatiky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úrovni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znalostí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bakalářské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zkoušky</a:t>
            </a:r>
            <a:endParaRPr lang="en-US" sz="3350" spc="3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938111" lvl="3" indent="-484528" algn="just">
              <a:lnSpc>
                <a:spcPts val="4020"/>
              </a:lnSpc>
              <a:buClr>
                <a:srgbClr val="C00000"/>
              </a:buClr>
              <a:buAutoNum type="arabicPeriod"/>
            </a:pP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motivační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rozhovor</a:t>
            </a:r>
            <a:endParaRPr lang="en-US" sz="3350" spc="3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938111" lvl="3" indent="-484528" algn="just">
              <a:lnSpc>
                <a:spcPts val="4020"/>
              </a:lnSpc>
              <a:buClr>
                <a:srgbClr val="C00000"/>
              </a:buClr>
              <a:buAutoNum type="arabicPeriod"/>
            </a:pP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mluvnice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současné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němčiny</a:t>
            </a:r>
            <a:endParaRPr lang="en-US" sz="3350" spc="3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938111" lvl="3" indent="-484528" algn="just">
              <a:lnSpc>
                <a:spcPts val="4020"/>
              </a:lnSpc>
              <a:buClr>
                <a:srgbClr val="C00000"/>
              </a:buClr>
              <a:buAutoNum type="arabicPeriod"/>
            </a:pP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německo-jazyčná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literatura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kultura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20.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století</a:t>
            </a:r>
            <a:endParaRPr lang="en-US" sz="3350" spc="3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6267" lvl="1" indent="-303133" algn="just">
              <a:lnSpc>
                <a:spcPts val="4020"/>
              </a:lnSpc>
              <a:buClr>
                <a:srgbClr val="C00000"/>
              </a:buClr>
              <a:buFont typeface="Arial"/>
              <a:buChar char="•"/>
            </a:pP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další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požadavky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předložení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seznamu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přečtené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literatury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německy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píšících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autorů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(min. 20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titulů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přečtených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originále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z toho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alespoň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10 </a:t>
            </a:r>
            <a:r>
              <a:rPr lang="en-US" sz="335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beletristických</a:t>
            </a:r>
            <a:r>
              <a:rPr lang="en-US" sz="335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Šárka Stegbauerová - Antecom"/>
          <p:cNvSpPr/>
          <p:nvPr/>
        </p:nvSpPr>
        <p:spPr>
          <a:xfrm>
            <a:off x="1434305" y="5750385"/>
            <a:ext cx="3205629" cy="3279911"/>
          </a:xfrm>
          <a:custGeom>
            <a:avLst/>
            <a:gdLst/>
            <a:ahLst/>
            <a:cxnLst/>
            <a:rect l="l" t="t" r="r" b="b"/>
            <a:pathLst>
              <a:path w="3205629" h="3279911">
                <a:moveTo>
                  <a:pt x="0" y="0"/>
                </a:moveTo>
                <a:lnTo>
                  <a:pt x="3205629" y="0"/>
                </a:lnTo>
                <a:lnTo>
                  <a:pt x="3205629" y="3279910"/>
                </a:lnTo>
                <a:lnTo>
                  <a:pt x="0" y="3279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7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 descr="Pavel Polák na pláži."/>
          <p:cNvSpPr/>
          <p:nvPr/>
        </p:nvSpPr>
        <p:spPr>
          <a:xfrm>
            <a:off x="7517029" y="6488980"/>
            <a:ext cx="3186568" cy="3240000"/>
          </a:xfrm>
          <a:custGeom>
            <a:avLst/>
            <a:gdLst/>
            <a:ahLst/>
            <a:cxnLst/>
            <a:rect l="l" t="t" r="r" b="b"/>
            <a:pathLst>
              <a:path w="3186568" h="3240000">
                <a:moveTo>
                  <a:pt x="0" y="0"/>
                </a:moveTo>
                <a:lnTo>
                  <a:pt x="3186569" y="0"/>
                </a:lnTo>
                <a:lnTo>
                  <a:pt x="3186569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7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7637708" y="3650527"/>
            <a:ext cx="301258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8"/>
              </a:lnSpc>
            </a:pPr>
            <a:r>
              <a:rPr lang="en-US" sz="258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učitel na gymnáziu</a:t>
            </a:r>
          </a:p>
        </p:txBody>
      </p:sp>
      <p:sp>
        <p:nvSpPr>
          <p:cNvPr id="5" name="Freeform 5" descr="S povídkovou sbírkou Dlouhá trať vystupuje Viktorie Hanišová z prozaické  šedi — ČT art — Česká televize"/>
          <p:cNvSpPr/>
          <p:nvPr/>
        </p:nvSpPr>
        <p:spPr>
          <a:xfrm>
            <a:off x="1537595" y="524041"/>
            <a:ext cx="3181408" cy="3240000"/>
          </a:xfrm>
          <a:custGeom>
            <a:avLst/>
            <a:gdLst/>
            <a:ahLst/>
            <a:cxnLst/>
            <a:rect l="l" t="t" r="r" b="b"/>
            <a:pathLst>
              <a:path w="3181408" h="3240000">
                <a:moveTo>
                  <a:pt x="0" y="0"/>
                </a:moveTo>
                <a:lnTo>
                  <a:pt x="3181408" y="0"/>
                </a:lnTo>
                <a:lnTo>
                  <a:pt x="3181408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 descr="80+ ملفًا شخصيًا يحتوي على “Pychova” | LinkedIn"/>
          <p:cNvSpPr/>
          <p:nvPr/>
        </p:nvSpPr>
        <p:spPr>
          <a:xfrm>
            <a:off x="13580148" y="5976033"/>
            <a:ext cx="3240000" cy="324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3747019" y="524041"/>
            <a:ext cx="3186158" cy="3312224"/>
          </a:xfrm>
          <a:custGeom>
            <a:avLst/>
            <a:gdLst/>
            <a:ahLst/>
            <a:cxnLst/>
            <a:rect l="l" t="t" r="r" b="b"/>
            <a:pathLst>
              <a:path w="3186158" h="3312224">
                <a:moveTo>
                  <a:pt x="0" y="0"/>
                </a:moveTo>
                <a:lnTo>
                  <a:pt x="3186158" y="0"/>
                </a:lnTo>
                <a:lnTo>
                  <a:pt x="3186158" y="3312223"/>
                </a:lnTo>
                <a:lnTo>
                  <a:pt x="0" y="331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282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 descr="tk"/>
          <p:cNvSpPr/>
          <p:nvPr/>
        </p:nvSpPr>
        <p:spPr>
          <a:xfrm>
            <a:off x="7468191" y="292781"/>
            <a:ext cx="3351619" cy="3352120"/>
          </a:xfrm>
          <a:custGeom>
            <a:avLst/>
            <a:gdLst/>
            <a:ahLst/>
            <a:cxnLst/>
            <a:rect l="l" t="t" r="r" b="b"/>
            <a:pathLst>
              <a:path w="3351619" h="3352120">
                <a:moveTo>
                  <a:pt x="0" y="0"/>
                </a:moveTo>
                <a:lnTo>
                  <a:pt x="3351618" y="0"/>
                </a:lnTo>
                <a:lnTo>
                  <a:pt x="3351618" y="3352121"/>
                </a:lnTo>
                <a:lnTo>
                  <a:pt x="0" y="3352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85" t="-25413" r="-86698" b="-15328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9" name="Group 9"/>
          <p:cNvGrpSpPr/>
          <p:nvPr/>
        </p:nvGrpSpPr>
        <p:grpSpPr>
          <a:xfrm>
            <a:off x="3849007" y="4271049"/>
            <a:ext cx="10589986" cy="1744901"/>
            <a:chOff x="0" y="0"/>
            <a:chExt cx="493296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32967" cy="812800"/>
            </a:xfrm>
            <a:custGeom>
              <a:avLst/>
              <a:gdLst/>
              <a:ahLst/>
              <a:cxnLst/>
              <a:rect l="l" t="t" r="r" b="b"/>
              <a:pathLst>
                <a:path w="4932967" h="812800">
                  <a:moveTo>
                    <a:pt x="2466484" y="0"/>
                  </a:moveTo>
                  <a:cubicBezTo>
                    <a:pt x="1104282" y="0"/>
                    <a:pt x="0" y="181951"/>
                    <a:pt x="0" y="406400"/>
                  </a:cubicBezTo>
                  <a:cubicBezTo>
                    <a:pt x="0" y="630849"/>
                    <a:pt x="1104282" y="812800"/>
                    <a:pt x="2466484" y="812800"/>
                  </a:cubicBezTo>
                  <a:cubicBezTo>
                    <a:pt x="3828685" y="812800"/>
                    <a:pt x="4932967" y="630849"/>
                    <a:pt x="4932967" y="406400"/>
                  </a:cubicBezTo>
                  <a:cubicBezTo>
                    <a:pt x="4932967" y="181951"/>
                    <a:pt x="3828685" y="0"/>
                    <a:pt x="2466484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62466" y="76200"/>
              <a:ext cx="4008036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38010" y="9216033"/>
            <a:ext cx="398057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ředitelka Česko-izraelské </a:t>
            </a:r>
          </a:p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smíšené obchodní komory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39007" y="9773245"/>
            <a:ext cx="3609985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zpravodaj ČT v Německu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3735" y="3773566"/>
            <a:ext cx="428676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spisovatelka a překladatelka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96405" y="9357505"/>
            <a:ext cx="3607485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497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nakladatelská redaktorka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47019" y="3840164"/>
            <a:ext cx="3437274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programová referentka </a:t>
            </a:r>
          </a:p>
          <a:p>
            <a:pPr algn="ctr">
              <a:lnSpc>
                <a:spcPts val="2956"/>
              </a:lnSpc>
            </a:pPr>
            <a:r>
              <a:rPr lang="en-US" sz="246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Goethe Institutu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10492" y="4464137"/>
            <a:ext cx="8399643" cy="140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5023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Studium germanistiky </a:t>
            </a:r>
          </a:p>
          <a:p>
            <a:pPr algn="ctr">
              <a:lnSpc>
                <a:spcPts val="5425"/>
              </a:lnSpc>
            </a:pPr>
            <a:r>
              <a:rPr lang="en-US" sz="5023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na FF UK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1412838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Přijímací zkouška – Učitelství NJL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0090" y="2845114"/>
            <a:ext cx="16847820" cy="716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 b="1" spc="30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Požadavky</a:t>
            </a:r>
            <a:r>
              <a:rPr lang="en-US" sz="3300" b="1" spc="30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00" b="1" spc="30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ke</a:t>
            </a:r>
            <a:r>
              <a:rPr lang="en-US" sz="3300" b="1" spc="30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00" b="1" spc="30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studiu</a:t>
            </a:r>
            <a:r>
              <a:rPr lang="en-US" sz="3300" b="1" spc="30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  <a:p>
            <a:pPr marL="597217" lvl="1" indent="-298609" algn="just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ukončené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Bc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studium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filologického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či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společenskovědního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směru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marL="597217" lvl="1" indent="-298609" algn="just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ústní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písemný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projev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úrovni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B2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podle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SERR </a:t>
            </a:r>
          </a:p>
          <a:p>
            <a:pPr marL="596900" lvl="1" indent="-596900" algn="just">
              <a:lnSpc>
                <a:spcPts val="3960"/>
              </a:lnSpc>
            </a:pPr>
            <a:r>
              <a:rPr lang="en-US" sz="3300" b="1" spc="30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Přijímací</a:t>
            </a:r>
            <a:r>
              <a:rPr lang="en-US" sz="3300" b="1" spc="30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00" b="1" spc="30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zkouška</a:t>
            </a:r>
            <a:r>
              <a:rPr lang="en-US" sz="3300" b="1" spc="30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</a:t>
            </a:r>
          </a:p>
          <a:p>
            <a:pPr marL="597217" lvl="1" indent="-298609" algn="just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jednokolová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ústní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(s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krátkou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písemnou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přípravou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z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gramatiky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témže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dni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marL="597217" lvl="1" indent="-298609" algn="just">
              <a:lnSpc>
                <a:spcPts val="3960"/>
              </a:lnSpc>
              <a:buClr>
                <a:srgbClr val="C00000"/>
              </a:buClr>
              <a:buFont typeface="Arial"/>
              <a:buChar char="•"/>
            </a:pP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předměty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/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oblasti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přijímací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zkoušky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endParaRPr lang="cs-CZ" sz="3300" spc="3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938111" lvl="3" indent="-484528" algn="just">
              <a:lnSpc>
                <a:spcPts val="4020"/>
              </a:lnSpc>
              <a:buClr>
                <a:srgbClr val="C00000"/>
              </a:buClr>
              <a:buFontTx/>
              <a:buAutoNum type="arabicPeriod"/>
            </a:pPr>
            <a:r>
              <a:rPr lang="en-US" sz="32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ověření</a:t>
            </a:r>
            <a:r>
              <a:rPr lang="en-US" sz="32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orientace</a:t>
            </a:r>
            <a:r>
              <a:rPr lang="en-US" sz="32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2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pedagogicko-psychologických</a:t>
            </a:r>
            <a:r>
              <a:rPr lang="en-US" sz="32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souvislostech</a:t>
            </a:r>
            <a:r>
              <a:rPr lang="en-US" sz="32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edukační</a:t>
            </a:r>
            <a:r>
              <a:rPr lang="en-US" sz="32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praxe</a:t>
            </a:r>
            <a:r>
              <a:rPr lang="en-US" sz="32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(max. 10 </a:t>
            </a:r>
            <a:r>
              <a:rPr lang="en-US" sz="32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bodů</a:t>
            </a:r>
            <a:r>
              <a:rPr lang="cs-CZ" sz="32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  <a:endParaRPr lang="cs-CZ" sz="3200" spc="3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938111" lvl="3" indent="-484528" algn="just">
              <a:lnSpc>
                <a:spcPts val="4020"/>
              </a:lnSpc>
              <a:buClr>
                <a:srgbClr val="C00000"/>
              </a:buClr>
              <a:buAutoNum type="arabicPeriod"/>
            </a:pPr>
            <a:r>
              <a:rPr lang="pt-BR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motivace ke studiu a zájem o obor (max. 20 bodů)</a:t>
            </a:r>
          </a:p>
          <a:p>
            <a:pPr marL="1938111" lvl="3" indent="-484528" algn="just">
              <a:lnSpc>
                <a:spcPts val="4020"/>
              </a:lnSpc>
              <a:buClr>
                <a:srgbClr val="C00000"/>
              </a:buClr>
              <a:buAutoNum type="arabicPeriod"/>
            </a:pP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německá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lingvistika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ověření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základních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vědomostí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z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lingvistiky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němčiny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(max. 35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bodů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marL="1938111" lvl="3" indent="-484528" algn="just">
              <a:lnSpc>
                <a:spcPts val="4020"/>
              </a:lnSpc>
              <a:buClr>
                <a:srgbClr val="C00000"/>
              </a:buClr>
              <a:buAutoNum type="arabicPeriod"/>
            </a:pP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německojazyčná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literatura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kultura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20.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století</a:t>
            </a:r>
            <a:r>
              <a:rPr lang="en-US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(max. 35 </a:t>
            </a:r>
            <a:r>
              <a:rPr lang="en-US" sz="3200" spc="3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bodů</a:t>
            </a:r>
            <a:r>
              <a:rPr lang="cs-CZ" sz="3200" spc="3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marL="711200" lvl="1" indent="-355600" algn="just">
              <a:lnSpc>
                <a:spcPts val="402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další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požadavky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předložení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b="1" spc="30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seznamu</a:t>
            </a:r>
            <a:r>
              <a:rPr lang="en-US" sz="3300" b="1" spc="30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00" b="1" spc="30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přečtené</a:t>
            </a:r>
            <a:r>
              <a:rPr lang="en-US" sz="3300" b="1" spc="30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00" b="1" spc="30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literatury</a:t>
            </a:r>
            <a:r>
              <a:rPr lang="en-US" sz="3300" b="1" spc="30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německy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píšících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autorů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(min. 20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titulů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přečtených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originále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z toho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alespoň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10 </a:t>
            </a:r>
            <a:r>
              <a:rPr lang="en-US" sz="3300" spc="3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beletristických</a:t>
            </a:r>
            <a:r>
              <a:rPr lang="en-US" sz="3300" spc="3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1412838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D22C40"/>
                </a:solidFill>
                <a:latin typeface="Lora"/>
                <a:ea typeface="Lora"/>
                <a:cs typeface="Lora"/>
                <a:sym typeface="Lora"/>
              </a:rPr>
              <a:t>Přijímací zkouška – hodnocení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8740" y="2328117"/>
            <a:ext cx="15590520" cy="688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2"/>
              </a:lnSpc>
            </a:pPr>
            <a:endParaRPr sz="3600" dirty="0">
              <a:latin typeface="Lora" pitchFamily="2" charset="-18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b="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celkem</a:t>
            </a:r>
            <a:r>
              <a:rPr lang="en-US" sz="3600" b="1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100 </a:t>
            </a:r>
            <a:r>
              <a:rPr lang="en-US" sz="3600" b="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bodů</a:t>
            </a:r>
            <a:r>
              <a:rPr lang="en-US" sz="3600" b="1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; pro </a:t>
            </a:r>
            <a:r>
              <a:rPr lang="en-US" sz="3600" b="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úspěšné</a:t>
            </a:r>
            <a:r>
              <a:rPr lang="en-US" sz="3600" b="1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složení</a:t>
            </a:r>
            <a:r>
              <a:rPr lang="en-US" sz="3600" b="1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zkoušky</a:t>
            </a:r>
            <a:r>
              <a:rPr lang="en-US" sz="3600" b="1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min. 50 </a:t>
            </a:r>
            <a:r>
              <a:rPr lang="en-US" sz="3600" b="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bodů</a:t>
            </a:r>
            <a:endParaRPr lang="en-US" sz="3600" b="1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všichni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kteří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získají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min. 50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bodů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pořadí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dle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úspěšnosti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</a:p>
          <a:p>
            <a:pPr marL="760095" lvl="1" indent="-380048" algn="just">
              <a:lnSpc>
                <a:spcPts val="5040"/>
              </a:lnSpc>
            </a:pPr>
            <a:endParaRPr lang="en-US" sz="3600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algn="just">
              <a:lnSpc>
                <a:spcPts val="5040"/>
              </a:lnSpc>
            </a:pPr>
            <a:r>
              <a:rPr lang="en-US" sz="3600" b="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Germanistika</a:t>
            </a:r>
            <a:endParaRPr lang="en-US" sz="3600" b="1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PPP 30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uchazečů</a:t>
            </a:r>
            <a:endParaRPr lang="en-US" sz="3600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pro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ak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. r. 2022/23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bylo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přijato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5 z 17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přihlášených</a:t>
            </a:r>
            <a:endParaRPr lang="en-US" sz="3600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marL="760095" lvl="1" indent="-380048" algn="just">
              <a:lnSpc>
                <a:spcPts val="5040"/>
              </a:lnSpc>
            </a:pPr>
            <a:endParaRPr lang="en-US" sz="3600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algn="just">
              <a:lnSpc>
                <a:spcPts val="5040"/>
              </a:lnSpc>
            </a:pPr>
            <a:r>
              <a:rPr lang="en-US" sz="3600" b="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Učitelství</a:t>
            </a:r>
            <a:r>
              <a:rPr lang="en-US" sz="3600" b="1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němčiny</a:t>
            </a:r>
            <a:endParaRPr lang="en-US" sz="3600" b="1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PPP 30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uchazečů</a:t>
            </a:r>
            <a:endParaRPr lang="en-US" sz="3600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marL="760095" lvl="1" indent="-380048" algn="just">
              <a:lnSpc>
                <a:spcPts val="5040"/>
              </a:lnSpc>
              <a:buClr>
                <a:srgbClr val="C0000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Pro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ak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. r. 2022/23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byl</a:t>
            </a:r>
            <a:r>
              <a:rPr lang="cs-CZ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přijat</a:t>
            </a:r>
            <a:r>
              <a:rPr lang="cs-CZ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i </a:t>
            </a:r>
            <a:r>
              <a:rPr lang="en-US" sz="3600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2 z 6 </a:t>
            </a:r>
            <a:r>
              <a:rPr lang="en-US" sz="3600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přihlášených</a:t>
            </a:r>
            <a:endParaRPr lang="en-US" sz="3600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429216"/>
            <a:ext cx="15787687" cy="14288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8740" y="2831781"/>
            <a:ext cx="16372021" cy="7551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7"/>
              </a:lnSpc>
            </a:pP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Termín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konání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-US" sz="3599" b="1" dirty="0">
                <a:solidFill>
                  <a:srgbClr val="00B050"/>
                </a:solidFill>
                <a:latin typeface="Lora Bold"/>
                <a:ea typeface="Lora Bold"/>
                <a:cs typeface="Lora Bold"/>
                <a:sym typeface="Lora Bold"/>
              </a:rPr>
              <a:t>22. – 23. 2. 2025</a:t>
            </a:r>
          </a:p>
          <a:p>
            <a:pPr algn="l">
              <a:lnSpc>
                <a:spcPts val="3887"/>
              </a:lnSpc>
            </a:pP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Termín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podání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přihlášky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 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5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pracovních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dní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před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začátkem</a:t>
            </a:r>
            <a:r>
              <a:rPr lang="en-US" sz="3599" b="1" dirty="0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FF0000"/>
                </a:solidFill>
                <a:latin typeface="Lora Bold"/>
                <a:ea typeface="Lora Bold"/>
                <a:cs typeface="Lora Bold"/>
                <a:sym typeface="Lora Bold"/>
              </a:rPr>
              <a:t>kurzu</a:t>
            </a:r>
            <a:endParaRPr lang="en-US" sz="3599" b="1" dirty="0">
              <a:solidFill>
                <a:srgbClr val="FF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FF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Místo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konání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Ústav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germánských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studií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nám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Jana 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Palacha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2, Praha 1 (</a:t>
            </a:r>
            <a:r>
              <a:rPr lang="en-US" sz="359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alternativně</a:t>
            </a:r>
            <a:r>
              <a:rPr lang="en-US" sz="359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on-line v MS Teams)</a:t>
            </a:r>
          </a:p>
          <a:p>
            <a:pPr algn="l">
              <a:lnSpc>
                <a:spcPts val="3887"/>
              </a:lnSpc>
            </a:pPr>
            <a:endParaRPr lang="en-US" sz="359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887"/>
              </a:lnSpc>
            </a:pPr>
            <a:r>
              <a:rPr lang="en-US" sz="3599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Podrobnosti</a:t>
            </a:r>
            <a:r>
              <a:rPr lang="en-US" sz="3599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: </a:t>
            </a: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887"/>
              </a:lnSpc>
            </a:pPr>
            <a:endParaRPr lang="en-US" sz="3599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240"/>
              </a:lnSpc>
            </a:pPr>
            <a:r>
              <a:rPr lang="en-US" sz="30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Kontaktní</a:t>
            </a:r>
            <a:r>
              <a:rPr lang="en-US" sz="30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osoby</a:t>
            </a:r>
            <a:r>
              <a:rPr lang="en-US" sz="30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	</a:t>
            </a:r>
            <a:r>
              <a:rPr lang="en-US" sz="3000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Štěpán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Zbytovský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, Ph.D. 	               </a:t>
            </a:r>
            <a:r>
              <a:rPr lang="en-US" sz="3000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Kateřina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Havlová</a:t>
            </a:r>
            <a:endParaRPr lang="en-US" sz="3000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240"/>
              </a:lnSpc>
            </a:pPr>
            <a:r>
              <a:rPr lang="en-US" sz="30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Telefon</a:t>
            </a:r>
            <a:r>
              <a:rPr lang="en-US" sz="30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: 		            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+420 221 619 244		                           +420 221 619 241 </a:t>
            </a:r>
          </a:p>
          <a:p>
            <a:pPr algn="l">
              <a:lnSpc>
                <a:spcPts val="3240"/>
              </a:lnSpc>
            </a:pPr>
            <a:r>
              <a:rPr lang="en-US" sz="30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E-mail: 		            </a:t>
            </a:r>
            <a:r>
              <a:rPr lang="en-US" sz="3000" b="1" u="sng" dirty="0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rId2" tooltip="mailto:stepan.zbytovsky@ff.cuni.cz"/>
              </a:rPr>
              <a:t>stepan.zbytovsky@ff.cuni.cz</a:t>
            </a:r>
            <a:r>
              <a:rPr lang="en-US" sz="30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           </a:t>
            </a:r>
            <a:r>
              <a:rPr lang="en-US" sz="3000" b="1" u="sng" dirty="0">
                <a:solidFill>
                  <a:srgbClr val="0563C1"/>
                </a:solidFill>
                <a:latin typeface="Lora Bold"/>
                <a:ea typeface="Lora Bold"/>
                <a:cs typeface="Lora Bold"/>
                <a:sym typeface="Lora Bold"/>
                <a:hlinkClick r:id=""/>
              </a:rPr>
              <a:t>katerina.havlova@ff.cuni.cz</a:t>
            </a:r>
          </a:p>
          <a:p>
            <a:pPr algn="l">
              <a:lnSpc>
                <a:spcPts val="3887"/>
              </a:lnSpc>
            </a:pPr>
            <a:endParaRPr lang="en-US" sz="3000" b="1" u="sng" dirty="0">
              <a:solidFill>
                <a:srgbClr val="0563C1"/>
              </a:solidFill>
              <a:latin typeface="Lora Bold"/>
              <a:ea typeface="Lora Bold"/>
              <a:cs typeface="Lora Bold"/>
              <a:sym typeface="Lora Bold"/>
              <a:hlinkClick r:id=""/>
            </a:endParaRPr>
          </a:p>
        </p:txBody>
      </p:sp>
      <p:sp>
        <p:nvSpPr>
          <p:cNvPr id="4" name="Freeform 4" descr="Obsah obrázku vzor, čtverec, Symetrie, pixel  Popis byl vytvořen automaticky"/>
          <p:cNvSpPr/>
          <p:nvPr/>
        </p:nvSpPr>
        <p:spPr>
          <a:xfrm>
            <a:off x="4530604" y="5788084"/>
            <a:ext cx="2283714" cy="2283714"/>
          </a:xfrm>
          <a:custGeom>
            <a:avLst/>
            <a:gdLst/>
            <a:ahLst/>
            <a:cxnLst/>
            <a:rect l="l" t="t" r="r" b="b"/>
            <a:pathLst>
              <a:path w="2283714" h="2283714">
                <a:moveTo>
                  <a:pt x="0" y="0"/>
                </a:moveTo>
                <a:lnTo>
                  <a:pt x="2283714" y="0"/>
                </a:lnTo>
                <a:lnTo>
                  <a:pt x="2283714" y="2283714"/>
                </a:lnTo>
                <a:lnTo>
                  <a:pt x="0" y="2283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48740" y="606092"/>
            <a:ext cx="15590520" cy="148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Přípravný kurz </a:t>
            </a:r>
          </a:p>
          <a:p>
            <a:pPr algn="ctr">
              <a:lnSpc>
                <a:spcPts val="4536"/>
              </a:lnSpc>
            </a:pPr>
            <a:r>
              <a:rPr lang="en-US" sz="4200" spc="39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Germanistika a NJL se zaměřením na vzdělávání, bc. studium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27472"/>
            <a:ext cx="15787694" cy="0"/>
          </a:xfrm>
          <a:prstGeom prst="line">
            <a:avLst/>
          </a:prstGeom>
          <a:ln w="95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334697" y="6238690"/>
            <a:ext cx="5687472" cy="3916220"/>
            <a:chOff x="0" y="0"/>
            <a:chExt cx="1497935" cy="1031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7935" cy="1031432"/>
            </a:xfrm>
            <a:custGeom>
              <a:avLst/>
              <a:gdLst/>
              <a:ahLst/>
              <a:cxnLst/>
              <a:rect l="l" t="t" r="r" b="b"/>
              <a:pathLst>
                <a:path w="1497935" h="1031432">
                  <a:moveTo>
                    <a:pt x="0" y="0"/>
                  </a:moveTo>
                  <a:lnTo>
                    <a:pt x="1497935" y="0"/>
                  </a:lnTo>
                  <a:lnTo>
                    <a:pt x="1497935" y="1031432"/>
                  </a:lnTo>
                  <a:lnTo>
                    <a:pt x="0" y="103143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97935" cy="1079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464687" y="6378198"/>
            <a:ext cx="5416470" cy="3610980"/>
          </a:xfrm>
          <a:custGeom>
            <a:avLst/>
            <a:gdLst/>
            <a:ahLst/>
            <a:cxnLst/>
            <a:rect l="l" t="t" r="r" b="b"/>
            <a:pathLst>
              <a:path w="5416470" h="3610980">
                <a:moveTo>
                  <a:pt x="0" y="0"/>
                </a:moveTo>
                <a:lnTo>
                  <a:pt x="5416470" y="0"/>
                </a:lnTo>
                <a:lnTo>
                  <a:pt x="5416470" y="3610980"/>
                </a:lnTo>
                <a:lnTo>
                  <a:pt x="0" y="3610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348740" y="2784156"/>
            <a:ext cx="16091567" cy="539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Délka kurzu:</a:t>
            </a:r>
            <a:r>
              <a:rPr lang="en-US" sz="3600" spc="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10 vyučovacích hodin (ve 2 dnech – sobota a neděle)</a:t>
            </a:r>
          </a:p>
          <a:p>
            <a:pPr algn="l">
              <a:lnSpc>
                <a:spcPts val="4320"/>
              </a:lnSpc>
            </a:pPr>
            <a:endParaRPr lang="en-US" sz="3600" spc="33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320"/>
              </a:lnSpc>
            </a:pPr>
            <a:r>
              <a:rPr lang="en-US" sz="3600" b="1" spc="3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Obsah kurzu: 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seznámení s ÚGS , oborem a s podobou/strukturou přijímací zkoušky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možnost individuálního rozhovoru s vyučujícími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zaměření na gymnaziální okruhy gramatiky a slovní zásoby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reálie a literatura 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neformální procvičování látky</a:t>
            </a:r>
          </a:p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 spc="33">
                <a:solidFill>
                  <a:srgbClr val="0F1E29"/>
                </a:solidFill>
                <a:latin typeface="Lora"/>
                <a:ea typeface="Lora"/>
                <a:cs typeface="Lora"/>
                <a:sym typeface="Lora"/>
              </a:rPr>
              <a:t>ukázka výuky</a:t>
            </a:r>
          </a:p>
          <a:p>
            <a:pPr marL="651510" lvl="1" indent="-325755" algn="l">
              <a:lnSpc>
                <a:spcPts val="3888"/>
              </a:lnSpc>
            </a:pPr>
            <a:endParaRPr lang="en-US" sz="3600" spc="33">
              <a:solidFill>
                <a:srgbClr val="0F1E29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144000" y="7659658"/>
            <a:ext cx="2806521" cy="2495252"/>
          </a:xfrm>
          <a:custGeom>
            <a:avLst/>
            <a:gdLst/>
            <a:ahLst/>
            <a:cxnLst/>
            <a:rect l="l" t="t" r="r" b="b"/>
            <a:pathLst>
              <a:path w="2806521" h="2495252">
                <a:moveTo>
                  <a:pt x="0" y="0"/>
                </a:moveTo>
                <a:lnTo>
                  <a:pt x="2806521" y="0"/>
                </a:lnTo>
                <a:lnTo>
                  <a:pt x="2806521" y="2495252"/>
                </a:lnTo>
                <a:lnTo>
                  <a:pt x="0" y="2495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348740" y="1473350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Přípravný kurz – náplň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111">
            <a:off x="1250153" y="2608422"/>
            <a:ext cx="15787694" cy="0"/>
          </a:xfrm>
          <a:prstGeom prst="line">
            <a:avLst/>
          </a:prstGeom>
          <a:ln w="476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348740" y="1416608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spc="6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Přijímací řízení – kontakty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0156" y="2166493"/>
            <a:ext cx="15590520" cy="7694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endParaRPr dirty="0"/>
          </a:p>
          <a:p>
            <a:pPr algn="just">
              <a:lnSpc>
                <a:spcPts val="4320"/>
              </a:lnSpc>
            </a:pP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Veškeré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dotazy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k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organizaci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přijímacího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řízení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(</a:t>
            </a:r>
            <a:r>
              <a:rPr lang="en-US" sz="3400" b="1" spc="33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lhůty</a:t>
            </a:r>
            <a:r>
              <a:rPr lang="en-US" sz="3400" b="1" spc="33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, </a:t>
            </a:r>
            <a:r>
              <a:rPr lang="en-US" sz="3400" b="1" spc="33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podklady</a:t>
            </a:r>
            <a:r>
              <a:rPr lang="en-US" sz="3400" b="1" spc="33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, </a:t>
            </a:r>
            <a:r>
              <a:rPr lang="en-US" sz="3400" b="1" spc="33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výjimky</a:t>
            </a:r>
            <a:r>
              <a:rPr lang="en-US" sz="3400" b="1" spc="33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, </a:t>
            </a:r>
            <a:r>
              <a:rPr lang="en-US" sz="3400" b="1" spc="33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problémy</a:t>
            </a:r>
            <a:r>
              <a:rPr lang="en-US" sz="3400" b="1" spc="33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s </a:t>
            </a:r>
            <a:r>
              <a:rPr lang="en-US" sz="3400" b="1" spc="33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podáním</a:t>
            </a:r>
            <a:r>
              <a:rPr lang="en-US" sz="3400" b="1" spc="33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3400" b="1" spc="33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přihlášky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atd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.)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směřujte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na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u="sng" spc="33" dirty="0" err="1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2" tooltip="https://www.ff.cuni.cz/fakulta/oddeleni-dekanatu/oddeleni-prijimaciho-rizeni/"/>
              </a:rPr>
              <a:t>Oddělení</a:t>
            </a:r>
            <a:r>
              <a:rPr lang="en-US" sz="3400" u="sng" spc="33" dirty="0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2" tooltip="https://www.ff.cuni.cz/fakulta/oddeleni-dekanatu/oddeleni-prijimaciho-rizeni/"/>
              </a:rPr>
              <a:t> </a:t>
            </a:r>
            <a:r>
              <a:rPr lang="en-US" sz="3400" u="sng" spc="33" dirty="0" err="1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2" tooltip="https://www.ff.cuni.cz/fakulta/oddeleni-dekanatu/oddeleni-prijimaciho-rizeni/"/>
              </a:rPr>
              <a:t>přijímacího</a:t>
            </a:r>
            <a:r>
              <a:rPr lang="en-US" sz="3400" u="sng" spc="33" dirty="0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2" tooltip="https://www.ff.cuni.cz/fakulta/oddeleni-dekanatu/oddeleni-prijimaciho-rizeni/"/>
              </a:rPr>
              <a:t> </a:t>
            </a:r>
            <a:r>
              <a:rPr lang="en-US" sz="3400" u="sng" spc="33" dirty="0" err="1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2" tooltip="https://www.ff.cuni.cz/fakulta/oddeleni-dekanatu/oddeleni-prijimaciho-rizeni/"/>
              </a:rPr>
              <a:t>řízení</a:t>
            </a:r>
            <a:r>
              <a:rPr lang="en-US" sz="3400" u="sng" spc="33" dirty="0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2" tooltip="https://www.ff.cuni.cz/fakulta/oddeleni-dekanatu/oddeleni-prijimaciho-rizeni/"/>
              </a:rPr>
              <a:t> FF UK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; </a:t>
            </a:r>
            <a:r>
              <a:rPr lang="en-US" sz="3400" u="sng" spc="33" dirty="0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3" tooltip="mailto:prijimacky@ff.cuni.cz"/>
              </a:rPr>
              <a:t>prijimacky@ff.cuni.cz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</a:p>
          <a:p>
            <a:pPr algn="just">
              <a:lnSpc>
                <a:spcPts val="4320"/>
              </a:lnSpc>
            </a:pPr>
            <a:endParaRPr lang="en-US" sz="3400" spc="33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algn="just">
              <a:lnSpc>
                <a:spcPts val="4320"/>
              </a:lnSpc>
            </a:pP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Ohledně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přijímacího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pohovoru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na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b="1" spc="33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germanistiku</a:t>
            </a:r>
            <a:r>
              <a:rPr lang="en-US" sz="3400" b="1" spc="33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/ </a:t>
            </a:r>
            <a:r>
              <a:rPr lang="en-US" sz="3400" b="1" spc="33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Učitelství</a:t>
            </a:r>
            <a:r>
              <a:rPr lang="en-US" sz="3400" b="1" spc="33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NJL </a:t>
            </a:r>
          </a:p>
          <a:p>
            <a:pPr algn="just">
              <a:lnSpc>
                <a:spcPts val="4320"/>
              </a:lnSpc>
            </a:pP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se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obracejte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na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dr.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Věru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Hejhalovou</a:t>
            </a:r>
            <a:endParaRPr lang="en-US" sz="3400" spc="33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algn="just">
              <a:lnSpc>
                <a:spcPts val="4320"/>
              </a:lnSpc>
            </a:pP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e-mail: </a:t>
            </a:r>
            <a:r>
              <a:rPr lang="en-US" sz="3400" u="sng" spc="33" dirty="0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4" tooltip="mailto:vera.hejhalova@ff.cuni.cz"/>
              </a:rPr>
              <a:t>vera.hejhalova@ff.cuni.cz</a:t>
            </a:r>
          </a:p>
          <a:p>
            <a:pPr algn="just">
              <a:lnSpc>
                <a:spcPts val="4320"/>
              </a:lnSpc>
            </a:pP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telefon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: 221 619 243</a:t>
            </a:r>
          </a:p>
          <a:p>
            <a:pPr algn="just">
              <a:lnSpc>
                <a:spcPts val="4320"/>
              </a:lnSpc>
            </a:pP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osobně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: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m.č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. 320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ve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vypsaných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konzultačních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hodinách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</a:p>
          <a:p>
            <a:pPr algn="just">
              <a:lnSpc>
                <a:spcPts val="4320"/>
              </a:lnSpc>
            </a:pPr>
            <a:endParaRPr lang="en-US" sz="3400" spc="33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algn="just">
              <a:lnSpc>
                <a:spcPts val="4320"/>
              </a:lnSpc>
            </a:pP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Sekretariát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ÚGS:</a:t>
            </a:r>
          </a:p>
          <a:p>
            <a:pPr algn="just">
              <a:lnSpc>
                <a:spcPts val="4320"/>
              </a:lnSpc>
            </a:pP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Ing.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Kateřina</a:t>
            </a: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3400" spc="33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Havlová</a:t>
            </a:r>
            <a:endParaRPr lang="en-US" sz="3400" spc="33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algn="just">
              <a:lnSpc>
                <a:spcPts val="4320"/>
              </a:lnSpc>
            </a:pPr>
            <a:r>
              <a:rPr lang="en-US" sz="3400" spc="33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e-mail: </a:t>
            </a:r>
            <a:r>
              <a:rPr lang="en-US" sz="3400" u="sng" spc="33" dirty="0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mailto:zuzana.rybenska@ff.cuni.cz"/>
              </a:rPr>
              <a:t>katerina.havlova@ff.cuni.cz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08848" y="8253222"/>
            <a:ext cx="10670304" cy="100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6"/>
              </a:lnSpc>
            </a:pPr>
            <a:r>
              <a:rPr lang="en-US" sz="72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Děkujeme za pozornost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2E6A18-075A-4787-937F-DED71B8E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187" y="1028700"/>
            <a:ext cx="9953625" cy="66357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7885" y="569348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429638" y="3498750"/>
            <a:ext cx="2890020" cy="2568505"/>
          </a:xfrm>
          <a:custGeom>
            <a:avLst/>
            <a:gdLst/>
            <a:ahLst/>
            <a:cxnLst/>
            <a:rect l="l" t="t" r="r" b="b"/>
            <a:pathLst>
              <a:path w="2890020" h="2568505">
                <a:moveTo>
                  <a:pt x="0" y="0"/>
                </a:moveTo>
                <a:lnTo>
                  <a:pt x="2890019" y="0"/>
                </a:lnTo>
                <a:lnTo>
                  <a:pt x="2890019" y="2568505"/>
                </a:lnTo>
                <a:lnTo>
                  <a:pt x="0" y="2568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3131501">
            <a:off x="10319657" y="4537704"/>
            <a:ext cx="2890020" cy="2568505"/>
          </a:xfrm>
          <a:custGeom>
            <a:avLst/>
            <a:gdLst/>
            <a:ahLst/>
            <a:cxnLst/>
            <a:rect l="l" t="t" r="r" b="b"/>
            <a:pathLst>
              <a:path w="2890020" h="2568505">
                <a:moveTo>
                  <a:pt x="0" y="0"/>
                </a:moveTo>
                <a:lnTo>
                  <a:pt x="2890020" y="0"/>
                </a:lnTo>
                <a:lnTo>
                  <a:pt x="2890020" y="2568505"/>
                </a:lnTo>
                <a:lnTo>
                  <a:pt x="0" y="2568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1340161" y="4150434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43098" y="1464277"/>
            <a:ext cx="14201805" cy="13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2"/>
              </a:lnSpc>
            </a:pPr>
            <a:r>
              <a:rPr lang="en-US" sz="99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Prostor pro Vaše dotazy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0156" y="2022404"/>
            <a:ext cx="15787687" cy="14288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5517303" y="6605620"/>
            <a:ext cx="2535794" cy="253579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02683" y="2659174"/>
            <a:ext cx="2587794" cy="25877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791403" y="2947895"/>
            <a:ext cx="2010353" cy="2010353"/>
          </a:xfrm>
          <a:custGeom>
            <a:avLst/>
            <a:gdLst/>
            <a:ahLst/>
            <a:cxnLst/>
            <a:rect l="l" t="t" r="r" b="b"/>
            <a:pathLst>
              <a:path w="2010353" h="2010353">
                <a:moveTo>
                  <a:pt x="0" y="0"/>
                </a:moveTo>
                <a:lnTo>
                  <a:pt x="2010354" y="0"/>
                </a:lnTo>
                <a:lnTo>
                  <a:pt x="2010354" y="2010353"/>
                </a:lnTo>
                <a:lnTo>
                  <a:pt x="0" y="2010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5812777" y="7005286"/>
            <a:ext cx="1944846" cy="1551015"/>
          </a:xfrm>
          <a:custGeom>
            <a:avLst/>
            <a:gdLst/>
            <a:ahLst/>
            <a:cxnLst/>
            <a:rect l="l" t="t" r="r" b="b"/>
            <a:pathLst>
              <a:path w="1944846" h="1551015">
                <a:moveTo>
                  <a:pt x="0" y="0"/>
                </a:moveTo>
                <a:lnTo>
                  <a:pt x="1944846" y="0"/>
                </a:lnTo>
                <a:lnTo>
                  <a:pt x="1944846" y="1551015"/>
                </a:lnTo>
                <a:lnTo>
                  <a:pt x="0" y="155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1" name="Group 11"/>
          <p:cNvGrpSpPr/>
          <p:nvPr/>
        </p:nvGrpSpPr>
        <p:grpSpPr>
          <a:xfrm>
            <a:off x="11022245" y="6605620"/>
            <a:ext cx="2480438" cy="248043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516845" y="2594329"/>
            <a:ext cx="2587794" cy="258779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009764" y="2594329"/>
            <a:ext cx="2587794" cy="258779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179267" y="3243105"/>
            <a:ext cx="2248788" cy="1290242"/>
          </a:xfrm>
          <a:custGeom>
            <a:avLst/>
            <a:gdLst/>
            <a:ahLst/>
            <a:cxnLst/>
            <a:rect l="l" t="t" r="r" b="b"/>
            <a:pathLst>
              <a:path w="2248788" h="1290242">
                <a:moveTo>
                  <a:pt x="0" y="0"/>
                </a:moveTo>
                <a:lnTo>
                  <a:pt x="2248788" y="0"/>
                </a:lnTo>
                <a:lnTo>
                  <a:pt x="2248788" y="1290242"/>
                </a:lnTo>
                <a:lnTo>
                  <a:pt x="0" y="1290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1" name="Freeform 21"/>
          <p:cNvSpPr/>
          <p:nvPr/>
        </p:nvSpPr>
        <p:spPr>
          <a:xfrm>
            <a:off x="2787161" y="3118853"/>
            <a:ext cx="2047162" cy="1668437"/>
          </a:xfrm>
          <a:custGeom>
            <a:avLst/>
            <a:gdLst/>
            <a:ahLst/>
            <a:cxnLst/>
            <a:rect l="l" t="t" r="r" b="b"/>
            <a:pathLst>
              <a:path w="2047162" h="1668437">
                <a:moveTo>
                  <a:pt x="0" y="0"/>
                </a:moveTo>
                <a:lnTo>
                  <a:pt x="2047162" y="0"/>
                </a:lnTo>
                <a:lnTo>
                  <a:pt x="2047162" y="1668437"/>
                </a:lnTo>
                <a:lnTo>
                  <a:pt x="0" y="1668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2" name="Freeform 22"/>
          <p:cNvSpPr/>
          <p:nvPr/>
        </p:nvSpPr>
        <p:spPr>
          <a:xfrm>
            <a:off x="11394233" y="7005286"/>
            <a:ext cx="1736462" cy="1736462"/>
          </a:xfrm>
          <a:custGeom>
            <a:avLst/>
            <a:gdLst/>
            <a:ahLst/>
            <a:cxnLst/>
            <a:rect l="l" t="t" r="r" b="b"/>
            <a:pathLst>
              <a:path w="1736462" h="1736462">
                <a:moveTo>
                  <a:pt x="0" y="0"/>
                </a:moveTo>
                <a:lnTo>
                  <a:pt x="1736462" y="0"/>
                </a:lnTo>
                <a:lnTo>
                  <a:pt x="1736462" y="1736462"/>
                </a:lnTo>
                <a:lnTo>
                  <a:pt x="0" y="1736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3" name="TextBox 23"/>
          <p:cNvSpPr txBox="1"/>
          <p:nvPr/>
        </p:nvSpPr>
        <p:spPr>
          <a:xfrm>
            <a:off x="5104639" y="9206324"/>
            <a:ext cx="3361121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přípravné kurzy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48740" y="931174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Program prezentace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5324998"/>
            <a:ext cx="5214097" cy="110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6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představení oddělení</a:t>
            </a:r>
          </a:p>
          <a:p>
            <a:pPr algn="ctr">
              <a:lnSpc>
                <a:spcPts val="4356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germanistiky ÚGS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42797" y="5266018"/>
            <a:ext cx="6121728" cy="1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vyučované </a:t>
            </a:r>
          </a:p>
          <a:p>
            <a:pPr algn="ctr">
              <a:lnSpc>
                <a:spcPts val="4176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studijní programy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47725" y="5124973"/>
            <a:ext cx="3697710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přijímací zkoušky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523523" y="9178646"/>
            <a:ext cx="1498662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3600">
                <a:solidFill>
                  <a:srgbClr val="000000"/>
                </a:solidFill>
                <a:latin typeface="Faraz Modern"/>
                <a:ea typeface="Faraz Modern"/>
                <a:cs typeface="Faraz Modern"/>
                <a:sym typeface="Faraz Modern"/>
              </a:rPr>
              <a:t>dotazy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1049768"/>
            <a:ext cx="1559052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Ústav</a:t>
            </a:r>
            <a:r>
              <a:rPr lang="en-US" sz="6600" dirty="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germánských</a:t>
            </a:r>
            <a:r>
              <a:rPr lang="en-US" sz="6600" dirty="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studií</a:t>
            </a:r>
            <a:endParaRPr lang="en-US" sz="6600" dirty="0">
              <a:solidFill>
                <a:srgbClr val="CC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59091" y="2942854"/>
            <a:ext cx="15640073" cy="287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endParaRPr dirty="0"/>
          </a:p>
          <a:p>
            <a:pPr marL="9427845" lvl="1" indent="-4713922" algn="l">
              <a:lnSpc>
                <a:spcPts val="4536"/>
              </a:lnSpc>
              <a:buFont typeface="Arial"/>
              <a:buChar char="•"/>
            </a:pPr>
            <a:r>
              <a:rPr lang="en-US" sz="42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charakteristika</a:t>
            </a:r>
            <a:r>
              <a:rPr lang="en-US" sz="42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oboru</a:t>
            </a:r>
            <a:endParaRPr lang="en-US" sz="4200" spc="3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427845" lvl="1" indent="-4713922" algn="l">
              <a:lnSpc>
                <a:spcPts val="4536"/>
              </a:lnSpc>
              <a:buFont typeface="Arial"/>
              <a:buChar char="•"/>
            </a:pPr>
            <a:r>
              <a:rPr lang="en-US" sz="42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profil</a:t>
            </a:r>
            <a:r>
              <a:rPr lang="en-US" sz="42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absolventa</a:t>
            </a:r>
            <a:endParaRPr lang="en-US" sz="4200" spc="3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427845" lvl="1" indent="-4713922" algn="l">
              <a:lnSpc>
                <a:spcPts val="4536"/>
              </a:lnSpc>
              <a:buFont typeface="Arial"/>
              <a:buChar char="•"/>
            </a:pPr>
            <a:r>
              <a:rPr lang="en-US" sz="42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přijímací</a:t>
            </a:r>
            <a:r>
              <a:rPr lang="en-US" sz="42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zkoušky</a:t>
            </a:r>
            <a:endParaRPr lang="en-US" sz="4200" spc="3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427845" lvl="1" indent="-4713922" algn="l">
              <a:lnSpc>
                <a:spcPts val="4536"/>
              </a:lnSpc>
              <a:buFont typeface="Arial"/>
              <a:buChar char="•"/>
            </a:pPr>
            <a:r>
              <a:rPr lang="en-US" sz="42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přípravné</a:t>
            </a:r>
            <a:r>
              <a:rPr lang="en-US" sz="4200" spc="39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kurzy</a:t>
            </a:r>
            <a:endParaRPr lang="en-US" sz="4200" spc="39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03831" y="3845304"/>
            <a:ext cx="6413802" cy="2750345"/>
          </a:xfrm>
          <a:custGeom>
            <a:avLst/>
            <a:gdLst/>
            <a:ahLst/>
            <a:cxnLst/>
            <a:rect l="l" t="t" r="r" b="b"/>
            <a:pathLst>
              <a:path w="6413802" h="2750345">
                <a:moveTo>
                  <a:pt x="0" y="0"/>
                </a:moveTo>
                <a:lnTo>
                  <a:pt x="6413802" y="0"/>
                </a:lnTo>
                <a:lnTo>
                  <a:pt x="6413802" y="2750344"/>
                </a:lnTo>
                <a:lnTo>
                  <a:pt x="0" y="2750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 descr="Obsah obrázku vzor, čtverec, Symetrie, umění  Popis byl vytvořen automaticky"/>
          <p:cNvSpPr/>
          <p:nvPr/>
        </p:nvSpPr>
        <p:spPr>
          <a:xfrm>
            <a:off x="3790567" y="7078682"/>
            <a:ext cx="2640330" cy="2640330"/>
          </a:xfrm>
          <a:custGeom>
            <a:avLst/>
            <a:gdLst/>
            <a:ahLst/>
            <a:cxnLst/>
            <a:rect l="l" t="t" r="r" b="b"/>
            <a:pathLst>
              <a:path w="2640330" h="2640330">
                <a:moveTo>
                  <a:pt x="0" y="0"/>
                </a:moveTo>
                <a:lnTo>
                  <a:pt x="2640330" y="0"/>
                </a:lnTo>
                <a:lnTo>
                  <a:pt x="2640330" y="2640330"/>
                </a:lnTo>
                <a:lnTo>
                  <a:pt x="0" y="2640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 descr="Obsah obrázku vzor, čtverec, Symetrie, pixel  Popis byl vytvořen automaticky"/>
          <p:cNvSpPr/>
          <p:nvPr/>
        </p:nvSpPr>
        <p:spPr>
          <a:xfrm>
            <a:off x="11800163" y="7078682"/>
            <a:ext cx="2640330" cy="2640330"/>
          </a:xfrm>
          <a:custGeom>
            <a:avLst/>
            <a:gdLst/>
            <a:ahLst/>
            <a:cxnLst/>
            <a:rect l="l" t="t" r="r" b="b"/>
            <a:pathLst>
              <a:path w="2640330" h="2640330">
                <a:moveTo>
                  <a:pt x="0" y="0"/>
                </a:moveTo>
                <a:lnTo>
                  <a:pt x="2640330" y="0"/>
                </a:lnTo>
                <a:lnTo>
                  <a:pt x="2640330" y="2640330"/>
                </a:lnTo>
                <a:lnTo>
                  <a:pt x="0" y="2640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AutoShape 8"/>
          <p:cNvSpPr/>
          <p:nvPr/>
        </p:nvSpPr>
        <p:spPr>
          <a:xfrm>
            <a:off x="1250156" y="2307908"/>
            <a:ext cx="15787688" cy="14288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Box 9"/>
          <p:cNvSpPr txBox="1"/>
          <p:nvPr/>
        </p:nvSpPr>
        <p:spPr>
          <a:xfrm>
            <a:off x="2198187" y="2781171"/>
            <a:ext cx="15590520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1" spc="3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web oddělení germanistiky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82711" y="2816816"/>
            <a:ext cx="15590520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1" spc="3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rubrika „uchazeč“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072903" y="2328360"/>
            <a:ext cx="11203397" cy="1904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3879342" y="456724"/>
            <a:ext cx="1559052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Oddělení</a:t>
            </a:r>
            <a:r>
              <a:rPr lang="en-US" sz="6600" dirty="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6600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germanistiky</a:t>
            </a:r>
            <a:r>
              <a:rPr lang="en-US" sz="6600" dirty="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 ÚGS </a:t>
            </a:r>
          </a:p>
          <a:p>
            <a:pPr algn="ctr">
              <a:lnSpc>
                <a:spcPts val="5832"/>
              </a:lnSpc>
            </a:pPr>
            <a:r>
              <a:rPr lang="en-US" sz="5400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personální</a:t>
            </a:r>
            <a:r>
              <a:rPr lang="en-US" sz="5400" dirty="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složení</a:t>
            </a:r>
            <a:r>
              <a:rPr lang="en-US" sz="5400" dirty="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5400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uspořádání</a:t>
            </a:r>
            <a:endParaRPr lang="en-US" sz="5400" dirty="0">
              <a:solidFill>
                <a:srgbClr val="CC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5458226" cy="10287000"/>
            <a:chOff x="0" y="0"/>
            <a:chExt cx="1437557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7558" cy="2709333"/>
            </a:xfrm>
            <a:custGeom>
              <a:avLst/>
              <a:gdLst/>
              <a:ahLst/>
              <a:cxnLst/>
              <a:rect l="l" t="t" r="r" b="b"/>
              <a:pathLst>
                <a:path w="1437558" h="2709333">
                  <a:moveTo>
                    <a:pt x="0" y="0"/>
                  </a:moveTo>
                  <a:lnTo>
                    <a:pt x="1437558" y="0"/>
                  </a:lnTo>
                  <a:lnTo>
                    <a:pt x="14375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3755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8" name="Freeform 8" descr="Lukáš Felbr | ÚGS FF UK Germanistika"/>
          <p:cNvSpPr/>
          <p:nvPr/>
        </p:nvSpPr>
        <p:spPr>
          <a:xfrm>
            <a:off x="306242" y="7025640"/>
            <a:ext cx="2333146" cy="2916432"/>
          </a:xfrm>
          <a:custGeom>
            <a:avLst/>
            <a:gdLst/>
            <a:ahLst/>
            <a:cxnLst/>
            <a:rect l="l" t="t" r="r" b="b"/>
            <a:pathLst>
              <a:path w="2333146" h="2916432">
                <a:moveTo>
                  <a:pt x="0" y="0"/>
                </a:moveTo>
                <a:lnTo>
                  <a:pt x="2333146" y="0"/>
                </a:lnTo>
                <a:lnTo>
                  <a:pt x="2333146" y="2916432"/>
                </a:lnTo>
                <a:lnTo>
                  <a:pt x="0" y="2916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453" t="-21278" r="-76490" b="-512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 descr="Obsah obrázku osoba, oblečení, Lidská tvář, muž  Popis byl vytvořen automaticky"/>
          <p:cNvSpPr/>
          <p:nvPr/>
        </p:nvSpPr>
        <p:spPr>
          <a:xfrm>
            <a:off x="2839618" y="2005726"/>
            <a:ext cx="2361324" cy="2951655"/>
          </a:xfrm>
          <a:custGeom>
            <a:avLst/>
            <a:gdLst/>
            <a:ahLst/>
            <a:cxnLst/>
            <a:rect l="l" t="t" r="r" b="b"/>
            <a:pathLst>
              <a:path w="2361324" h="2951655">
                <a:moveTo>
                  <a:pt x="0" y="0"/>
                </a:moveTo>
                <a:lnTo>
                  <a:pt x="2361324" y="0"/>
                </a:lnTo>
                <a:lnTo>
                  <a:pt x="2361324" y="2951655"/>
                </a:lnTo>
                <a:lnTo>
                  <a:pt x="0" y="2951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009" t="-43045" r="-52638" b="-6150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 descr="Obsah obrázku Lidská tvář, úsměv, osoba, Lidské vousy  Popis byl vytvořen automaticky"/>
          <p:cNvSpPr/>
          <p:nvPr/>
        </p:nvSpPr>
        <p:spPr>
          <a:xfrm>
            <a:off x="252804" y="3651885"/>
            <a:ext cx="2386584" cy="2983230"/>
          </a:xfrm>
          <a:custGeom>
            <a:avLst/>
            <a:gdLst/>
            <a:ahLst/>
            <a:cxnLst/>
            <a:rect l="l" t="t" r="r" b="b"/>
            <a:pathLst>
              <a:path w="2386584" h="2983230">
                <a:moveTo>
                  <a:pt x="0" y="0"/>
                </a:moveTo>
                <a:lnTo>
                  <a:pt x="2386584" y="0"/>
                </a:lnTo>
                <a:lnTo>
                  <a:pt x="2386584" y="2983230"/>
                </a:lnTo>
                <a:lnTo>
                  <a:pt x="0" y="2983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9" r="-3759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Box 12"/>
          <p:cNvSpPr txBox="1"/>
          <p:nvPr/>
        </p:nvSpPr>
        <p:spPr>
          <a:xfrm>
            <a:off x="7660358" y="4123031"/>
            <a:ext cx="8028488" cy="373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aplikovaná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lingvistika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sociolingvistika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lexikografie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diachronie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880"/>
              </a:lnSpc>
            </a:pP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71602" y="3170277"/>
            <a:ext cx="3406000" cy="62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8"/>
              </a:lnSpc>
            </a:pPr>
            <a:r>
              <a:rPr lang="en-US" sz="48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Lingvistika</a:t>
            </a:r>
          </a:p>
        </p:txBody>
      </p:sp>
      <p:pic>
        <p:nvPicPr>
          <p:cNvPr id="15" name="Obrázek 14" descr="Obsah obrázku osoba, oblečení, Lidská tvář, červená&#10;&#10;Popis byl vytvořen automaticky">
            <a:extLst>
              <a:ext uri="{FF2B5EF4-FFF2-40B4-BE49-F238E27FC236}">
                <a16:creationId xmlns:a16="http://schemas.microsoft.com/office/drawing/2014/main" id="{95D8D1A8-B9A4-F4BE-8F8D-A17136E42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4"/>
          <a:stretch/>
        </p:blipFill>
        <p:spPr>
          <a:xfrm>
            <a:off x="232595" y="726886"/>
            <a:ext cx="2406793" cy="2580071"/>
          </a:xfrm>
          <a:prstGeom prst="rect">
            <a:avLst/>
          </a:prstGeom>
        </p:spPr>
      </p:pic>
      <p:pic>
        <p:nvPicPr>
          <p:cNvPr id="17" name="Obrázek 16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BAA89056-865D-798F-2201-76C63077A3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7" b="27067"/>
          <a:stretch/>
        </p:blipFill>
        <p:spPr>
          <a:xfrm>
            <a:off x="2839618" y="5519273"/>
            <a:ext cx="2333146" cy="2762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93626" y="2482516"/>
            <a:ext cx="11361951" cy="32084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3879342" y="456724"/>
            <a:ext cx="1559052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Oddělení germanistiky ÚGS </a:t>
            </a:r>
          </a:p>
          <a:p>
            <a:pPr algn="ctr">
              <a:lnSpc>
                <a:spcPts val="5832"/>
              </a:lnSpc>
            </a:pPr>
            <a:r>
              <a:rPr lang="en-US" sz="54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personální složení a uspořádání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5458226" cy="10287000"/>
            <a:chOff x="0" y="0"/>
            <a:chExt cx="1437557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7558" cy="2709333"/>
            </a:xfrm>
            <a:custGeom>
              <a:avLst/>
              <a:gdLst/>
              <a:ahLst/>
              <a:cxnLst/>
              <a:rect l="l" t="t" r="r" b="b"/>
              <a:pathLst>
                <a:path w="1437558" h="2709333">
                  <a:moveTo>
                    <a:pt x="0" y="0"/>
                  </a:moveTo>
                  <a:lnTo>
                    <a:pt x="1437558" y="0"/>
                  </a:lnTo>
                  <a:lnTo>
                    <a:pt x="14375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3755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144255" y="4174236"/>
            <a:ext cx="9060694" cy="359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literatura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do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roku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1700</a:t>
            </a:r>
          </a:p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německá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literatura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Čechách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literární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překlad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německá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filozofie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00300" y="3054130"/>
            <a:ext cx="9348604" cy="62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8"/>
              </a:lnSpc>
            </a:pPr>
            <a:r>
              <a:rPr lang="en-US" sz="4800" b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Literární věda, kultura, historie</a:t>
            </a:r>
          </a:p>
        </p:txBody>
      </p:sp>
      <p:sp>
        <p:nvSpPr>
          <p:cNvPr id="10" name="Freeform 10" descr="Štěpán Zbytovský | ÚGS FF UK Germanistika"/>
          <p:cNvSpPr/>
          <p:nvPr/>
        </p:nvSpPr>
        <p:spPr>
          <a:xfrm>
            <a:off x="508445" y="190389"/>
            <a:ext cx="1958569" cy="2448212"/>
          </a:xfrm>
          <a:custGeom>
            <a:avLst/>
            <a:gdLst/>
            <a:ahLst/>
            <a:cxnLst/>
            <a:rect l="l" t="t" r="r" b="b"/>
            <a:pathLst>
              <a:path w="1958569" h="2448212">
                <a:moveTo>
                  <a:pt x="0" y="0"/>
                </a:moveTo>
                <a:lnTo>
                  <a:pt x="1958569" y="0"/>
                </a:lnTo>
                <a:lnTo>
                  <a:pt x="1958569" y="2448212"/>
                </a:lnTo>
                <a:lnTo>
                  <a:pt x="0" y="2448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108" r="-10586" b="-1800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 descr="Obsah obrázku Lidská tvář, oblečení, osoba, zeď  Popis byl vytvořen automaticky"/>
          <p:cNvSpPr/>
          <p:nvPr/>
        </p:nvSpPr>
        <p:spPr>
          <a:xfrm>
            <a:off x="2901297" y="1245394"/>
            <a:ext cx="1870711" cy="2338389"/>
          </a:xfrm>
          <a:custGeom>
            <a:avLst/>
            <a:gdLst/>
            <a:ahLst/>
            <a:cxnLst/>
            <a:rect l="l" t="t" r="r" b="b"/>
            <a:pathLst>
              <a:path w="1870711" h="2338389">
                <a:moveTo>
                  <a:pt x="0" y="0"/>
                </a:moveTo>
                <a:lnTo>
                  <a:pt x="1870711" y="0"/>
                </a:lnTo>
                <a:lnTo>
                  <a:pt x="1870711" y="2338389"/>
                </a:lnTo>
                <a:lnTo>
                  <a:pt x="0" y="2338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2293" t="-41219" r="-129116" b="-8162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2871202" y="3676684"/>
            <a:ext cx="1900806" cy="2376008"/>
          </a:xfrm>
          <a:custGeom>
            <a:avLst/>
            <a:gdLst/>
            <a:ahLst/>
            <a:cxnLst/>
            <a:rect l="l" t="t" r="r" b="b"/>
            <a:pathLst>
              <a:path w="1900806" h="2376008">
                <a:moveTo>
                  <a:pt x="0" y="0"/>
                </a:moveTo>
                <a:lnTo>
                  <a:pt x="1900806" y="0"/>
                </a:lnTo>
                <a:lnTo>
                  <a:pt x="1900806" y="2376008"/>
                </a:lnTo>
                <a:lnTo>
                  <a:pt x="0" y="2376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015" t="-4304" b="-4304"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17" name="Obrázek 16" descr="Obsah obrázku oblečení, osoba, Lidská tvář, brýle&#10;&#10;Popis byl vytvořen automaticky">
            <a:extLst>
              <a:ext uri="{FF2B5EF4-FFF2-40B4-BE49-F238E27FC236}">
                <a16:creationId xmlns:a16="http://schemas.microsoft.com/office/drawing/2014/main" id="{136B2B92-0A86-3FA8-629D-A23556C61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r="19287" b="44511"/>
          <a:stretch/>
        </p:blipFill>
        <p:spPr>
          <a:xfrm>
            <a:off x="2775469" y="6233518"/>
            <a:ext cx="2005006" cy="2629412"/>
          </a:xfrm>
          <a:prstGeom prst="rect">
            <a:avLst/>
          </a:prstGeom>
        </p:spPr>
      </p:pic>
      <p:pic>
        <p:nvPicPr>
          <p:cNvPr id="19" name="Obrázek 18" descr="Obsah obrázku osoba, oblečení, Lidská tvář, kabát&#10;&#10;Popis byl vytvořen automaticky">
            <a:extLst>
              <a:ext uri="{FF2B5EF4-FFF2-40B4-BE49-F238E27FC236}">
                <a16:creationId xmlns:a16="http://schemas.microsoft.com/office/drawing/2014/main" id="{489638B6-8F13-0654-0959-9192ED8813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 t="8976" r="22181" b="46736"/>
          <a:stretch/>
        </p:blipFill>
        <p:spPr>
          <a:xfrm>
            <a:off x="452269" y="5135809"/>
            <a:ext cx="2005007" cy="2195417"/>
          </a:xfrm>
          <a:prstGeom prst="rect">
            <a:avLst/>
          </a:prstGeom>
        </p:spPr>
      </p:pic>
      <p:pic>
        <p:nvPicPr>
          <p:cNvPr id="21" name="Obrázek 20" descr="Obsah obrázku oblečení, osoba, Lidská tvář, budova&#10;&#10;Popis byl vytvořen automaticky">
            <a:extLst>
              <a:ext uri="{FF2B5EF4-FFF2-40B4-BE49-F238E27FC236}">
                <a16:creationId xmlns:a16="http://schemas.microsoft.com/office/drawing/2014/main" id="{3964B0CB-EEEC-BD44-843F-DAE2265404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t="12903" r="16725" b="40018"/>
          <a:stretch/>
        </p:blipFill>
        <p:spPr>
          <a:xfrm>
            <a:off x="467616" y="2828989"/>
            <a:ext cx="1989660" cy="211217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09B4FEB-5EF9-28CE-6471-CC8C634AB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69" y="7488365"/>
            <a:ext cx="2014745" cy="26294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019800" y="2324100"/>
            <a:ext cx="11551444" cy="0"/>
          </a:xfrm>
          <a:prstGeom prst="line">
            <a:avLst/>
          </a:prstGeom>
          <a:ln w="47625" cap="rnd">
            <a:solidFill>
              <a:srgbClr val="CC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3879342" y="456724"/>
            <a:ext cx="1559052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Oddělení germanistiky ÚGS </a:t>
            </a:r>
          </a:p>
          <a:p>
            <a:pPr algn="ctr">
              <a:lnSpc>
                <a:spcPts val="5832"/>
              </a:lnSpc>
            </a:pPr>
            <a:r>
              <a:rPr lang="en-US" sz="54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personální složení a uspořádání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5458226" cy="10287000"/>
            <a:chOff x="0" y="0"/>
            <a:chExt cx="1437557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7558" cy="2709333"/>
            </a:xfrm>
            <a:custGeom>
              <a:avLst/>
              <a:gdLst/>
              <a:ahLst/>
              <a:cxnLst/>
              <a:rect l="l" t="t" r="r" b="b"/>
              <a:pathLst>
                <a:path w="1437558" h="2709333">
                  <a:moveTo>
                    <a:pt x="0" y="0"/>
                  </a:moveTo>
                  <a:lnTo>
                    <a:pt x="1437558" y="0"/>
                  </a:lnTo>
                  <a:lnTo>
                    <a:pt x="14375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3755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63055" y="4176236"/>
            <a:ext cx="7823094" cy="359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němčina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jako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cizí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jazyk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v ČR </a:t>
            </a:r>
          </a:p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aktivizační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metody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umělá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inteligence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06780" lvl="1" indent="-453390" algn="l">
              <a:lnSpc>
                <a:spcPts val="5880"/>
              </a:lnSpc>
              <a:buClr>
                <a:srgbClr val="C00000"/>
              </a:buClr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pedagogická</a:t>
            </a:r>
            <a:r>
              <a:rPr lang="en-US" sz="42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praxe</a:t>
            </a: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71565" y="3039332"/>
            <a:ext cx="3006075" cy="62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8"/>
              </a:lnSpc>
            </a:pPr>
            <a:r>
              <a:rPr lang="en-US" sz="4800" b="1" dirty="0" err="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Didaktika</a:t>
            </a:r>
            <a:endParaRPr lang="en-US" sz="4800" b="1" dirty="0">
              <a:solidFill>
                <a:srgbClr val="00000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9" name="Freeform 9" descr="Obsah obrázku oblečení, osoba, oblek, úsměv  Popis byl vytvořen automaticky"/>
          <p:cNvSpPr/>
          <p:nvPr/>
        </p:nvSpPr>
        <p:spPr>
          <a:xfrm>
            <a:off x="626496" y="3075956"/>
            <a:ext cx="4205235" cy="4135089"/>
          </a:xfrm>
          <a:custGeom>
            <a:avLst/>
            <a:gdLst/>
            <a:ahLst/>
            <a:cxnLst/>
            <a:rect l="l" t="t" r="r" b="b"/>
            <a:pathLst>
              <a:path w="4205235" h="4135089">
                <a:moveTo>
                  <a:pt x="0" y="0"/>
                </a:moveTo>
                <a:lnTo>
                  <a:pt x="4205235" y="0"/>
                </a:lnTo>
                <a:lnTo>
                  <a:pt x="4205235" y="4135089"/>
                </a:lnTo>
                <a:lnTo>
                  <a:pt x="0" y="413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532" t="-82118" r="-176224" b="-115952"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61980" y="0"/>
            <a:ext cx="4426020" cy="10287000"/>
            <a:chOff x="0" y="0"/>
            <a:chExt cx="116570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5701" cy="2709333"/>
            </a:xfrm>
            <a:custGeom>
              <a:avLst/>
              <a:gdLst/>
              <a:ahLst/>
              <a:cxnLst/>
              <a:rect l="l" t="t" r="r" b="b"/>
              <a:pathLst>
                <a:path w="1165701" h="2709333">
                  <a:moveTo>
                    <a:pt x="0" y="0"/>
                  </a:moveTo>
                  <a:lnTo>
                    <a:pt x="1165701" y="0"/>
                  </a:lnTo>
                  <a:lnTo>
                    <a:pt x="11657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22C4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6570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64133" y="2303051"/>
            <a:ext cx="12511493" cy="717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97"/>
              </a:lnSpc>
            </a:pPr>
            <a:r>
              <a:rPr lang="en-US" sz="2800" b="1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Vědecké</a:t>
            </a:r>
            <a:r>
              <a:rPr lang="en-US" sz="2800" b="1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  <a:r>
              <a:rPr lang="en-US" sz="2800" b="1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projekty</a:t>
            </a:r>
            <a:r>
              <a:rPr lang="en-US" sz="2800" b="1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</a:t>
            </a:r>
          </a:p>
          <a:p>
            <a:pPr marL="552166" lvl="1" indent="-276083" algn="just">
              <a:lnSpc>
                <a:spcPts val="2931"/>
              </a:lnSpc>
              <a:spcAft>
                <a:spcPts val="1200"/>
              </a:spcAft>
              <a:buClr>
                <a:srgbClr val="C00000"/>
              </a:buClr>
              <a:buFont typeface="Arial"/>
              <a:buChar char="•"/>
            </a:pPr>
            <a:r>
              <a:rPr lang="en-US" sz="28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Das </a:t>
            </a:r>
            <a:r>
              <a:rPr lang="en-US" sz="2800" spc="27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Sprachmanagement</a:t>
            </a:r>
            <a:r>
              <a:rPr lang="en-US" sz="28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in </a:t>
            </a:r>
            <a:r>
              <a:rPr lang="en-US" sz="2800" spc="27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Sprachsituationen</a:t>
            </a:r>
            <a:r>
              <a:rPr lang="en-US" sz="28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(V. </a:t>
            </a:r>
            <a:r>
              <a:rPr lang="en-US" sz="2800" spc="27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Dovalil</a:t>
            </a:r>
            <a:r>
              <a:rPr lang="en-US" sz="28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)</a:t>
            </a:r>
          </a:p>
          <a:p>
            <a:pPr algn="just">
              <a:lnSpc>
                <a:spcPts val="2931"/>
              </a:lnSpc>
            </a:pPr>
            <a:r>
              <a:rPr lang="en-US" sz="2800" b="1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Projekty</a:t>
            </a:r>
            <a:r>
              <a:rPr lang="en-US" sz="2800" b="1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se </a:t>
            </a:r>
            <a:r>
              <a:rPr lang="en-US" sz="2800" b="1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studenty</a:t>
            </a:r>
            <a:r>
              <a:rPr lang="en-US" sz="2800" b="1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a </a:t>
            </a:r>
            <a:r>
              <a:rPr lang="en-US" sz="2800" b="1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doktorandy</a:t>
            </a:r>
            <a:r>
              <a:rPr lang="cs-CZ" sz="2800" b="1" spc="28" dirty="0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 z minulých let</a:t>
            </a:r>
            <a:endParaRPr lang="en-US" sz="2800" b="1" spc="28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552554" lvl="1" indent="-276277" algn="just">
              <a:lnSpc>
                <a:spcPts val="2931"/>
              </a:lnSpc>
              <a:buClr>
                <a:srgbClr val="C00000"/>
              </a:buClr>
              <a:buFont typeface="Arial"/>
              <a:buChar char="•"/>
            </a:pPr>
            <a:r>
              <a:rPr lang="en-US" sz="2800" u="sng" spc="28" dirty="0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2" tooltip="http://www.biblon.cz/"/>
              </a:rPr>
              <a:t>Biblon.cz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– Online </a:t>
            </a:r>
            <a:r>
              <a:rPr lang="en-US" sz="2800" spc="28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bibliografie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k </a:t>
            </a:r>
            <a:r>
              <a:rPr lang="en-US" sz="2800" spc="28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výzkumu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2800" spc="28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německého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2800" spc="28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jazyka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v </a:t>
            </a:r>
            <a:r>
              <a:rPr lang="en-US" sz="2800" spc="28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českých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2800" spc="28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zemích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</a:p>
          <a:p>
            <a:pPr marL="552554" lvl="1" indent="-276277" algn="just">
              <a:lnSpc>
                <a:spcPts val="2931"/>
              </a:lnSpc>
              <a:buClr>
                <a:srgbClr val="C00000"/>
              </a:buClr>
              <a:buFont typeface="Arial"/>
              <a:buChar char="•"/>
            </a:pPr>
            <a:r>
              <a:rPr lang="en-US" sz="2800" u="sng" spc="28" dirty="0" err="1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3" tooltip="http://www.gercolinet.eu/"/>
              </a:rPr>
              <a:t>GerCoLiNet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: 4EU+ European Network of German and Contrastive Linguistics</a:t>
            </a:r>
          </a:p>
          <a:p>
            <a:pPr marL="552166" lvl="1" indent="-276083" algn="just">
              <a:lnSpc>
                <a:spcPts val="2931"/>
              </a:lnSpc>
              <a:spcAft>
                <a:spcPts val="1200"/>
              </a:spcAft>
              <a:buClr>
                <a:srgbClr val="C00000"/>
              </a:buClr>
              <a:buFont typeface="Arial"/>
              <a:buChar char="•"/>
            </a:pPr>
            <a:r>
              <a:rPr lang="en-US" sz="2800" u="sng" spc="27" dirty="0" err="1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4" tooltip="https://lexarchiv.ff.cuni.cz/slovnik/"/>
              </a:rPr>
              <a:t>Německo-česká</a:t>
            </a:r>
            <a:r>
              <a:rPr lang="en-US" sz="2800" u="sng" spc="27" dirty="0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4" tooltip="https://lexarchiv.ff.cuni.cz/slovnik/"/>
              </a:rPr>
              <a:t> </a:t>
            </a:r>
            <a:r>
              <a:rPr lang="en-US" sz="2800" u="sng" spc="27" dirty="0" err="1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4" tooltip="https://lexarchiv.ff.cuni.cz/slovnik/"/>
              </a:rPr>
              <a:t>lexikální</a:t>
            </a:r>
            <a:r>
              <a:rPr lang="en-US" sz="2800" u="sng" spc="27" dirty="0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4" tooltip="https://lexarchiv.ff.cuni.cz/slovnik/"/>
              </a:rPr>
              <a:t> </a:t>
            </a:r>
            <a:r>
              <a:rPr lang="en-US" sz="2800" u="sng" spc="27" dirty="0" err="1">
                <a:solidFill>
                  <a:srgbClr val="0563C1"/>
                </a:solidFill>
                <a:latin typeface="Lora" pitchFamily="2" charset="-18"/>
                <a:ea typeface="Lora"/>
                <a:cs typeface="Lora"/>
                <a:sym typeface="Lora"/>
                <a:hlinkClick r:id="rId4" tooltip="https://lexarchiv.ff.cuni.cz/slovnik/"/>
              </a:rPr>
              <a:t>databáze</a:t>
            </a:r>
            <a:r>
              <a:rPr lang="en-US" sz="28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: </a:t>
            </a:r>
            <a:r>
              <a:rPr lang="en-US" sz="2800" spc="27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Adjektiva</a:t>
            </a:r>
            <a:r>
              <a:rPr lang="en-US" sz="2800" spc="27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online</a:t>
            </a:r>
          </a:p>
          <a:p>
            <a:pPr algn="just">
              <a:lnSpc>
                <a:spcPts val="4396"/>
              </a:lnSpc>
            </a:pPr>
            <a:r>
              <a:rPr lang="en-US" sz="2800" b="1" spc="27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Publikace</a:t>
            </a:r>
            <a:endParaRPr lang="en-US" sz="2800" b="1" spc="27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541338" indent="-269875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rgbClr val="000000"/>
                </a:solidFill>
                <a:effectLst/>
                <a:latin typeface="Lora" pitchFamily="2" charset="-18"/>
              </a:rPr>
              <a:t>Chci studovat němčinu na vysoké škole!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Lora" pitchFamily="2" charset="-18"/>
              </a:rPr>
              <a:t>(M. </a:t>
            </a:r>
            <a:r>
              <a:rPr lang="cs-CZ" sz="2800" b="0" i="0" dirty="0" err="1">
                <a:solidFill>
                  <a:srgbClr val="000000"/>
                </a:solidFill>
                <a:effectLst/>
                <a:latin typeface="Lora" pitchFamily="2" charset="-18"/>
              </a:rPr>
              <a:t>Šemelík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Lora" pitchFamily="2" charset="-18"/>
              </a:rPr>
              <a:t>, R. Přibík, 2021)</a:t>
            </a:r>
            <a:endParaRPr lang="cs-CZ" sz="2800" b="1" i="1" dirty="0">
              <a:solidFill>
                <a:srgbClr val="000000"/>
              </a:solidFill>
              <a:latin typeface="Lora" pitchFamily="2" charset="-18"/>
            </a:endParaRPr>
          </a:p>
          <a:p>
            <a:pPr marL="541338" indent="-269875" algn="just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Deutsche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Grammatik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: 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Eine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Text-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und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Aufgabensammlung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für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Fortgeschrittene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Lora" pitchFamily="2" charset="-18"/>
              </a:rPr>
              <a:t>a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Deutsche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Grammatik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.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Ein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Übungsbuch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für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1" dirty="0" err="1">
                <a:solidFill>
                  <a:srgbClr val="000000"/>
                </a:solidFill>
                <a:effectLst/>
                <a:latin typeface="Lora" pitchFamily="2" charset="-18"/>
              </a:rPr>
              <a:t>Fortgeschrittene</a:t>
            </a:r>
            <a:r>
              <a:rPr lang="cs-CZ" sz="2800" b="0" i="1" dirty="0">
                <a:solidFill>
                  <a:srgbClr val="000000"/>
                </a:solidFill>
                <a:effectLst/>
                <a:latin typeface="Lora" pitchFamily="2" charset="-18"/>
              </a:rPr>
              <a:t> 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Lora" pitchFamily="2" charset="-18"/>
              </a:rPr>
              <a:t>(M. </a:t>
            </a:r>
            <a:r>
              <a:rPr lang="cs-CZ" sz="2800" b="0" i="0" dirty="0" err="1">
                <a:solidFill>
                  <a:srgbClr val="000000"/>
                </a:solidFill>
                <a:effectLst/>
                <a:latin typeface="Lora" pitchFamily="2" charset="-18"/>
              </a:rPr>
              <a:t>Šemelík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Lora" pitchFamily="2" charset="-18"/>
              </a:rPr>
              <a:t>, V. Kloudová et al., 2019 a 2020)</a:t>
            </a:r>
            <a:endParaRPr lang="en-US" sz="2800" spc="27" dirty="0">
              <a:solidFill>
                <a:srgbClr val="000000"/>
              </a:solidFill>
              <a:latin typeface="Lora" pitchFamily="2" charset="-18"/>
              <a:ea typeface="Lora"/>
              <a:cs typeface="Lora"/>
              <a:sym typeface="Lora"/>
            </a:endParaRPr>
          </a:p>
          <a:p>
            <a:pPr algn="just">
              <a:lnSpc>
                <a:spcPts val="3663"/>
              </a:lnSpc>
            </a:pPr>
            <a:r>
              <a:rPr lang="en-US" sz="2800" b="1" spc="28" dirty="0" err="1">
                <a:solidFill>
                  <a:srgbClr val="000000"/>
                </a:solidFill>
                <a:latin typeface="Lora" pitchFamily="2" charset="-18"/>
                <a:ea typeface="Lora Bold"/>
                <a:cs typeface="Lora Bold"/>
                <a:sym typeface="Lora Bold"/>
              </a:rPr>
              <a:t>Popularizace</a:t>
            </a:r>
            <a:endParaRPr lang="en-US" sz="2800" b="1" spc="28" dirty="0">
              <a:solidFill>
                <a:srgbClr val="000000"/>
              </a:solidFill>
              <a:latin typeface="Lora" pitchFamily="2" charset="-18"/>
              <a:ea typeface="Lora Bold"/>
              <a:cs typeface="Lora Bold"/>
              <a:sym typeface="Lora Bold"/>
            </a:endParaRPr>
          </a:p>
          <a:p>
            <a:pPr marL="552554" lvl="1" indent="-276277" algn="just">
              <a:lnSpc>
                <a:spcPts val="3663"/>
              </a:lnSpc>
              <a:buClr>
                <a:srgbClr val="C00000"/>
              </a:buClr>
              <a:buFont typeface="Arial"/>
              <a:buChar char="•"/>
            </a:pPr>
            <a:r>
              <a:rPr lang="en-US" sz="2800" spc="28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např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. 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video o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starých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Germánech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 v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rámci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Noci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vědců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5" tooltip="https://www.youtube.com/watch?v=p1Bv1dQ6-lo&amp;ab_channel=UniverzitaKarlova"/>
              </a:rPr>
              <a:t> UK</a:t>
            </a:r>
          </a:p>
          <a:p>
            <a:pPr marL="552554" lvl="1" indent="-276277" algn="just">
              <a:lnSpc>
                <a:spcPts val="3663"/>
              </a:lnSpc>
              <a:buClr>
                <a:srgbClr val="C00000"/>
              </a:buClr>
              <a:buFont typeface="Arial"/>
              <a:buChar char="•"/>
            </a:pPr>
            <a:r>
              <a:rPr lang="en-US" sz="2800" spc="28" dirty="0" err="1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výstava</a:t>
            </a:r>
            <a:r>
              <a:rPr lang="en-US" sz="2800" spc="28" dirty="0">
                <a:solidFill>
                  <a:srgbClr val="000000"/>
                </a:solidFill>
                <a:latin typeface="Lora" pitchFamily="2" charset="-18"/>
                <a:ea typeface="Lora"/>
                <a:cs typeface="Lora"/>
                <a:sym typeface="Lora"/>
              </a:rPr>
              <a:t>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Česká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germanistika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na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pražské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univerzitě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v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zrcadle</a:t>
            </a:r>
            <a:r>
              <a:rPr lang="en-US" sz="2800" u="sng" spc="28" dirty="0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 </a:t>
            </a:r>
            <a:r>
              <a:rPr lang="en-US" sz="2800" u="sng" spc="28" dirty="0" err="1">
                <a:solidFill>
                  <a:srgbClr val="0070C0"/>
                </a:solidFill>
                <a:latin typeface="Lora" pitchFamily="2" charset="-18"/>
                <a:ea typeface="Lora"/>
                <a:cs typeface="Lora"/>
                <a:sym typeface="Lora"/>
                <a:hlinkClick r:id="rId6" tooltip="https://german.ff.cuni.cz/udalost/vystava-ceska-germanistika-na-prazske-univerzite-v-zrcadle-dejin-ausstellung-tschechische-germanistik-an-der-prageruniversitat-im-spiegel-der-geschichte/"/>
              </a:rPr>
              <a:t>dějin</a:t>
            </a:r>
            <a:endParaRPr lang="en-US" sz="2800" u="sng" spc="28" dirty="0">
              <a:solidFill>
                <a:srgbClr val="0070C0"/>
              </a:solidFill>
              <a:latin typeface="Lora" pitchFamily="2" charset="-18"/>
              <a:ea typeface="Lora"/>
              <a:cs typeface="Lora"/>
              <a:sym typeface="Lora"/>
              <a:hlinkClick r:id="rId6" tooltip="https://german.ff.cuni.cz/udalost/vystava-ceska-germanistika-na-prazske-univerzite-v-zrcadle-dejin-ausstellung-tschechische-germanistik-an-der-prageruniversitat-im-spiegel-der-geschichte/"/>
            </a:endParaRPr>
          </a:p>
        </p:txBody>
      </p:sp>
      <p:sp>
        <p:nvSpPr>
          <p:cNvPr id="6" name="AutoShape 6"/>
          <p:cNvSpPr/>
          <p:nvPr/>
        </p:nvSpPr>
        <p:spPr>
          <a:xfrm flipV="1">
            <a:off x="889533" y="2035902"/>
            <a:ext cx="12347185" cy="23812"/>
          </a:xfrm>
          <a:prstGeom prst="line">
            <a:avLst/>
          </a:prstGeom>
          <a:ln w="47625" cap="rnd">
            <a:solidFill>
              <a:srgbClr val="D22C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 rot="20272625">
            <a:off x="15056249" y="215750"/>
            <a:ext cx="2922221" cy="4174602"/>
          </a:xfrm>
          <a:custGeom>
            <a:avLst/>
            <a:gdLst/>
            <a:ahLst/>
            <a:cxnLst/>
            <a:rect l="l" t="t" r="r" b="b"/>
            <a:pathLst>
              <a:path w="2922221" h="4174602">
                <a:moveTo>
                  <a:pt x="0" y="0"/>
                </a:moveTo>
                <a:lnTo>
                  <a:pt x="2922221" y="0"/>
                </a:lnTo>
                <a:lnTo>
                  <a:pt x="2922221" y="4174602"/>
                </a:lnTo>
                <a:lnTo>
                  <a:pt x="0" y="41746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1193007" y="419100"/>
            <a:ext cx="12088518" cy="1505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1"/>
              </a:lnSpc>
            </a:pPr>
            <a:r>
              <a:rPr lang="en-US" sz="6029" b="1" spc="56" dirty="0" err="1">
                <a:solidFill>
                  <a:srgbClr val="CC0000"/>
                </a:solidFill>
                <a:latin typeface="Lora Bold"/>
                <a:ea typeface="Lora Bold"/>
                <a:cs typeface="Lora Bold"/>
                <a:sym typeface="Lora Bold"/>
              </a:rPr>
              <a:t>Lingvistika</a:t>
            </a:r>
            <a:endParaRPr lang="en-US" sz="6029" b="1" spc="56" dirty="0">
              <a:solidFill>
                <a:srgbClr val="CC000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5327"/>
              </a:lnSpc>
            </a:pPr>
            <a:r>
              <a:rPr lang="en-US" sz="4933" spc="46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Příklady</a:t>
            </a:r>
            <a:r>
              <a:rPr lang="en-US" sz="4933" spc="46" dirty="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933" spc="46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vědecké</a:t>
            </a:r>
            <a:r>
              <a:rPr lang="en-US" sz="4933" spc="46" dirty="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4933" spc="46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projektové</a:t>
            </a:r>
            <a:r>
              <a:rPr lang="en-US" sz="4933" spc="46" dirty="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933" spc="46" dirty="0" err="1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činnosti</a:t>
            </a:r>
            <a:endParaRPr lang="en-US" sz="4933" spc="46" dirty="0">
              <a:solidFill>
                <a:srgbClr val="CC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" name="Freeform 9" descr="obálka"/>
          <p:cNvSpPr/>
          <p:nvPr/>
        </p:nvSpPr>
        <p:spPr>
          <a:xfrm rot="1115194">
            <a:off x="14677751" y="3712297"/>
            <a:ext cx="3010641" cy="4255041"/>
          </a:xfrm>
          <a:custGeom>
            <a:avLst/>
            <a:gdLst/>
            <a:ahLst/>
            <a:cxnLst/>
            <a:rect l="l" t="t" r="r" b="b"/>
            <a:pathLst>
              <a:path w="3010641" h="4255041">
                <a:moveTo>
                  <a:pt x="0" y="0"/>
                </a:moveTo>
                <a:lnTo>
                  <a:pt x="3010642" y="0"/>
                </a:lnTo>
                <a:lnTo>
                  <a:pt x="3010642" y="4255041"/>
                </a:lnTo>
                <a:lnTo>
                  <a:pt x="0" y="4255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14169990" y="7569810"/>
            <a:ext cx="3810000" cy="2152650"/>
          </a:xfrm>
          <a:custGeom>
            <a:avLst/>
            <a:gdLst/>
            <a:ahLst/>
            <a:cxnLst/>
            <a:rect l="l" t="t" r="r" b="b"/>
            <a:pathLst>
              <a:path w="3810000" h="2152650">
                <a:moveTo>
                  <a:pt x="0" y="0"/>
                </a:moveTo>
                <a:lnTo>
                  <a:pt x="3810000" y="0"/>
                </a:lnTo>
                <a:lnTo>
                  <a:pt x="3810000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6CE7195B3C144882D69D4D3F58026" ma:contentTypeVersion="6" ma:contentTypeDescription="Vytvoří nový dokument" ma:contentTypeScope="" ma:versionID="b854f1ea32aa509de8ec32d49a64a24e">
  <xsd:schema xmlns:xsd="http://www.w3.org/2001/XMLSchema" xmlns:xs="http://www.w3.org/2001/XMLSchema" xmlns:p="http://schemas.microsoft.com/office/2006/metadata/properties" xmlns:ns2="798eee91-58ec-4261-8391-4c040286d59b" xmlns:ns3="cab32081-f826-46ca-a908-e8277a3666f4" targetNamespace="http://schemas.microsoft.com/office/2006/metadata/properties" ma:root="true" ma:fieldsID="c21322db1d4ba2a3d57356b9910e25ef" ns2:_="" ns3:_="">
    <xsd:import namespace="798eee91-58ec-4261-8391-4c040286d59b"/>
    <xsd:import namespace="cab32081-f826-46ca-a908-e8277a3666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eee91-58ec-4261-8391-4c040286d5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32081-f826-46ca-a908-e8277a366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E9E977-B43A-4B73-B543-A4FB13334F71}"/>
</file>

<file path=customXml/itemProps2.xml><?xml version="1.0" encoding="utf-8"?>
<ds:datastoreItem xmlns:ds="http://schemas.openxmlformats.org/officeDocument/2006/customXml" ds:itemID="{D6BA7897-FB9D-4FD0-8CB3-6C1BC4B6788C}"/>
</file>

<file path=customXml/itemProps3.xml><?xml version="1.0" encoding="utf-8"?>
<ds:datastoreItem xmlns:ds="http://schemas.openxmlformats.org/officeDocument/2006/customXml" ds:itemID="{7B95C353-022B-4E41-8FFA-6625E7F8E3FD}"/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1914</Words>
  <Application>Microsoft Office PowerPoint</Application>
  <PresentationFormat>Vlastní</PresentationFormat>
  <Paragraphs>426</Paragraphs>
  <Slides>36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6" baseType="lpstr">
      <vt:lpstr>Lora Italics</vt:lpstr>
      <vt:lpstr>Courier New</vt:lpstr>
      <vt:lpstr>Faraz Modern</vt:lpstr>
      <vt:lpstr>Lora Bold</vt:lpstr>
      <vt:lpstr>Arial Bold</vt:lpstr>
      <vt:lpstr>Calibri</vt:lpstr>
      <vt:lpstr>Arial</vt:lpstr>
      <vt:lpstr>Lora</vt:lpstr>
      <vt:lpstr>Flatory Slab Condensed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Germánská a severoevropská studia germanistika a učitelství NMGR.pptx</dc:title>
  <cp:lastModifiedBy>anonymní</cp:lastModifiedBy>
  <cp:revision>19</cp:revision>
  <dcterms:created xsi:type="dcterms:W3CDTF">2006-08-16T00:00:00Z</dcterms:created>
  <dcterms:modified xsi:type="dcterms:W3CDTF">2025-01-08T17:41:36Z</dcterms:modified>
  <dc:identifier>DAGZj9boLqg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0x0101001006CE7195B3C144882D69D4D3F58026</vt:lpwstr>
  </property>
</Properties>
</file>