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58" r:id="rId3"/>
    <p:sldId id="261" r:id="rId4"/>
    <p:sldId id="260" r:id="rId5"/>
    <p:sldId id="262" r:id="rId6"/>
    <p:sldId id="263" r:id="rId7"/>
    <p:sldId id="264" r:id="rId8"/>
    <p:sldId id="285" r:id="rId9"/>
    <p:sldId id="265" r:id="rId10"/>
    <p:sldId id="267" r:id="rId11"/>
    <p:sldId id="284" r:id="rId12"/>
    <p:sldId id="268" r:id="rId13"/>
    <p:sldId id="269" r:id="rId14"/>
    <p:sldId id="270" r:id="rId15"/>
    <p:sldId id="271" r:id="rId16"/>
    <p:sldId id="273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2C40"/>
    <a:srgbClr val="D22D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1" autoAdjust="0"/>
    <p:restoredTop sz="96774" autoAdjust="0"/>
  </p:normalViewPr>
  <p:slideViewPr>
    <p:cSldViewPr snapToGrid="0">
      <p:cViewPr varScale="1">
        <p:scale>
          <a:sx n="118" d="100"/>
          <a:sy n="118" d="100"/>
        </p:scale>
        <p:origin x="114" y="1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07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8EF687-8659-44A5-B987-DB47E3AA8D81}" type="datetimeFigureOut">
              <a:rPr lang="cs-CZ" smtClean="0"/>
              <a:t>07.01.2025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BC47E-BD00-42F4-B95C-2B987241CB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4909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BC47E-BD00-42F4-B95C-2B987241CB05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5133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 - základní sou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0551C6D1-EC0E-4BE1-8EEE-AD0BFE03FC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23" y="435829"/>
            <a:ext cx="6408162" cy="1981120"/>
          </a:xfrm>
          <a:prstGeom prst="rect">
            <a:avLst/>
          </a:prstGeom>
        </p:spPr>
      </p:pic>
      <p:sp>
        <p:nvSpPr>
          <p:cNvPr id="9" name="Nadpis 8">
            <a:extLst>
              <a:ext uri="{FF2B5EF4-FFF2-40B4-BE49-F238E27FC236}">
                <a16:creationId xmlns:a16="http://schemas.microsoft.com/office/drawing/2014/main" id="{9C465973-12C9-4E7E-B3E7-339819B8D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4807" y="3468467"/>
            <a:ext cx="8353986" cy="1518962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název programu.</a:t>
            </a:r>
          </a:p>
        </p:txBody>
      </p:sp>
      <p:sp>
        <p:nvSpPr>
          <p:cNvPr id="7" name="Zástupný symbol pro text 14">
            <a:extLst>
              <a:ext uri="{FF2B5EF4-FFF2-40B4-BE49-F238E27FC236}">
                <a16:creationId xmlns:a16="http://schemas.microsoft.com/office/drawing/2014/main" id="{3CBD455F-1540-428D-A023-C87A83F6C5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54806" y="2805732"/>
            <a:ext cx="8353986" cy="5214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D22D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Kliknutím vložíte název základní součásti.</a:t>
            </a:r>
          </a:p>
          <a:p>
            <a:pPr lvl="0"/>
            <a:endParaRPr lang="cs-CZ" dirty="0"/>
          </a:p>
        </p:txBody>
      </p:sp>
      <p:pic>
        <p:nvPicPr>
          <p:cNvPr id="6" name="Obrázek 5" descr="Obsah obrázku text, Písmo, bílé&#10;&#10;Popis byl vytvořen automaticky">
            <a:extLst>
              <a:ext uri="{FF2B5EF4-FFF2-40B4-BE49-F238E27FC236}">
                <a16:creationId xmlns:a16="http://schemas.microsoft.com/office/drawing/2014/main" id="{F88CB4FA-9478-3AE4-E913-B2B82F1140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734" y="5468589"/>
            <a:ext cx="64262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894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1DF5AC-44B8-4E3E-8B0A-4EDD76AF99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nadpis.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D34E2D-EE31-4DC0-9247-4DBF2ED796C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>
              <a:buClr>
                <a:srgbClr val="D22D40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cs-CZ" dirty="0"/>
              <a:t>Kliknutím vložíte text.</a:t>
            </a:r>
          </a:p>
          <a:p>
            <a:pPr lvl="1"/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4A8E963-122F-4D71-8C04-B01D8F9A5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22C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9E0D19-CE3D-446D-A820-F362435AD289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63CC5780-97A7-4892-810D-637664206204}"/>
              </a:ext>
            </a:extLst>
          </p:cNvPr>
          <p:cNvCxnSpPr/>
          <p:nvPr userDrawn="1"/>
        </p:nvCxnSpPr>
        <p:spPr>
          <a:xfrm>
            <a:off x="838200" y="1751648"/>
            <a:ext cx="10515600" cy="0"/>
          </a:xfrm>
          <a:prstGeom prst="line">
            <a:avLst/>
          </a:prstGeom>
          <a:ln w="9525">
            <a:solidFill>
              <a:srgbClr val="D22D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0834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1DF5AC-44B8-4E3E-8B0A-4EDD76AF99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nadpis.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4A8E963-122F-4D71-8C04-B01D8F9A5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22C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9E0D19-CE3D-446D-A820-F362435AD289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63CC5780-97A7-4892-810D-637664206204}"/>
              </a:ext>
            </a:extLst>
          </p:cNvPr>
          <p:cNvCxnSpPr/>
          <p:nvPr userDrawn="1"/>
        </p:nvCxnSpPr>
        <p:spPr>
          <a:xfrm>
            <a:off x="838200" y="1751648"/>
            <a:ext cx="10515600" cy="0"/>
          </a:xfrm>
          <a:prstGeom prst="line">
            <a:avLst/>
          </a:prstGeom>
          <a:ln w="9525">
            <a:solidFill>
              <a:srgbClr val="D22D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436F267A-BE8F-4FE3-A8F2-A3A14D7F58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36738"/>
            <a:ext cx="10515600" cy="43053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22C4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Kliknutím vložíte text.</a:t>
            </a:r>
          </a:p>
        </p:txBody>
      </p:sp>
    </p:spTree>
    <p:extLst>
      <p:ext uri="{BB962C8B-B14F-4D97-AF65-F5344CB8AC3E}">
        <p14:creationId xmlns:p14="http://schemas.microsoft.com/office/powerpoint/2010/main" val="637241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602828-E203-4BCF-A5B0-CB2FC2EC16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nadpis.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45DBEC2-CBC0-4C1C-88E7-DC2EDCA58E0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22D40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Kliknutím vložíte text.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F575050-708C-4714-B50C-D679D7CC414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22D40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Kliknutím vložíte text.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2EA612F-A0C2-4C25-85F3-1AD024CA6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22D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9E0D19-CE3D-446D-A820-F362435AD289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1F61B0A8-8F34-4579-959E-67B3416A9699}"/>
              </a:ext>
            </a:extLst>
          </p:cNvPr>
          <p:cNvCxnSpPr/>
          <p:nvPr userDrawn="1"/>
        </p:nvCxnSpPr>
        <p:spPr>
          <a:xfrm>
            <a:off x="838200" y="1751648"/>
            <a:ext cx="10515600" cy="0"/>
          </a:xfrm>
          <a:prstGeom prst="line">
            <a:avLst/>
          </a:prstGeom>
          <a:ln w="9525">
            <a:solidFill>
              <a:srgbClr val="D22D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9909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E9FBEE-EED9-440B-B6A2-0370D421D2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149351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nadpis.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BC1BE52-8A40-4C07-BD57-49A31749FCC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vložíte text.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C8B1659-79F4-4765-8610-2F273D4750E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>
                <a:srgbClr val="D22D40"/>
              </a:buClr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Kliknutím vložíte text.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071A42BE-7C37-4E5F-A5C7-DE3988B8FE8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vložíte text.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3252F095-D907-45FC-9209-CE575CF9B53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>
                <a:srgbClr val="D22D40"/>
              </a:buClr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cs-CZ" dirty="0"/>
              <a:t>Kliknutím vložíte text.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3AF3188-F662-42FA-942C-C3BA18BE5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22D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9E0D19-CE3D-446D-A820-F362435AD289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80D3BDEC-7BDF-49D8-818D-67B015274AAF}"/>
              </a:ext>
            </a:extLst>
          </p:cNvPr>
          <p:cNvCxnSpPr/>
          <p:nvPr userDrawn="1"/>
        </p:nvCxnSpPr>
        <p:spPr>
          <a:xfrm>
            <a:off x="838200" y="1606868"/>
            <a:ext cx="10515600" cy="0"/>
          </a:xfrm>
          <a:prstGeom prst="line">
            <a:avLst/>
          </a:prstGeom>
          <a:ln w="9525">
            <a:solidFill>
              <a:srgbClr val="D22D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0792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1B72C8-7D3F-4C74-90F8-8DA326D5DF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nadpis.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C5A6722-54AF-4AAD-A2E6-780E1205B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22D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9E0D19-CE3D-446D-A820-F362435AD289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19713418-A7EB-478E-BEED-F2EBCA77CFFE}"/>
              </a:ext>
            </a:extLst>
          </p:cNvPr>
          <p:cNvCxnSpPr/>
          <p:nvPr userDrawn="1"/>
        </p:nvCxnSpPr>
        <p:spPr>
          <a:xfrm>
            <a:off x="838200" y="1751648"/>
            <a:ext cx="10515600" cy="0"/>
          </a:xfrm>
          <a:prstGeom prst="line">
            <a:avLst/>
          </a:prstGeom>
          <a:ln w="9525">
            <a:solidFill>
              <a:srgbClr val="D22D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502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4147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356F0D-8BFD-494A-8220-002D1C5E33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D22D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nadpis.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E0BA097-ED2B-4036-B097-8C187A6622E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67300" y="457200"/>
            <a:ext cx="6172200" cy="5411788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22D40"/>
              </a:buClr>
              <a:buFont typeface="Wingdings" panose="05000000000000000000" pitchFamily="2" charset="2"/>
              <a:buChar char="§"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/>
              <a:t>Kliknutím vložíte text.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C587ECA-5355-4449-8467-B73118C0A2B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Kliknutím vložíte text.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7051C28-CB18-4E15-84A8-0937D20E8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22D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9E0D19-CE3D-446D-A820-F362435AD289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0867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55FAB65-B0A7-4575-8846-11158687D38E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2881948" y="30924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vložíte obrázek.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224AE90-7605-4DC5-9CC0-F95158D6C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22D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9E0D19-CE3D-446D-A820-F362435AD28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0" name="Zástupný symbol pro text 4">
            <a:extLst>
              <a:ext uri="{FF2B5EF4-FFF2-40B4-BE49-F238E27FC236}">
                <a16:creationId xmlns:a16="http://schemas.microsoft.com/office/drawing/2014/main" id="{276D1917-8BCB-4A56-9BA7-03075193B5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1948" y="5298620"/>
            <a:ext cx="6172200" cy="568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D22C40"/>
              </a:buClr>
              <a:buFont typeface="Wingdings" panose="05000000000000000000" pitchFamily="2" charset="2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Kliknutím vložíte text.</a:t>
            </a:r>
          </a:p>
        </p:txBody>
      </p:sp>
    </p:spTree>
    <p:extLst>
      <p:ext uri="{BB962C8B-B14F-4D97-AF65-F5344CB8AC3E}">
        <p14:creationId xmlns:p14="http://schemas.microsoft.com/office/powerpoint/2010/main" val="2618544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214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WrOvGNgOXg" TargetMode="External"/><Relationship Id="rId2" Type="http://schemas.openxmlformats.org/officeDocument/2006/relationships/hyperlink" Target="https://www.youtube.com/watch?v=e8IK-mDQja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644E5260-5AD8-478A-B5F5-E1D82BA0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Mikrocertifikáty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Litevský jazyk a reálie</a:t>
            </a:r>
            <a:br>
              <a:rPr lang="cs-CZ" dirty="0"/>
            </a:br>
            <a:r>
              <a:rPr lang="cs-CZ" dirty="0"/>
              <a:t>Lotyšský jazyk a reálie</a:t>
            </a:r>
          </a:p>
        </p:txBody>
      </p:sp>
      <p:sp>
        <p:nvSpPr>
          <p:cNvPr id="11" name="Zástupný symbol pro text 10">
            <a:extLst>
              <a:ext uri="{FF2B5EF4-FFF2-40B4-BE49-F238E27FC236}">
                <a16:creationId xmlns:a16="http://schemas.microsoft.com/office/drawing/2014/main" id="{52237480-7ADF-4500-9A0D-E7A710267A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Ústav východoevropských studií</a:t>
            </a:r>
          </a:p>
        </p:txBody>
      </p:sp>
    </p:spTree>
    <p:extLst>
      <p:ext uri="{BB962C8B-B14F-4D97-AF65-F5344CB8AC3E}">
        <p14:creationId xmlns:p14="http://schemas.microsoft.com/office/powerpoint/2010/main" val="3588086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F6F3B8-1BAF-40BC-9676-B5CB9971D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000" dirty="0"/>
              <a:t>Litevština a lotyština</a:t>
            </a:r>
            <a:endParaRPr lang="lv-LV" sz="20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44262CB-934D-4A29-91E4-2859832B55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spcAft>
                <a:spcPts val="0"/>
              </a:spcAft>
              <a:buNone/>
            </a:pPr>
            <a:r>
              <a:rPr lang="cs-CZ" sz="1600" dirty="0">
                <a:latin typeface="Verdana"/>
                <a:ea typeface="Times New Roman"/>
              </a:rPr>
              <a:t>ČÍSLOVKY</a:t>
            </a:r>
            <a:endParaRPr lang="cs-CZ" sz="1600" dirty="0">
              <a:latin typeface="Times New Roman"/>
              <a:ea typeface="Times New Roman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cs-CZ" sz="1600" dirty="0">
                <a:latin typeface="Verdana"/>
                <a:ea typeface="Times New Roman"/>
              </a:rPr>
              <a:t>	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cs-CZ" sz="1600" dirty="0">
                <a:latin typeface="Verdana"/>
                <a:ea typeface="Times New Roman"/>
              </a:rPr>
              <a:t>	</a:t>
            </a:r>
            <a:r>
              <a:rPr lang="cs-CZ" sz="1600" u="sng" dirty="0">
                <a:latin typeface="Verdana"/>
                <a:ea typeface="Times New Roman"/>
              </a:rPr>
              <a:t>česky		litevsky			</a:t>
            </a:r>
            <a:r>
              <a:rPr lang="cs-CZ" sz="1600" u="sng" dirty="0" err="1">
                <a:latin typeface="Verdana"/>
                <a:ea typeface="Times New Roman"/>
              </a:rPr>
              <a:t>lotyšsky</a:t>
            </a:r>
            <a:endParaRPr lang="cs-CZ" sz="1600" dirty="0">
              <a:latin typeface="Times New Roman"/>
              <a:ea typeface="Times New Roman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cs-CZ" sz="1600" dirty="0">
                <a:latin typeface="Verdana"/>
                <a:ea typeface="Times New Roman"/>
              </a:rPr>
              <a:t>	jeden		</a:t>
            </a:r>
            <a:r>
              <a:rPr lang="cs-CZ" sz="1600" dirty="0" err="1">
                <a:latin typeface="Verdana"/>
                <a:ea typeface="Times New Roman"/>
              </a:rPr>
              <a:t>víenas</a:t>
            </a:r>
            <a:r>
              <a:rPr lang="cs-CZ" sz="1600" dirty="0">
                <a:latin typeface="Verdana"/>
                <a:ea typeface="Times New Roman"/>
              </a:rPr>
              <a:t>			</a:t>
            </a:r>
            <a:r>
              <a:rPr lang="cs-CZ" sz="1600" dirty="0" err="1">
                <a:latin typeface="Verdana"/>
                <a:ea typeface="Times New Roman"/>
              </a:rPr>
              <a:t>viens</a:t>
            </a:r>
            <a:endParaRPr lang="cs-CZ" sz="1600" dirty="0">
              <a:latin typeface="Times New Roman"/>
              <a:ea typeface="Times New Roman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cs-CZ" sz="1600" dirty="0">
                <a:latin typeface="Verdana"/>
                <a:ea typeface="Times New Roman"/>
              </a:rPr>
              <a:t>	dva		</a:t>
            </a:r>
            <a:r>
              <a:rPr lang="cs-CZ" sz="1600" dirty="0" err="1">
                <a:latin typeface="Verdana"/>
                <a:ea typeface="Times New Roman"/>
              </a:rPr>
              <a:t>dù</a:t>
            </a:r>
            <a:r>
              <a:rPr lang="cs-CZ" sz="1600" dirty="0">
                <a:latin typeface="Verdana"/>
                <a:ea typeface="Times New Roman"/>
              </a:rPr>
              <a:t>			</a:t>
            </a:r>
            <a:r>
              <a:rPr lang="cs-CZ" sz="1600" dirty="0" err="1">
                <a:latin typeface="Verdana"/>
                <a:ea typeface="Times New Roman"/>
              </a:rPr>
              <a:t>divi</a:t>
            </a:r>
            <a:endParaRPr lang="cs-CZ" sz="1600" dirty="0">
              <a:latin typeface="Times New Roman"/>
              <a:ea typeface="Times New Roman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cs-CZ" sz="1600" dirty="0">
                <a:latin typeface="Verdana"/>
                <a:ea typeface="Times New Roman"/>
              </a:rPr>
              <a:t>	tři		</a:t>
            </a:r>
            <a:r>
              <a:rPr lang="cs-CZ" sz="1600" dirty="0" err="1">
                <a:latin typeface="Verdana"/>
                <a:ea typeface="Times New Roman"/>
              </a:rPr>
              <a:t>tr</a:t>
            </a:r>
            <a:r>
              <a:rPr lang="cs-CZ" sz="1600" u="sng" dirty="0" err="1">
                <a:latin typeface="Verdana"/>
                <a:ea typeface="Times New Roman"/>
              </a:rPr>
              <a:t>y</a:t>
            </a:r>
            <a:r>
              <a:rPr lang="cs-CZ" sz="1600" dirty="0" err="1">
                <a:latin typeface="Verdana"/>
                <a:ea typeface="Times New Roman"/>
              </a:rPr>
              <a:t>s</a:t>
            </a:r>
            <a:r>
              <a:rPr lang="cs-CZ" sz="1600" dirty="0">
                <a:latin typeface="Verdana"/>
                <a:ea typeface="Times New Roman"/>
              </a:rPr>
              <a:t>			</a:t>
            </a:r>
            <a:r>
              <a:rPr lang="cs-CZ" sz="1600" dirty="0" err="1">
                <a:latin typeface="Verdana"/>
                <a:ea typeface="Times New Roman"/>
              </a:rPr>
              <a:t>trīs</a:t>
            </a:r>
            <a:endParaRPr lang="cs-CZ" sz="1600" dirty="0">
              <a:latin typeface="Times New Roman"/>
              <a:ea typeface="Times New Roman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cs-CZ" sz="1600" dirty="0">
                <a:latin typeface="Verdana"/>
                <a:ea typeface="Times New Roman"/>
              </a:rPr>
              <a:t>	čtyři		</a:t>
            </a:r>
            <a:r>
              <a:rPr lang="cs-CZ" sz="1600" dirty="0" err="1">
                <a:latin typeface="Verdana"/>
                <a:ea typeface="Times New Roman"/>
              </a:rPr>
              <a:t>keturì</a:t>
            </a:r>
            <a:r>
              <a:rPr lang="cs-CZ" sz="1600" dirty="0">
                <a:latin typeface="Verdana"/>
                <a:ea typeface="Times New Roman"/>
              </a:rPr>
              <a:t>			</a:t>
            </a:r>
            <a:r>
              <a:rPr lang="cs-CZ" sz="1600" dirty="0" err="1">
                <a:latin typeface="Verdana"/>
                <a:ea typeface="Times New Roman"/>
              </a:rPr>
              <a:t>četri</a:t>
            </a:r>
            <a:endParaRPr lang="cs-CZ" sz="1600" dirty="0">
              <a:latin typeface="Times New Roman"/>
              <a:ea typeface="Times New Roman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cs-CZ" sz="1600" dirty="0">
                <a:latin typeface="Verdana"/>
                <a:ea typeface="Times New Roman"/>
              </a:rPr>
              <a:t>	pět		</a:t>
            </a:r>
            <a:r>
              <a:rPr lang="cs-CZ" sz="1600" dirty="0" err="1">
                <a:latin typeface="Verdana"/>
                <a:ea typeface="Times New Roman"/>
              </a:rPr>
              <a:t>penkì</a:t>
            </a:r>
            <a:r>
              <a:rPr lang="cs-CZ" sz="1600" dirty="0">
                <a:latin typeface="Verdana"/>
                <a:ea typeface="Times New Roman"/>
              </a:rPr>
              <a:t>			</a:t>
            </a:r>
            <a:r>
              <a:rPr lang="cs-CZ" sz="1600" dirty="0" err="1">
                <a:latin typeface="Verdana"/>
                <a:ea typeface="Times New Roman"/>
              </a:rPr>
              <a:t>pieci</a:t>
            </a:r>
            <a:endParaRPr lang="cs-CZ" sz="1600" dirty="0">
              <a:latin typeface="Times New Roman"/>
              <a:ea typeface="Times New Roman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cs-CZ" sz="1600" dirty="0">
                <a:latin typeface="Verdana"/>
                <a:ea typeface="Times New Roman"/>
              </a:rPr>
              <a:t>	šest		</a:t>
            </a:r>
            <a:r>
              <a:rPr lang="cs-CZ" sz="1600" dirty="0" err="1">
                <a:latin typeface="Verdana"/>
                <a:ea typeface="Times New Roman"/>
              </a:rPr>
              <a:t>šešì</a:t>
            </a:r>
            <a:r>
              <a:rPr lang="cs-CZ" sz="1600" dirty="0">
                <a:latin typeface="Verdana"/>
                <a:ea typeface="Times New Roman"/>
              </a:rPr>
              <a:t>			</a:t>
            </a:r>
            <a:r>
              <a:rPr lang="cs-CZ" sz="1600" dirty="0" err="1">
                <a:latin typeface="Verdana"/>
                <a:ea typeface="Times New Roman"/>
              </a:rPr>
              <a:t>seši</a:t>
            </a:r>
            <a:endParaRPr lang="cs-CZ" sz="1600" dirty="0">
              <a:latin typeface="Times New Roman"/>
              <a:ea typeface="Times New Roman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cs-CZ" sz="1600" dirty="0">
                <a:latin typeface="Verdana"/>
                <a:ea typeface="Times New Roman"/>
              </a:rPr>
              <a:t>	sedm		</a:t>
            </a:r>
            <a:r>
              <a:rPr lang="cs-CZ" sz="1600" dirty="0" err="1">
                <a:latin typeface="Verdana"/>
                <a:ea typeface="Times New Roman"/>
              </a:rPr>
              <a:t>septynì</a:t>
            </a:r>
            <a:r>
              <a:rPr lang="cs-CZ" sz="1600" dirty="0">
                <a:latin typeface="Verdana"/>
                <a:ea typeface="Times New Roman"/>
              </a:rPr>
              <a:t>			</a:t>
            </a:r>
            <a:r>
              <a:rPr lang="cs-CZ" sz="1600" dirty="0" err="1">
                <a:latin typeface="Verdana"/>
                <a:ea typeface="Times New Roman"/>
              </a:rPr>
              <a:t>septiņi</a:t>
            </a:r>
            <a:endParaRPr lang="cs-CZ" sz="1600" dirty="0">
              <a:latin typeface="Times New Roman"/>
              <a:ea typeface="Times New Roman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cs-CZ" sz="1600" dirty="0">
                <a:latin typeface="Verdana"/>
                <a:ea typeface="Times New Roman"/>
              </a:rPr>
              <a:t>	osm		</a:t>
            </a:r>
            <a:r>
              <a:rPr lang="cs-CZ" sz="1600" dirty="0" err="1">
                <a:latin typeface="Verdana"/>
                <a:ea typeface="Times New Roman"/>
              </a:rPr>
              <a:t>aštuonì</a:t>
            </a:r>
            <a:r>
              <a:rPr lang="cs-CZ" sz="1600" dirty="0">
                <a:latin typeface="Verdana"/>
                <a:ea typeface="Times New Roman"/>
              </a:rPr>
              <a:t>			</a:t>
            </a:r>
            <a:r>
              <a:rPr lang="cs-CZ" sz="1600" dirty="0" err="1">
                <a:latin typeface="Verdana"/>
                <a:ea typeface="Times New Roman"/>
              </a:rPr>
              <a:t>astoņi</a:t>
            </a:r>
            <a:endParaRPr lang="cs-CZ" sz="1600" dirty="0">
              <a:latin typeface="Times New Roman"/>
              <a:ea typeface="Times New Roman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cs-CZ" sz="1600" dirty="0">
                <a:latin typeface="Verdana"/>
                <a:ea typeface="Times New Roman"/>
              </a:rPr>
              <a:t>	devět		</a:t>
            </a:r>
            <a:r>
              <a:rPr lang="cs-CZ" sz="1600" dirty="0" err="1">
                <a:latin typeface="Verdana"/>
                <a:ea typeface="Times New Roman"/>
              </a:rPr>
              <a:t>devynì</a:t>
            </a:r>
            <a:r>
              <a:rPr lang="cs-CZ" sz="1600" dirty="0">
                <a:latin typeface="Verdana"/>
                <a:ea typeface="Times New Roman"/>
              </a:rPr>
              <a:t>			</a:t>
            </a:r>
            <a:r>
              <a:rPr lang="cs-CZ" sz="1600" dirty="0" err="1">
                <a:latin typeface="Verdana"/>
                <a:ea typeface="Times New Roman"/>
              </a:rPr>
              <a:t>deviņi</a:t>
            </a:r>
            <a:r>
              <a:rPr lang="cs-CZ" sz="1600" dirty="0">
                <a:latin typeface="Verdana"/>
                <a:ea typeface="Times New Roman"/>
              </a:rPr>
              <a:t>	</a:t>
            </a:r>
            <a:endParaRPr lang="cs-CZ" sz="1600" dirty="0">
              <a:latin typeface="Times New Roman"/>
              <a:ea typeface="Times New Roman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cs-CZ" sz="1600" dirty="0">
                <a:latin typeface="Verdana"/>
                <a:ea typeface="Times New Roman"/>
              </a:rPr>
              <a:t>	deset		</a:t>
            </a:r>
            <a:r>
              <a:rPr lang="cs-CZ" sz="1600" dirty="0" err="1">
                <a:latin typeface="Verdana"/>
                <a:ea typeface="Times New Roman"/>
              </a:rPr>
              <a:t>d</a:t>
            </a:r>
            <a:r>
              <a:rPr lang="cs-CZ" sz="1600" u="sng" dirty="0" err="1">
                <a:latin typeface="Verdana"/>
                <a:ea typeface="Times New Roman"/>
              </a:rPr>
              <a:t>e</a:t>
            </a:r>
            <a:r>
              <a:rPr lang="cs-CZ" sz="1600" dirty="0" err="1">
                <a:latin typeface="Verdana"/>
                <a:ea typeface="Times New Roman"/>
              </a:rPr>
              <a:t>šimt</a:t>
            </a:r>
            <a:r>
              <a:rPr lang="cs-CZ" sz="1600" dirty="0">
                <a:latin typeface="Verdana"/>
                <a:ea typeface="Times New Roman"/>
              </a:rPr>
              <a:t>			</a:t>
            </a:r>
            <a:r>
              <a:rPr lang="cs-CZ" sz="1600" dirty="0" err="1">
                <a:latin typeface="Verdana"/>
                <a:ea typeface="Times New Roman"/>
              </a:rPr>
              <a:t>desmit</a:t>
            </a:r>
            <a:endParaRPr lang="cs-CZ" sz="1600" dirty="0">
              <a:latin typeface="Times New Roman"/>
              <a:ea typeface="Times New Roman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cs-CZ" sz="1600" dirty="0">
                <a:latin typeface="Verdana"/>
                <a:ea typeface="Times New Roman"/>
              </a:rPr>
              <a:t> </a:t>
            </a:r>
            <a:endParaRPr lang="cs-CZ" sz="1600" dirty="0">
              <a:latin typeface="Times New Roman"/>
              <a:ea typeface="Times New Roman"/>
            </a:endParaRPr>
          </a:p>
          <a:p>
            <a:endParaRPr lang="lv-LV" sz="1600" dirty="0"/>
          </a:p>
        </p:txBody>
      </p:sp>
    </p:spTree>
    <p:extLst>
      <p:ext uri="{BB962C8B-B14F-4D97-AF65-F5344CB8AC3E}">
        <p14:creationId xmlns:p14="http://schemas.microsoft.com/office/powerpoint/2010/main" val="719610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6807AB-E1EF-4F48-B9B6-0DA240657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000" dirty="0"/>
              <a:t>Litevština a lotyština</a:t>
            </a:r>
            <a:endParaRPr lang="lv-LV" sz="20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8C871F6-F660-494D-ACA6-6E4E5B0350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cs-CZ" sz="1800" dirty="0"/>
              <a:t>SKLOŇOVÁNÍ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800" u="sng" dirty="0" err="1"/>
              <a:t>sg</a:t>
            </a:r>
            <a:r>
              <a:rPr lang="cs-CZ" sz="1800" u="sng" dirty="0"/>
              <a:t>.	česky			litevsky			</a:t>
            </a:r>
            <a:r>
              <a:rPr lang="cs-CZ" sz="1800" u="sng" dirty="0" err="1"/>
              <a:t>lotyšsky</a:t>
            </a:r>
            <a:r>
              <a:rPr lang="cs-CZ" sz="1800" dirty="0"/>
              <a:t>	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800" b="1" dirty="0"/>
              <a:t>N. 	pán			</a:t>
            </a:r>
            <a:r>
              <a:rPr lang="cs-CZ" sz="1800" b="1" dirty="0" err="1"/>
              <a:t>põnas</a:t>
            </a:r>
            <a:r>
              <a:rPr lang="cs-CZ" sz="1800" b="1" dirty="0"/>
              <a:t>			</a:t>
            </a:r>
            <a:r>
              <a:rPr lang="cs-CZ" sz="1800" b="1" dirty="0" err="1"/>
              <a:t>kungs</a:t>
            </a:r>
            <a:endParaRPr lang="cs-CZ" sz="1800" dirty="0"/>
          </a:p>
          <a:p>
            <a:pPr marL="0" indent="0">
              <a:spcBef>
                <a:spcPts val="0"/>
              </a:spcBef>
              <a:buNone/>
            </a:pPr>
            <a:r>
              <a:rPr lang="cs-CZ" sz="1800" dirty="0"/>
              <a:t>G. 	pána			</a:t>
            </a:r>
            <a:r>
              <a:rPr lang="cs-CZ" sz="1800" dirty="0" err="1"/>
              <a:t>põno</a:t>
            </a:r>
            <a:r>
              <a:rPr lang="cs-CZ" sz="1800" dirty="0"/>
              <a:t>			</a:t>
            </a:r>
            <a:r>
              <a:rPr lang="cs-CZ" sz="1800" dirty="0" err="1"/>
              <a:t>kunga</a:t>
            </a:r>
            <a:endParaRPr lang="cs-CZ" sz="1800" dirty="0"/>
          </a:p>
          <a:p>
            <a:pPr marL="0" indent="0">
              <a:spcBef>
                <a:spcPts val="0"/>
              </a:spcBef>
              <a:buNone/>
            </a:pPr>
            <a:r>
              <a:rPr lang="cs-CZ" sz="1800" dirty="0"/>
              <a:t>D. 	pánu			</a:t>
            </a:r>
            <a:r>
              <a:rPr lang="cs-CZ" sz="1800" dirty="0" err="1"/>
              <a:t>põnui</a:t>
            </a:r>
            <a:r>
              <a:rPr lang="cs-CZ" sz="1800" dirty="0"/>
              <a:t>			</a:t>
            </a:r>
            <a:r>
              <a:rPr lang="cs-CZ" sz="1800" dirty="0" err="1"/>
              <a:t>kungam</a:t>
            </a:r>
            <a:endParaRPr lang="cs-CZ" sz="1800" dirty="0"/>
          </a:p>
          <a:p>
            <a:pPr marL="0" indent="0">
              <a:spcBef>
                <a:spcPts val="0"/>
              </a:spcBef>
              <a:buNone/>
            </a:pPr>
            <a:r>
              <a:rPr lang="cs-CZ" sz="1800" dirty="0"/>
              <a:t>A. 	pána			</a:t>
            </a:r>
            <a:r>
              <a:rPr lang="cs-CZ" sz="1800" dirty="0" err="1"/>
              <a:t>põną</a:t>
            </a:r>
            <a:r>
              <a:rPr lang="cs-CZ" sz="1800" dirty="0"/>
              <a:t>			</a:t>
            </a:r>
            <a:r>
              <a:rPr lang="cs-CZ" sz="1800" dirty="0" err="1"/>
              <a:t>kungu</a:t>
            </a:r>
            <a:endParaRPr lang="cs-CZ" sz="1800" dirty="0"/>
          </a:p>
          <a:p>
            <a:pPr marL="0" indent="0">
              <a:spcBef>
                <a:spcPts val="0"/>
              </a:spcBef>
              <a:buNone/>
            </a:pPr>
            <a:r>
              <a:rPr lang="cs-CZ" sz="1800" dirty="0"/>
              <a:t>V. 	pane!			</a:t>
            </a:r>
            <a:r>
              <a:rPr lang="cs-CZ" sz="1800" dirty="0" err="1"/>
              <a:t>põne</a:t>
            </a:r>
            <a:r>
              <a:rPr lang="cs-CZ" sz="1800" dirty="0"/>
              <a:t>!			</a:t>
            </a:r>
            <a:r>
              <a:rPr lang="cs-CZ" sz="1800" dirty="0" err="1"/>
              <a:t>kungs</a:t>
            </a:r>
            <a:r>
              <a:rPr lang="cs-CZ" sz="1800" dirty="0"/>
              <a:t>!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800" dirty="0"/>
              <a:t>L. 	o pánu			</a:t>
            </a:r>
            <a:r>
              <a:rPr lang="cs-CZ" sz="1800" dirty="0" err="1"/>
              <a:t>ponè</a:t>
            </a:r>
            <a:r>
              <a:rPr lang="cs-CZ" sz="1800" dirty="0"/>
              <a:t>			</a:t>
            </a:r>
            <a:r>
              <a:rPr lang="cs-CZ" sz="1800" dirty="0" err="1"/>
              <a:t>kungā</a:t>
            </a:r>
            <a:endParaRPr lang="cs-CZ" sz="1800" dirty="0"/>
          </a:p>
          <a:p>
            <a:pPr marL="0" indent="0">
              <a:spcBef>
                <a:spcPts val="0"/>
              </a:spcBef>
              <a:buNone/>
            </a:pPr>
            <a:r>
              <a:rPr lang="cs-CZ" sz="1800" dirty="0"/>
              <a:t>I. 	pánem			</a:t>
            </a:r>
            <a:r>
              <a:rPr lang="cs-CZ" sz="1800" dirty="0" err="1"/>
              <a:t>ponù</a:t>
            </a:r>
            <a:r>
              <a:rPr lang="cs-CZ" sz="1800" dirty="0"/>
              <a:t>			ar </a:t>
            </a:r>
            <a:r>
              <a:rPr lang="cs-CZ" sz="1800" dirty="0" err="1"/>
              <a:t>kungu</a:t>
            </a:r>
            <a:endParaRPr lang="cs-CZ" sz="1800" dirty="0"/>
          </a:p>
          <a:p>
            <a:pPr marL="0" indent="0">
              <a:spcBef>
                <a:spcPts val="0"/>
              </a:spcBef>
              <a:buNone/>
            </a:pPr>
            <a:r>
              <a:rPr lang="cs-CZ" sz="1800" dirty="0" err="1"/>
              <a:t>pl</a:t>
            </a:r>
            <a:r>
              <a:rPr lang="cs-CZ" sz="1800" dirty="0"/>
              <a:t>.				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800" b="1" dirty="0"/>
              <a:t>N. 	páni			</a:t>
            </a:r>
            <a:r>
              <a:rPr lang="cs-CZ" sz="1800" b="1" dirty="0" err="1"/>
              <a:t>põnai</a:t>
            </a:r>
            <a:r>
              <a:rPr lang="cs-CZ" sz="1800" b="1" dirty="0"/>
              <a:t>			</a:t>
            </a:r>
            <a:r>
              <a:rPr lang="cs-CZ" sz="1800" b="1" dirty="0" err="1"/>
              <a:t>kungi</a:t>
            </a:r>
            <a:endParaRPr lang="cs-CZ" sz="1800" dirty="0"/>
          </a:p>
          <a:p>
            <a:pPr marL="0" indent="0">
              <a:spcBef>
                <a:spcPts val="0"/>
              </a:spcBef>
              <a:buNone/>
            </a:pPr>
            <a:r>
              <a:rPr lang="cs-CZ" sz="1800" b="1" dirty="0"/>
              <a:t>G. 	pánů			</a:t>
            </a:r>
            <a:r>
              <a:rPr lang="cs-CZ" sz="1800" b="1" dirty="0" err="1"/>
              <a:t>põnų</a:t>
            </a:r>
            <a:r>
              <a:rPr lang="cs-CZ" sz="1800" b="1" dirty="0"/>
              <a:t>			</a:t>
            </a:r>
            <a:r>
              <a:rPr lang="cs-CZ" sz="1800" b="1" dirty="0" err="1"/>
              <a:t>kungu</a:t>
            </a:r>
            <a:endParaRPr lang="cs-CZ" sz="1800" dirty="0"/>
          </a:p>
          <a:p>
            <a:pPr marL="0" indent="0">
              <a:spcBef>
                <a:spcPts val="0"/>
              </a:spcBef>
              <a:buNone/>
            </a:pPr>
            <a:r>
              <a:rPr lang="cs-CZ" sz="1800" b="1" dirty="0"/>
              <a:t>D. 	pánům			</a:t>
            </a:r>
            <a:r>
              <a:rPr lang="cs-CZ" sz="1800" b="1" dirty="0" err="1"/>
              <a:t>põnams</a:t>
            </a:r>
            <a:r>
              <a:rPr lang="cs-CZ" sz="1800" b="1" dirty="0"/>
              <a:t>			</a:t>
            </a:r>
            <a:r>
              <a:rPr lang="cs-CZ" sz="1800" b="1" dirty="0" err="1"/>
              <a:t>kungiem</a:t>
            </a:r>
            <a:endParaRPr lang="cs-CZ" sz="1800" dirty="0"/>
          </a:p>
          <a:p>
            <a:pPr marL="0" indent="0">
              <a:spcBef>
                <a:spcPts val="0"/>
              </a:spcBef>
              <a:buNone/>
            </a:pPr>
            <a:r>
              <a:rPr lang="cs-CZ" sz="1800" dirty="0"/>
              <a:t>A. 	pány			</a:t>
            </a:r>
            <a:r>
              <a:rPr lang="cs-CZ" sz="1800" dirty="0" err="1"/>
              <a:t>ponùs</a:t>
            </a:r>
            <a:r>
              <a:rPr lang="cs-CZ" sz="1800" dirty="0"/>
              <a:t>			</a:t>
            </a:r>
            <a:r>
              <a:rPr lang="cs-CZ" sz="1800" dirty="0" err="1"/>
              <a:t>kungus</a:t>
            </a:r>
            <a:endParaRPr lang="cs-CZ" sz="1800" dirty="0"/>
          </a:p>
          <a:p>
            <a:pPr marL="0" indent="0">
              <a:spcBef>
                <a:spcPts val="0"/>
              </a:spcBef>
              <a:buNone/>
            </a:pPr>
            <a:r>
              <a:rPr lang="cs-CZ" sz="1800" dirty="0"/>
              <a:t>V. 	páni!			</a:t>
            </a:r>
            <a:r>
              <a:rPr lang="cs-CZ" sz="1800" dirty="0" err="1"/>
              <a:t>põnai</a:t>
            </a:r>
            <a:r>
              <a:rPr lang="cs-CZ" sz="1800" dirty="0"/>
              <a:t>!			</a:t>
            </a:r>
            <a:r>
              <a:rPr lang="cs-CZ" sz="1800" dirty="0" err="1"/>
              <a:t>kungi</a:t>
            </a:r>
            <a:r>
              <a:rPr lang="cs-CZ" sz="1800" dirty="0"/>
              <a:t>!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800" dirty="0"/>
              <a:t>L. 	o pánech		</a:t>
            </a:r>
            <a:r>
              <a:rPr lang="cs-CZ" sz="1800" dirty="0" err="1"/>
              <a:t>põnuose</a:t>
            </a:r>
            <a:r>
              <a:rPr lang="cs-CZ" sz="1800" dirty="0"/>
              <a:t>			</a:t>
            </a:r>
            <a:r>
              <a:rPr lang="cs-CZ" sz="1800" dirty="0" err="1"/>
              <a:t>kungos</a:t>
            </a:r>
            <a:endParaRPr lang="cs-CZ" sz="1800" dirty="0"/>
          </a:p>
          <a:p>
            <a:pPr marL="0" indent="0">
              <a:spcBef>
                <a:spcPts val="0"/>
              </a:spcBef>
              <a:buNone/>
            </a:pPr>
            <a:r>
              <a:rPr lang="cs-CZ" sz="1800" dirty="0"/>
              <a:t>I. 	pány			</a:t>
            </a:r>
            <a:r>
              <a:rPr lang="cs-CZ" sz="1800" dirty="0" err="1"/>
              <a:t>põnais</a:t>
            </a:r>
            <a:r>
              <a:rPr lang="cs-CZ" sz="1800" dirty="0"/>
              <a:t>			ar </a:t>
            </a:r>
            <a:r>
              <a:rPr lang="cs-CZ" sz="1800" dirty="0" err="1"/>
              <a:t>kungiem</a:t>
            </a:r>
            <a:endParaRPr lang="cs-CZ" sz="1800" dirty="0"/>
          </a:p>
          <a:p>
            <a:pPr>
              <a:spcBef>
                <a:spcPts val="0"/>
              </a:spcBef>
            </a:pPr>
            <a:endParaRPr lang="cs-CZ" sz="1800" dirty="0"/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540397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F80AB1-A2D5-42DF-B20F-4E079DC2D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000" dirty="0"/>
              <a:t>Litevština a lotyština</a:t>
            </a:r>
            <a:endParaRPr lang="lv-LV" sz="20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1C4560E-66A4-4618-A653-59DA741F3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cs-CZ" sz="1050" dirty="0">
                <a:latin typeface="Verdana"/>
                <a:ea typeface="Times New Roman"/>
              </a:rPr>
              <a:t>ČASOVÁNÍ</a:t>
            </a:r>
          </a:p>
          <a:p>
            <a:pPr marL="0" indent="0" algn="ctr">
              <a:spcBef>
                <a:spcPts val="0"/>
              </a:spcBef>
              <a:buNone/>
            </a:pPr>
            <a:endParaRPr lang="cs-CZ" sz="1050" dirty="0">
              <a:latin typeface="Verdana"/>
              <a:ea typeface="Times New Roman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cs-CZ" sz="1050" dirty="0">
                <a:latin typeface="Verdana"/>
                <a:ea typeface="Times New Roman"/>
              </a:rPr>
              <a:t> </a:t>
            </a:r>
            <a:r>
              <a:rPr lang="cs-CZ" sz="1050" u="sng" dirty="0" err="1"/>
              <a:t>sg</a:t>
            </a:r>
            <a:r>
              <a:rPr lang="cs-CZ" sz="1050" u="sng" dirty="0"/>
              <a:t>.	česky		litevsky		</a:t>
            </a:r>
            <a:r>
              <a:rPr lang="cs-CZ" sz="1050" u="sng" dirty="0" err="1"/>
              <a:t>lotyšsky</a:t>
            </a:r>
            <a:r>
              <a:rPr lang="cs-CZ" sz="1050" u="sng" dirty="0"/>
              <a:t>		</a:t>
            </a:r>
            <a:endParaRPr lang="cs-CZ" sz="1050" dirty="0"/>
          </a:p>
          <a:p>
            <a:pPr marL="0" indent="0" algn="just">
              <a:spcBef>
                <a:spcPts val="0"/>
              </a:spcBef>
              <a:buNone/>
            </a:pPr>
            <a:r>
              <a:rPr lang="cs-CZ" sz="1050" b="1" dirty="0"/>
              <a:t>1. 	já jsem		</a:t>
            </a:r>
            <a:r>
              <a:rPr lang="cs-CZ" sz="1050" b="1" dirty="0" err="1"/>
              <a:t>àš</a:t>
            </a:r>
            <a:r>
              <a:rPr lang="cs-CZ" sz="1050" b="1" dirty="0"/>
              <a:t> </a:t>
            </a:r>
            <a:r>
              <a:rPr lang="cs-CZ" sz="1050" b="1" dirty="0" err="1"/>
              <a:t>esù</a:t>
            </a:r>
            <a:r>
              <a:rPr lang="cs-CZ" sz="1050" b="1" dirty="0"/>
              <a:t>		es </a:t>
            </a:r>
            <a:r>
              <a:rPr lang="cs-CZ" sz="1050" b="1" i="1" dirty="0" err="1"/>
              <a:t>e</a:t>
            </a:r>
            <a:r>
              <a:rPr lang="cs-CZ" sz="1050" b="1" dirty="0" err="1"/>
              <a:t>smu</a:t>
            </a:r>
            <a:endParaRPr lang="cs-CZ" sz="1050" dirty="0"/>
          </a:p>
          <a:p>
            <a:pPr marL="0" indent="0" algn="just">
              <a:spcBef>
                <a:spcPts val="0"/>
              </a:spcBef>
              <a:buNone/>
            </a:pPr>
            <a:r>
              <a:rPr lang="cs-CZ" sz="1050" b="1" dirty="0"/>
              <a:t>2. 	ty jsi		</a:t>
            </a:r>
            <a:r>
              <a:rPr lang="cs-CZ" sz="1050" b="1" dirty="0" err="1"/>
              <a:t>tù</a:t>
            </a:r>
            <a:r>
              <a:rPr lang="cs-CZ" sz="1050" b="1" dirty="0"/>
              <a:t> </a:t>
            </a:r>
            <a:r>
              <a:rPr lang="cs-CZ" sz="1050" b="1" dirty="0" err="1"/>
              <a:t>esì</a:t>
            </a:r>
            <a:r>
              <a:rPr lang="cs-CZ" sz="1050" b="1" dirty="0"/>
              <a:t>		tu </a:t>
            </a:r>
            <a:r>
              <a:rPr lang="cs-CZ" sz="1050" b="1" dirty="0" err="1"/>
              <a:t>esi</a:t>
            </a:r>
            <a:endParaRPr lang="cs-CZ" sz="1050" dirty="0"/>
          </a:p>
          <a:p>
            <a:pPr marL="0" indent="0" algn="just">
              <a:spcBef>
                <a:spcPts val="0"/>
              </a:spcBef>
              <a:buNone/>
            </a:pPr>
            <a:r>
              <a:rPr lang="cs-CZ" sz="1050" dirty="0"/>
              <a:t>3.	on, ona je / není  	</a:t>
            </a:r>
            <a:r>
              <a:rPr lang="cs-CZ" sz="1050" dirty="0" err="1"/>
              <a:t>jìs</a:t>
            </a:r>
            <a:r>
              <a:rPr lang="cs-CZ" sz="1050" dirty="0"/>
              <a:t>, </a:t>
            </a:r>
            <a:r>
              <a:rPr lang="cs-CZ" sz="1050" dirty="0" err="1"/>
              <a:t>jì</a:t>
            </a:r>
            <a:r>
              <a:rPr lang="cs-CZ" sz="1050" dirty="0"/>
              <a:t> </a:t>
            </a:r>
            <a:r>
              <a:rPr lang="cs-CZ" sz="1050" dirty="0" err="1"/>
              <a:t>yrà</a:t>
            </a:r>
            <a:r>
              <a:rPr lang="cs-CZ" sz="1050" dirty="0"/>
              <a:t> / </a:t>
            </a:r>
            <a:r>
              <a:rPr lang="cs-CZ" sz="1050" dirty="0" err="1"/>
              <a:t>nėrà</a:t>
            </a:r>
            <a:r>
              <a:rPr lang="cs-CZ" sz="1050" dirty="0"/>
              <a:t>    	</a:t>
            </a:r>
            <a:r>
              <a:rPr lang="cs-CZ" sz="1050" dirty="0" err="1"/>
              <a:t>viņš</a:t>
            </a:r>
            <a:r>
              <a:rPr lang="cs-CZ" sz="1050" dirty="0"/>
              <a:t>, </a:t>
            </a:r>
            <a:r>
              <a:rPr lang="cs-CZ" sz="1050" dirty="0" err="1"/>
              <a:t>viņa</a:t>
            </a:r>
            <a:r>
              <a:rPr lang="cs-CZ" sz="1050" dirty="0"/>
              <a:t> </a:t>
            </a:r>
            <a:r>
              <a:rPr lang="cs-CZ" sz="1050" dirty="0" err="1"/>
              <a:t>ir</a:t>
            </a:r>
            <a:r>
              <a:rPr lang="cs-CZ" sz="1050" dirty="0"/>
              <a:t> / nav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050" dirty="0" err="1"/>
              <a:t>pl</a:t>
            </a:r>
            <a:r>
              <a:rPr lang="cs-CZ" sz="1050" dirty="0"/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050" b="1" dirty="0"/>
              <a:t>1.	my jsme 	  	</a:t>
            </a:r>
            <a:r>
              <a:rPr lang="cs-CZ" sz="1050" b="1" dirty="0" err="1"/>
              <a:t>m</a:t>
            </a:r>
            <a:r>
              <a:rPr lang="cs-CZ" sz="1050" b="1" u="sng" dirty="0" err="1"/>
              <a:t>e</a:t>
            </a:r>
            <a:r>
              <a:rPr lang="cs-CZ" sz="1050" b="1" dirty="0" err="1"/>
              <a:t>s</a:t>
            </a:r>
            <a:r>
              <a:rPr lang="cs-CZ" sz="1050" b="1" dirty="0"/>
              <a:t> </a:t>
            </a:r>
            <a:r>
              <a:rPr lang="cs-CZ" sz="1050" b="1" u="sng" dirty="0" err="1"/>
              <a:t>e</a:t>
            </a:r>
            <a:r>
              <a:rPr lang="cs-CZ" sz="1050" b="1" dirty="0" err="1"/>
              <a:t>same</a:t>
            </a:r>
            <a:r>
              <a:rPr lang="cs-CZ" sz="1050" b="1" dirty="0"/>
              <a:t> 		</a:t>
            </a:r>
            <a:r>
              <a:rPr lang="cs-CZ" sz="1050" b="1" dirty="0" err="1"/>
              <a:t>mēs</a:t>
            </a:r>
            <a:r>
              <a:rPr lang="cs-CZ" sz="1050" b="1" dirty="0"/>
              <a:t> </a:t>
            </a:r>
            <a:r>
              <a:rPr lang="cs-CZ" sz="1050" b="1" i="1" dirty="0" err="1"/>
              <a:t>e</a:t>
            </a:r>
            <a:r>
              <a:rPr lang="cs-CZ" sz="1050" b="1" dirty="0" err="1"/>
              <a:t>sam</a:t>
            </a:r>
            <a:endParaRPr lang="cs-CZ" sz="1050" dirty="0"/>
          </a:p>
          <a:p>
            <a:pPr marL="0" indent="0" algn="just">
              <a:spcBef>
                <a:spcPts val="0"/>
              </a:spcBef>
              <a:buNone/>
            </a:pPr>
            <a:r>
              <a:rPr lang="cs-CZ" sz="1050" b="1" dirty="0"/>
              <a:t>2.         	vy jste                                     	</a:t>
            </a:r>
            <a:r>
              <a:rPr lang="cs-CZ" sz="1050" b="1" dirty="0" err="1"/>
              <a:t>j</a:t>
            </a:r>
            <a:r>
              <a:rPr lang="cs-CZ" sz="1050" b="1" u="sng" dirty="0" err="1"/>
              <a:t>ū</a:t>
            </a:r>
            <a:r>
              <a:rPr lang="cs-CZ" sz="1050" b="1" dirty="0" err="1"/>
              <a:t>s</a:t>
            </a:r>
            <a:r>
              <a:rPr lang="cs-CZ" sz="1050" b="1" dirty="0"/>
              <a:t> </a:t>
            </a:r>
            <a:r>
              <a:rPr lang="cs-CZ" sz="1050" b="1" u="sng" dirty="0" err="1"/>
              <a:t>e</a:t>
            </a:r>
            <a:r>
              <a:rPr lang="cs-CZ" sz="1050" b="1" dirty="0" err="1"/>
              <a:t>sate</a:t>
            </a:r>
            <a:r>
              <a:rPr lang="cs-CZ" sz="1050" b="1" dirty="0"/>
              <a:t>   		</a:t>
            </a:r>
            <a:r>
              <a:rPr lang="cs-CZ" sz="1050" b="1" dirty="0" err="1"/>
              <a:t>jūs</a:t>
            </a:r>
            <a:r>
              <a:rPr lang="cs-CZ" sz="1050" b="1" dirty="0"/>
              <a:t> </a:t>
            </a:r>
            <a:r>
              <a:rPr lang="cs-CZ" sz="1050" b="1" i="1" dirty="0" err="1"/>
              <a:t>e</a:t>
            </a:r>
            <a:r>
              <a:rPr lang="cs-CZ" sz="1050" b="1" dirty="0" err="1"/>
              <a:t>sat</a:t>
            </a:r>
            <a:r>
              <a:rPr lang="cs-CZ" sz="1050" dirty="0"/>
              <a:t>			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050" dirty="0"/>
              <a:t>3.	oni, ona jsou / nejsou	</a:t>
            </a:r>
            <a:r>
              <a:rPr lang="cs-CZ" sz="1050" u="sng" dirty="0" err="1"/>
              <a:t>jie</a:t>
            </a:r>
            <a:r>
              <a:rPr lang="cs-CZ" sz="1050" dirty="0"/>
              <a:t>, </a:t>
            </a:r>
            <a:r>
              <a:rPr lang="cs-CZ" sz="1050" u="sng" dirty="0" err="1"/>
              <a:t>jos</a:t>
            </a:r>
            <a:r>
              <a:rPr lang="cs-CZ" sz="1050" dirty="0"/>
              <a:t> </a:t>
            </a:r>
            <a:r>
              <a:rPr lang="cs-CZ" sz="1050" dirty="0" err="1"/>
              <a:t>yrà</a:t>
            </a:r>
            <a:r>
              <a:rPr lang="cs-CZ" sz="1050" dirty="0"/>
              <a:t> / </a:t>
            </a:r>
            <a:r>
              <a:rPr lang="cs-CZ" sz="1050" dirty="0" err="1"/>
              <a:t>nėrà</a:t>
            </a:r>
            <a:r>
              <a:rPr lang="cs-CZ" sz="1050" dirty="0"/>
              <a:t>    	</a:t>
            </a:r>
            <a:r>
              <a:rPr lang="cs-CZ" sz="1050" dirty="0" err="1"/>
              <a:t>viņi</a:t>
            </a:r>
            <a:r>
              <a:rPr lang="cs-CZ" sz="1050" dirty="0"/>
              <a:t>, </a:t>
            </a:r>
            <a:r>
              <a:rPr lang="cs-CZ" sz="1050" dirty="0" err="1"/>
              <a:t>viņas</a:t>
            </a:r>
            <a:r>
              <a:rPr lang="cs-CZ" sz="1050" dirty="0"/>
              <a:t> </a:t>
            </a:r>
            <a:r>
              <a:rPr lang="cs-CZ" sz="1050" dirty="0" err="1"/>
              <a:t>ir</a:t>
            </a:r>
            <a:r>
              <a:rPr lang="cs-CZ" sz="1050" dirty="0"/>
              <a:t> / nav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050" dirty="0"/>
              <a:t> 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050" u="sng" dirty="0" err="1"/>
              <a:t>sg</a:t>
            </a:r>
            <a:r>
              <a:rPr lang="cs-CZ" sz="1050" u="sng" dirty="0"/>
              <a:t>.	česky		litevsky		</a:t>
            </a:r>
            <a:r>
              <a:rPr lang="cs-CZ" sz="1050" u="sng" dirty="0" err="1"/>
              <a:t>lotyšsky</a:t>
            </a:r>
            <a:r>
              <a:rPr lang="cs-CZ" sz="1050" u="sng" dirty="0"/>
              <a:t>		</a:t>
            </a:r>
            <a:endParaRPr lang="cs-CZ" sz="1050" dirty="0"/>
          </a:p>
          <a:p>
            <a:pPr marL="0" indent="0" algn="just">
              <a:spcBef>
                <a:spcPts val="0"/>
              </a:spcBef>
              <a:buNone/>
            </a:pPr>
            <a:r>
              <a:rPr lang="cs-CZ" sz="1050" dirty="0"/>
              <a:t>1. 	já mluvím 		</a:t>
            </a:r>
            <a:r>
              <a:rPr lang="cs-CZ" sz="1050" dirty="0" err="1"/>
              <a:t>àš</a:t>
            </a:r>
            <a:r>
              <a:rPr lang="cs-CZ" sz="1050" dirty="0"/>
              <a:t> </a:t>
            </a:r>
            <a:r>
              <a:rPr lang="cs-CZ" sz="1050" dirty="0" err="1"/>
              <a:t>kalbù</a:t>
            </a:r>
            <a:r>
              <a:rPr lang="cs-CZ" sz="1050" dirty="0"/>
              <a:t>		es </a:t>
            </a:r>
            <a:r>
              <a:rPr lang="cs-CZ" sz="1050" dirty="0" err="1"/>
              <a:t>runāju</a:t>
            </a:r>
            <a:endParaRPr lang="cs-CZ" sz="1050" dirty="0"/>
          </a:p>
          <a:p>
            <a:pPr marL="0" indent="0" algn="just">
              <a:spcBef>
                <a:spcPts val="0"/>
              </a:spcBef>
              <a:buNone/>
            </a:pPr>
            <a:r>
              <a:rPr lang="cs-CZ" sz="1050" dirty="0"/>
              <a:t>2,      	ty mluvíš       		</a:t>
            </a:r>
            <a:r>
              <a:rPr lang="cs-CZ" sz="1050" dirty="0" err="1"/>
              <a:t>tù</a:t>
            </a:r>
            <a:r>
              <a:rPr lang="cs-CZ" sz="1050" dirty="0"/>
              <a:t> </a:t>
            </a:r>
            <a:r>
              <a:rPr lang="cs-CZ" sz="1050" dirty="0" err="1"/>
              <a:t>kalbì</a:t>
            </a:r>
            <a:r>
              <a:rPr lang="cs-CZ" sz="1050" dirty="0"/>
              <a:t>		tu </a:t>
            </a:r>
            <a:r>
              <a:rPr lang="cs-CZ" sz="1050" dirty="0" err="1"/>
              <a:t>runā</a:t>
            </a:r>
            <a:endParaRPr lang="cs-CZ" sz="1050" dirty="0"/>
          </a:p>
          <a:p>
            <a:pPr marL="0" indent="0" algn="just">
              <a:spcBef>
                <a:spcPts val="0"/>
              </a:spcBef>
              <a:buNone/>
            </a:pPr>
            <a:r>
              <a:rPr lang="cs-CZ" sz="1050" dirty="0"/>
              <a:t>3. 	on, ona mluví 		</a:t>
            </a:r>
            <a:r>
              <a:rPr lang="cs-CZ" sz="1050" dirty="0" err="1"/>
              <a:t>jìs</a:t>
            </a:r>
            <a:r>
              <a:rPr lang="cs-CZ" sz="1050" dirty="0"/>
              <a:t>, </a:t>
            </a:r>
            <a:r>
              <a:rPr lang="cs-CZ" sz="1050" dirty="0" err="1"/>
              <a:t>jì</a:t>
            </a:r>
            <a:r>
              <a:rPr lang="cs-CZ" sz="1050" dirty="0"/>
              <a:t> </a:t>
            </a:r>
            <a:r>
              <a:rPr lang="cs-CZ" sz="1050" dirty="0" err="1"/>
              <a:t>k</a:t>
            </a:r>
            <a:r>
              <a:rPr lang="cs-CZ" sz="1050" u="sng" dirty="0" err="1"/>
              <a:t>al</a:t>
            </a:r>
            <a:r>
              <a:rPr lang="cs-CZ" sz="1050" dirty="0" err="1"/>
              <a:t>ba</a:t>
            </a:r>
            <a:r>
              <a:rPr lang="cs-CZ" sz="1050" dirty="0"/>
              <a:t>		</a:t>
            </a:r>
            <a:r>
              <a:rPr lang="cs-CZ" sz="1050" dirty="0" err="1"/>
              <a:t>viņš</a:t>
            </a:r>
            <a:r>
              <a:rPr lang="cs-CZ" sz="1050" dirty="0"/>
              <a:t>, </a:t>
            </a:r>
            <a:r>
              <a:rPr lang="cs-CZ" sz="1050" dirty="0" err="1"/>
              <a:t>viņa</a:t>
            </a:r>
            <a:r>
              <a:rPr lang="cs-CZ" sz="1050" dirty="0"/>
              <a:t> </a:t>
            </a:r>
            <a:r>
              <a:rPr lang="cs-CZ" sz="1050" dirty="0" err="1"/>
              <a:t>runā</a:t>
            </a:r>
            <a:endParaRPr lang="cs-CZ" sz="1050" dirty="0"/>
          </a:p>
          <a:p>
            <a:pPr marL="0" indent="0" algn="just">
              <a:spcBef>
                <a:spcPts val="0"/>
              </a:spcBef>
              <a:buNone/>
            </a:pPr>
            <a:r>
              <a:rPr lang="cs-CZ" sz="1050" dirty="0" err="1"/>
              <a:t>pl</a:t>
            </a:r>
            <a:r>
              <a:rPr lang="cs-CZ" sz="1050" dirty="0"/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050" b="1" dirty="0"/>
              <a:t>1.	my mluvíme 		</a:t>
            </a:r>
            <a:r>
              <a:rPr lang="cs-CZ" sz="1050" b="1" dirty="0" err="1"/>
              <a:t>m</a:t>
            </a:r>
            <a:r>
              <a:rPr lang="cs-CZ" sz="1050" b="1" u="sng" dirty="0" err="1"/>
              <a:t>e</a:t>
            </a:r>
            <a:r>
              <a:rPr lang="cs-CZ" sz="1050" b="1" dirty="0" err="1"/>
              <a:t>s</a:t>
            </a:r>
            <a:r>
              <a:rPr lang="cs-CZ" sz="1050" b="1" dirty="0"/>
              <a:t> </a:t>
            </a:r>
            <a:r>
              <a:rPr lang="cs-CZ" sz="1050" b="1" dirty="0" err="1"/>
              <a:t>k</a:t>
            </a:r>
            <a:r>
              <a:rPr lang="cs-CZ" sz="1050" b="1" u="sng" dirty="0" err="1"/>
              <a:t>al</a:t>
            </a:r>
            <a:r>
              <a:rPr lang="cs-CZ" sz="1050" b="1" dirty="0" err="1"/>
              <a:t>bame</a:t>
            </a:r>
            <a:r>
              <a:rPr lang="cs-CZ" sz="1050" b="1" dirty="0"/>
              <a:t>		</a:t>
            </a:r>
            <a:r>
              <a:rPr lang="cs-CZ" sz="1050" b="1" dirty="0" err="1"/>
              <a:t>mēs</a:t>
            </a:r>
            <a:r>
              <a:rPr lang="cs-CZ" sz="1050" b="1" dirty="0"/>
              <a:t> </a:t>
            </a:r>
            <a:r>
              <a:rPr lang="cs-CZ" sz="1050" b="1" dirty="0" err="1"/>
              <a:t>runājam</a:t>
            </a:r>
            <a:endParaRPr lang="cs-CZ" sz="1050" dirty="0"/>
          </a:p>
          <a:p>
            <a:pPr marL="0" indent="0" algn="just">
              <a:spcBef>
                <a:spcPts val="0"/>
              </a:spcBef>
              <a:buNone/>
            </a:pPr>
            <a:r>
              <a:rPr lang="cs-CZ" sz="1050" b="1" dirty="0"/>
              <a:t>2. 	vy mluvíte		</a:t>
            </a:r>
            <a:r>
              <a:rPr lang="cs-CZ" sz="1050" b="1" dirty="0" err="1"/>
              <a:t>j</a:t>
            </a:r>
            <a:r>
              <a:rPr lang="cs-CZ" sz="1050" b="1" u="sng" dirty="0" err="1"/>
              <a:t>ū</a:t>
            </a:r>
            <a:r>
              <a:rPr lang="cs-CZ" sz="1050" b="1" dirty="0" err="1"/>
              <a:t>s</a:t>
            </a:r>
            <a:r>
              <a:rPr lang="cs-CZ" sz="1050" b="1" dirty="0"/>
              <a:t> </a:t>
            </a:r>
            <a:r>
              <a:rPr lang="cs-CZ" sz="1050" b="1" dirty="0" err="1"/>
              <a:t>k</a:t>
            </a:r>
            <a:r>
              <a:rPr lang="cs-CZ" sz="1050" b="1" u="sng" dirty="0" err="1"/>
              <a:t>al</a:t>
            </a:r>
            <a:r>
              <a:rPr lang="cs-CZ" sz="1050" b="1" dirty="0" err="1"/>
              <a:t>bate</a:t>
            </a:r>
            <a:r>
              <a:rPr lang="cs-CZ" sz="1050" b="1" dirty="0"/>
              <a:t>   		</a:t>
            </a:r>
            <a:r>
              <a:rPr lang="cs-CZ" sz="1050" b="1" dirty="0" err="1"/>
              <a:t>jūs</a:t>
            </a:r>
            <a:r>
              <a:rPr lang="cs-CZ" sz="1050" b="1" dirty="0"/>
              <a:t> </a:t>
            </a:r>
            <a:r>
              <a:rPr lang="cs-CZ" sz="1050" b="1" dirty="0" err="1"/>
              <a:t>runājat</a:t>
            </a:r>
            <a:endParaRPr lang="cs-CZ" sz="1050" dirty="0"/>
          </a:p>
          <a:p>
            <a:pPr marL="0" indent="0" algn="just">
              <a:spcBef>
                <a:spcPts val="0"/>
              </a:spcBef>
              <a:buNone/>
            </a:pPr>
            <a:r>
              <a:rPr lang="cs-CZ" sz="1050" dirty="0"/>
              <a:t>3.	oni, ona mluví		</a:t>
            </a:r>
            <a:r>
              <a:rPr lang="cs-CZ" sz="1050" u="sng" dirty="0" err="1"/>
              <a:t>jie</a:t>
            </a:r>
            <a:r>
              <a:rPr lang="cs-CZ" sz="1050" dirty="0"/>
              <a:t>, </a:t>
            </a:r>
            <a:r>
              <a:rPr lang="cs-CZ" sz="1050" u="sng" dirty="0" err="1"/>
              <a:t>jos</a:t>
            </a:r>
            <a:r>
              <a:rPr lang="cs-CZ" sz="1050" dirty="0"/>
              <a:t> </a:t>
            </a:r>
            <a:r>
              <a:rPr lang="cs-CZ" sz="1050" dirty="0" err="1"/>
              <a:t>k</a:t>
            </a:r>
            <a:r>
              <a:rPr lang="cs-CZ" sz="1050" u="sng" dirty="0" err="1"/>
              <a:t>al</a:t>
            </a:r>
            <a:r>
              <a:rPr lang="cs-CZ" sz="1050" dirty="0" err="1"/>
              <a:t>ba</a:t>
            </a:r>
            <a:r>
              <a:rPr lang="cs-CZ" sz="1050" dirty="0"/>
              <a:t>		</a:t>
            </a:r>
            <a:r>
              <a:rPr lang="cs-CZ" sz="1050" dirty="0" err="1"/>
              <a:t>viņi</a:t>
            </a:r>
            <a:r>
              <a:rPr lang="cs-CZ" sz="1050" dirty="0"/>
              <a:t>, </a:t>
            </a:r>
            <a:r>
              <a:rPr lang="cs-CZ" sz="1050" dirty="0" err="1"/>
              <a:t>viņas</a:t>
            </a:r>
            <a:r>
              <a:rPr lang="cs-CZ" sz="1050" dirty="0"/>
              <a:t> </a:t>
            </a:r>
            <a:r>
              <a:rPr lang="cs-CZ" sz="1050" dirty="0" err="1"/>
              <a:t>runā</a:t>
            </a:r>
            <a:endParaRPr lang="cs-CZ" sz="1050" dirty="0"/>
          </a:p>
          <a:p>
            <a:pPr marL="0" indent="0">
              <a:spcBef>
                <a:spcPts val="0"/>
              </a:spcBef>
              <a:buNone/>
            </a:pPr>
            <a:r>
              <a:rPr lang="cs-CZ" sz="1050" dirty="0"/>
              <a:t> 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507222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CC0C39-9F84-43C6-A397-283062CD2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000" dirty="0"/>
              <a:t>Litevština a lotyština</a:t>
            </a:r>
            <a:endParaRPr lang="lv-LV" sz="20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1242EBD-3889-4381-9421-0E2B7CC90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sz="1200" dirty="0"/>
              <a:t>KONVERZACE</a:t>
            </a:r>
          </a:p>
          <a:p>
            <a:pPr marL="0" indent="0">
              <a:buNone/>
            </a:pPr>
            <a:r>
              <a:rPr lang="cs-CZ" sz="1200" dirty="0"/>
              <a:t> </a:t>
            </a:r>
          </a:p>
          <a:p>
            <a:pPr marL="0" indent="0">
              <a:buNone/>
            </a:pPr>
            <a:r>
              <a:rPr lang="cs-CZ" sz="1200" u="sng" dirty="0"/>
              <a:t>česky			litevsky				</a:t>
            </a:r>
            <a:r>
              <a:rPr lang="cs-CZ" sz="1200" u="sng" dirty="0" err="1"/>
              <a:t>lotyšsky</a:t>
            </a:r>
            <a:endParaRPr lang="cs-CZ" sz="1200" dirty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r>
              <a:rPr lang="cs-CZ" sz="1200" dirty="0"/>
              <a:t>Ahoj! (při setkání)		</a:t>
            </a:r>
            <a:r>
              <a:rPr lang="cs-CZ" sz="1200" u="sng" dirty="0" err="1"/>
              <a:t>Svei</a:t>
            </a:r>
            <a:r>
              <a:rPr lang="cs-CZ" sz="1200" dirty="0" err="1"/>
              <a:t>kas</a:t>
            </a:r>
            <a:r>
              <a:rPr lang="cs-CZ" sz="1200" dirty="0"/>
              <a:t>! </a:t>
            </a:r>
            <a:r>
              <a:rPr lang="cs-CZ" sz="1200" dirty="0" err="1"/>
              <a:t>Svei</a:t>
            </a:r>
            <a:r>
              <a:rPr lang="cs-CZ" sz="1200" u="sng" dirty="0" err="1"/>
              <a:t>ka</a:t>
            </a:r>
            <a:r>
              <a:rPr lang="cs-CZ" sz="1200" dirty="0"/>
              <a:t>! </a:t>
            </a:r>
            <a:r>
              <a:rPr lang="cs-CZ" sz="1200" dirty="0" err="1"/>
              <a:t>Svei</a:t>
            </a:r>
            <a:r>
              <a:rPr lang="cs-CZ" sz="1200" u="sng" dirty="0" err="1"/>
              <a:t>ki</a:t>
            </a:r>
            <a:r>
              <a:rPr lang="cs-CZ" sz="1200" dirty="0"/>
              <a:t>! </a:t>
            </a:r>
            <a:r>
              <a:rPr lang="cs-CZ" sz="1200" u="sng" dirty="0" err="1"/>
              <a:t>Svei</a:t>
            </a:r>
            <a:r>
              <a:rPr lang="cs-CZ" sz="1200" dirty="0" err="1"/>
              <a:t>kos</a:t>
            </a:r>
            <a:r>
              <a:rPr lang="cs-CZ" sz="1200" dirty="0"/>
              <a:t>!	</a:t>
            </a:r>
            <a:r>
              <a:rPr lang="cs-CZ" sz="1200" dirty="0" err="1"/>
              <a:t>Sveiks</a:t>
            </a:r>
            <a:r>
              <a:rPr lang="cs-CZ" sz="1200" dirty="0"/>
              <a:t>! </a:t>
            </a:r>
            <a:r>
              <a:rPr lang="cs-CZ" sz="1200" dirty="0" err="1"/>
              <a:t>Sveika</a:t>
            </a:r>
            <a:r>
              <a:rPr lang="cs-CZ" sz="1200" dirty="0"/>
              <a:t>! </a:t>
            </a:r>
            <a:r>
              <a:rPr lang="cs-CZ" sz="1200" dirty="0" err="1"/>
              <a:t>Sveiki</a:t>
            </a:r>
            <a:r>
              <a:rPr lang="cs-CZ" sz="1200" dirty="0"/>
              <a:t>! </a:t>
            </a:r>
            <a:r>
              <a:rPr lang="cs-CZ" sz="1200" dirty="0" err="1"/>
              <a:t>Sveikas</a:t>
            </a:r>
            <a:r>
              <a:rPr lang="cs-CZ" sz="1200" dirty="0"/>
              <a:t>!</a:t>
            </a:r>
          </a:p>
          <a:p>
            <a:pPr marL="0" indent="0">
              <a:buNone/>
            </a:pPr>
            <a:r>
              <a:rPr lang="cs-CZ" sz="1200" dirty="0"/>
              <a:t>Ahoj! (při loučení)		</a:t>
            </a:r>
            <a:r>
              <a:rPr lang="cs-CZ" sz="1200" dirty="0" err="1"/>
              <a:t>A</a:t>
            </a:r>
            <a:r>
              <a:rPr lang="cs-CZ" sz="1200" u="sng" dirty="0" err="1"/>
              <a:t>tia</a:t>
            </a:r>
            <a:r>
              <a:rPr lang="cs-CZ" sz="1200" dirty="0"/>
              <a:t>!			</a:t>
            </a:r>
            <a:r>
              <a:rPr lang="cs-CZ" sz="1200" dirty="0" err="1"/>
              <a:t>A</a:t>
            </a:r>
            <a:r>
              <a:rPr lang="cs-CZ" sz="1200" u="sng" dirty="0" err="1"/>
              <a:t>tā</a:t>
            </a:r>
            <a:r>
              <a:rPr lang="cs-CZ" sz="1200" dirty="0"/>
              <a:t>!</a:t>
            </a:r>
          </a:p>
          <a:p>
            <a:pPr marL="0" indent="0">
              <a:buNone/>
            </a:pPr>
            <a:r>
              <a:rPr lang="cs-CZ" sz="1200" dirty="0"/>
              <a:t>Dobrý den!			</a:t>
            </a:r>
            <a:r>
              <a:rPr lang="cs-CZ" sz="1200" dirty="0" err="1"/>
              <a:t>La</a:t>
            </a:r>
            <a:r>
              <a:rPr lang="cs-CZ" sz="1200" u="sng" dirty="0" err="1"/>
              <a:t>ba</a:t>
            </a:r>
            <a:r>
              <a:rPr lang="cs-CZ" sz="1200" dirty="0"/>
              <a:t> </a:t>
            </a:r>
            <a:r>
              <a:rPr lang="cs-CZ" sz="1200" dirty="0" err="1"/>
              <a:t>die</a:t>
            </a:r>
            <a:r>
              <a:rPr lang="cs-CZ" sz="1200" u="sng" dirty="0" err="1"/>
              <a:t>na</a:t>
            </a:r>
            <a:r>
              <a:rPr lang="cs-CZ" sz="1200" dirty="0"/>
              <a:t>!			</a:t>
            </a:r>
            <a:r>
              <a:rPr lang="cs-CZ" sz="1200" dirty="0" err="1"/>
              <a:t>Lab</a:t>
            </a:r>
            <a:r>
              <a:rPr lang="cs-CZ" sz="1200" u="sng" dirty="0" err="1"/>
              <a:t>dien</a:t>
            </a:r>
            <a:r>
              <a:rPr lang="cs-CZ" sz="1200" dirty="0"/>
              <a:t>!</a:t>
            </a:r>
          </a:p>
          <a:p>
            <a:pPr marL="0" indent="0">
              <a:buNone/>
            </a:pPr>
            <a:r>
              <a:rPr lang="cs-CZ" sz="1200" dirty="0"/>
              <a:t>Na shledanou!		</a:t>
            </a:r>
            <a:r>
              <a:rPr lang="cs-CZ" sz="1200" dirty="0" err="1">
                <a:solidFill>
                  <a:srgbClr val="00B050"/>
                </a:solidFill>
              </a:rPr>
              <a:t>I</a:t>
            </a:r>
            <a:r>
              <a:rPr lang="cs-CZ" sz="1200" u="sng" dirty="0" err="1">
                <a:solidFill>
                  <a:srgbClr val="00B050"/>
                </a:solidFill>
              </a:rPr>
              <a:t>ki</a:t>
            </a:r>
            <a:r>
              <a:rPr lang="cs-CZ" sz="1200" dirty="0">
                <a:solidFill>
                  <a:srgbClr val="00B050"/>
                </a:solidFill>
              </a:rPr>
              <a:t> </a:t>
            </a:r>
            <a:r>
              <a:rPr lang="cs-CZ" sz="1200" dirty="0" err="1">
                <a:solidFill>
                  <a:srgbClr val="00B050"/>
                </a:solidFill>
              </a:rPr>
              <a:t>pasi</a:t>
            </a:r>
            <a:r>
              <a:rPr lang="cs-CZ" sz="1200" u="sng" dirty="0" err="1">
                <a:solidFill>
                  <a:srgbClr val="00B050"/>
                </a:solidFill>
              </a:rPr>
              <a:t>ma</a:t>
            </a:r>
            <a:r>
              <a:rPr lang="cs-CZ" sz="1200" dirty="0" err="1">
                <a:solidFill>
                  <a:srgbClr val="00B050"/>
                </a:solidFill>
              </a:rPr>
              <a:t>tymo</a:t>
            </a:r>
            <a:r>
              <a:rPr lang="cs-CZ" sz="1200" dirty="0">
                <a:solidFill>
                  <a:srgbClr val="00B050"/>
                </a:solidFill>
              </a:rPr>
              <a:t>!</a:t>
            </a:r>
            <a:r>
              <a:rPr lang="cs-CZ" sz="1200" dirty="0"/>
              <a:t>		</a:t>
            </a:r>
            <a:r>
              <a:rPr lang="cs-CZ" sz="1200" dirty="0" err="1">
                <a:solidFill>
                  <a:srgbClr val="C00000"/>
                </a:solidFill>
              </a:rPr>
              <a:t>Uz</a:t>
            </a:r>
            <a:r>
              <a:rPr lang="cs-CZ" sz="1200" dirty="0">
                <a:solidFill>
                  <a:srgbClr val="C00000"/>
                </a:solidFill>
              </a:rPr>
              <a:t> </a:t>
            </a:r>
            <a:r>
              <a:rPr lang="cs-CZ" sz="1200" dirty="0" err="1">
                <a:solidFill>
                  <a:srgbClr val="C00000"/>
                </a:solidFill>
              </a:rPr>
              <a:t>redzēšanos</a:t>
            </a:r>
            <a:r>
              <a:rPr lang="cs-CZ" sz="1200" dirty="0">
                <a:solidFill>
                  <a:srgbClr val="C00000"/>
                </a:solidFill>
              </a:rPr>
              <a:t>!</a:t>
            </a:r>
          </a:p>
          <a:p>
            <a:pPr marL="0" indent="0">
              <a:buNone/>
            </a:pPr>
            <a:r>
              <a:rPr lang="cs-CZ" sz="1200" dirty="0"/>
              <a:t>Mějte se!			</a:t>
            </a:r>
            <a:r>
              <a:rPr lang="cs-CZ" sz="1200" u="sng" dirty="0" err="1"/>
              <a:t>Vi</a:t>
            </a:r>
            <a:r>
              <a:rPr lang="cs-CZ" sz="1200" dirty="0" err="1"/>
              <a:t>so</a:t>
            </a:r>
            <a:r>
              <a:rPr lang="cs-CZ" sz="1200" dirty="0"/>
              <a:t> </a:t>
            </a:r>
            <a:r>
              <a:rPr lang="cs-CZ" sz="1200" u="sng" dirty="0" err="1"/>
              <a:t>ge</a:t>
            </a:r>
            <a:r>
              <a:rPr lang="cs-CZ" sz="1200" dirty="0" err="1"/>
              <a:t>ro</a:t>
            </a:r>
            <a:r>
              <a:rPr lang="cs-CZ" sz="1200" dirty="0"/>
              <a:t>!			Visu </a:t>
            </a:r>
            <a:r>
              <a:rPr lang="cs-CZ" sz="1200" dirty="0" err="1"/>
              <a:t>labu</a:t>
            </a:r>
            <a:r>
              <a:rPr lang="cs-CZ" sz="1200" dirty="0"/>
              <a:t>!</a:t>
            </a:r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r>
              <a:rPr lang="cs-CZ" sz="1200" dirty="0"/>
              <a:t>Jsem Pavel Kramář.		Aš e</a:t>
            </a:r>
            <a:r>
              <a:rPr lang="cs-CZ" sz="1200" u="sng" dirty="0"/>
              <a:t>su</a:t>
            </a:r>
            <a:r>
              <a:rPr lang="cs-CZ" sz="1200" dirty="0"/>
              <a:t> </a:t>
            </a:r>
            <a:r>
              <a:rPr lang="cs-CZ" sz="1200" u="sng" dirty="0"/>
              <a:t>Po</a:t>
            </a:r>
            <a:r>
              <a:rPr lang="cs-CZ" sz="1200" dirty="0"/>
              <a:t>vilas </a:t>
            </a:r>
            <a:r>
              <a:rPr lang="cs-CZ" sz="1200" u="sng" dirty="0" err="1"/>
              <a:t>Kra</a:t>
            </a:r>
            <a:r>
              <a:rPr lang="cs-CZ" sz="1200" dirty="0" err="1"/>
              <a:t>maržas</a:t>
            </a:r>
            <a:r>
              <a:rPr lang="cs-CZ" sz="1200" dirty="0"/>
              <a:t>.	Es </a:t>
            </a:r>
            <a:r>
              <a:rPr lang="cs-CZ" sz="1200" dirty="0" err="1"/>
              <a:t>esmu</a:t>
            </a:r>
            <a:r>
              <a:rPr lang="cs-CZ" sz="1200" dirty="0"/>
              <a:t> </a:t>
            </a:r>
            <a:r>
              <a:rPr lang="cs-CZ" sz="1200" dirty="0" err="1"/>
              <a:t>Pāvils</a:t>
            </a:r>
            <a:r>
              <a:rPr lang="cs-CZ" sz="1200" dirty="0"/>
              <a:t> </a:t>
            </a:r>
            <a:r>
              <a:rPr lang="cs-CZ" sz="1200" dirty="0" err="1"/>
              <a:t>Kramāržs</a:t>
            </a:r>
            <a:r>
              <a:rPr lang="cs-CZ" sz="1200" dirty="0"/>
              <a:t>.</a:t>
            </a:r>
          </a:p>
          <a:p>
            <a:pPr marL="0" indent="0">
              <a:buNone/>
            </a:pPr>
            <a:r>
              <a:rPr lang="cs-CZ" sz="1200" dirty="0"/>
              <a:t>Těší mě.			</a:t>
            </a:r>
            <a:r>
              <a:rPr lang="cs-CZ" sz="1200" dirty="0" err="1">
                <a:solidFill>
                  <a:srgbClr val="00B050"/>
                </a:solidFill>
              </a:rPr>
              <a:t>Lab</a:t>
            </a:r>
            <a:r>
              <a:rPr lang="cs-CZ" sz="1200" u="sng" dirty="0" err="1">
                <a:solidFill>
                  <a:srgbClr val="00B050"/>
                </a:solidFill>
              </a:rPr>
              <a:t>ai</a:t>
            </a:r>
            <a:r>
              <a:rPr lang="cs-CZ" sz="1200" dirty="0">
                <a:solidFill>
                  <a:srgbClr val="00B050"/>
                </a:solidFill>
              </a:rPr>
              <a:t> </a:t>
            </a:r>
            <a:r>
              <a:rPr lang="cs-CZ" sz="1200" dirty="0" err="1">
                <a:solidFill>
                  <a:srgbClr val="00B050"/>
                </a:solidFill>
              </a:rPr>
              <a:t>malon</a:t>
            </a:r>
            <a:r>
              <a:rPr lang="cs-CZ" sz="1200" u="sng" dirty="0" err="1">
                <a:solidFill>
                  <a:srgbClr val="00B050"/>
                </a:solidFill>
              </a:rPr>
              <a:t>u</a:t>
            </a:r>
            <a:r>
              <a:rPr lang="cs-CZ" sz="1200" dirty="0"/>
              <a:t>.		</a:t>
            </a:r>
            <a:r>
              <a:rPr lang="cs-CZ" sz="1200" dirty="0" err="1">
                <a:solidFill>
                  <a:srgbClr val="C00000"/>
                </a:solidFill>
              </a:rPr>
              <a:t>Ļoti</a:t>
            </a:r>
            <a:r>
              <a:rPr lang="cs-CZ" sz="1200" dirty="0">
                <a:solidFill>
                  <a:srgbClr val="C00000"/>
                </a:solidFill>
              </a:rPr>
              <a:t> </a:t>
            </a:r>
            <a:r>
              <a:rPr lang="cs-CZ" sz="1200" dirty="0" err="1">
                <a:solidFill>
                  <a:srgbClr val="C00000"/>
                </a:solidFill>
              </a:rPr>
              <a:t>patīkami</a:t>
            </a:r>
            <a:r>
              <a:rPr lang="cs-CZ" sz="1200" dirty="0">
                <a:solidFill>
                  <a:srgbClr val="C00000"/>
                </a:solidFill>
              </a:rPr>
              <a:t>.</a:t>
            </a:r>
          </a:p>
          <a:p>
            <a:pPr marL="0" indent="0">
              <a:buNone/>
            </a:pPr>
            <a:r>
              <a:rPr lang="cs-CZ" sz="1200" dirty="0"/>
              <a:t>To je můj přítel.		</a:t>
            </a:r>
            <a:r>
              <a:rPr lang="cs-CZ" sz="1200" dirty="0" err="1"/>
              <a:t>Tai</a:t>
            </a:r>
            <a:r>
              <a:rPr lang="cs-CZ" sz="1200" dirty="0"/>
              <a:t> (</a:t>
            </a:r>
            <a:r>
              <a:rPr lang="cs-CZ" sz="1200" dirty="0" err="1"/>
              <a:t>yra</a:t>
            </a:r>
            <a:r>
              <a:rPr lang="cs-CZ" sz="1200" dirty="0"/>
              <a:t>) mano </a:t>
            </a:r>
            <a:r>
              <a:rPr lang="cs-CZ" sz="1200" dirty="0" err="1">
                <a:solidFill>
                  <a:srgbClr val="00B050"/>
                </a:solidFill>
              </a:rPr>
              <a:t>bi</a:t>
            </a:r>
            <a:r>
              <a:rPr lang="cs-CZ" sz="1200" u="sng" dirty="0" err="1">
                <a:solidFill>
                  <a:srgbClr val="00B050"/>
                </a:solidFill>
              </a:rPr>
              <a:t>čiu</a:t>
            </a:r>
            <a:r>
              <a:rPr lang="cs-CZ" sz="1200" dirty="0" err="1">
                <a:solidFill>
                  <a:srgbClr val="00B050"/>
                </a:solidFill>
              </a:rPr>
              <a:t>lis</a:t>
            </a:r>
            <a:r>
              <a:rPr lang="cs-CZ" sz="1200" dirty="0">
                <a:solidFill>
                  <a:srgbClr val="00B050"/>
                </a:solidFill>
              </a:rPr>
              <a:t>.</a:t>
            </a:r>
            <a:r>
              <a:rPr lang="cs-CZ" sz="1200" dirty="0"/>
              <a:t>		Tas </a:t>
            </a:r>
            <a:r>
              <a:rPr lang="cs-CZ" sz="1200" dirty="0" err="1"/>
              <a:t>ir</a:t>
            </a:r>
            <a:r>
              <a:rPr lang="cs-CZ" sz="1200" dirty="0"/>
              <a:t> </a:t>
            </a:r>
            <a:r>
              <a:rPr lang="cs-CZ" sz="1200" dirty="0" err="1"/>
              <a:t>mans</a:t>
            </a:r>
            <a:r>
              <a:rPr lang="cs-CZ" sz="1200" dirty="0"/>
              <a:t> </a:t>
            </a:r>
            <a:r>
              <a:rPr lang="cs-CZ" sz="1200" dirty="0" err="1">
                <a:solidFill>
                  <a:srgbClr val="C00000"/>
                </a:solidFill>
              </a:rPr>
              <a:t>draugs</a:t>
            </a:r>
            <a:r>
              <a:rPr lang="cs-CZ" sz="1200" dirty="0">
                <a:solidFill>
                  <a:srgbClr val="C00000"/>
                </a:solidFill>
              </a:rPr>
              <a:t>. </a:t>
            </a:r>
          </a:p>
          <a:p>
            <a:pPr marL="0" indent="0">
              <a:buNone/>
            </a:pPr>
            <a:r>
              <a:rPr lang="cs-CZ" sz="1200" dirty="0"/>
              <a:t>To je má přítelkyně.		</a:t>
            </a:r>
            <a:r>
              <a:rPr lang="cs-CZ" sz="1200" dirty="0" err="1"/>
              <a:t>Tai</a:t>
            </a:r>
            <a:r>
              <a:rPr lang="cs-CZ" sz="1200" dirty="0"/>
              <a:t> (</a:t>
            </a:r>
            <a:r>
              <a:rPr lang="cs-CZ" sz="1200" dirty="0" err="1"/>
              <a:t>yra</a:t>
            </a:r>
            <a:r>
              <a:rPr lang="cs-CZ" sz="1200" dirty="0"/>
              <a:t>) mano </a:t>
            </a:r>
            <a:r>
              <a:rPr lang="cs-CZ" sz="1200" dirty="0" err="1"/>
              <a:t>bi</a:t>
            </a:r>
            <a:r>
              <a:rPr lang="cs-CZ" sz="1200" u="sng" dirty="0" err="1"/>
              <a:t>čiu</a:t>
            </a:r>
            <a:r>
              <a:rPr lang="cs-CZ" sz="1200" dirty="0" err="1"/>
              <a:t>lė</a:t>
            </a:r>
            <a:r>
              <a:rPr lang="cs-CZ" sz="1200" dirty="0"/>
              <a:t>.		</a:t>
            </a:r>
            <a:r>
              <a:rPr lang="cs-CZ" sz="1200" dirty="0" err="1"/>
              <a:t>Tā</a:t>
            </a:r>
            <a:r>
              <a:rPr lang="cs-CZ" sz="1200" dirty="0"/>
              <a:t> </a:t>
            </a:r>
            <a:r>
              <a:rPr lang="cs-CZ" sz="1200" dirty="0" err="1"/>
              <a:t>ir</a:t>
            </a:r>
            <a:r>
              <a:rPr lang="cs-CZ" sz="1200" dirty="0"/>
              <a:t> mana </a:t>
            </a:r>
            <a:r>
              <a:rPr lang="cs-CZ" sz="1200" dirty="0" err="1"/>
              <a:t>draudzene</a:t>
            </a:r>
            <a:r>
              <a:rPr lang="cs-CZ" sz="1200" dirty="0"/>
              <a:t>.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515752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C2652D-5057-4B12-A0C8-03721979C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000" dirty="0"/>
              <a:t>Litevština a lotyština</a:t>
            </a:r>
            <a:endParaRPr lang="lv-LV" sz="20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1C600E1-AA47-4FEF-B0D6-7279453A4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just">
              <a:buNone/>
            </a:pPr>
            <a:r>
              <a:rPr lang="cs-CZ" sz="1400" dirty="0">
                <a:solidFill>
                  <a:prstClr val="black"/>
                </a:solidFill>
                <a:latin typeface="Verdana"/>
                <a:ea typeface="Times New Roman"/>
              </a:rPr>
              <a:t>Jsem Čech / Češka.		Aš e</a:t>
            </a:r>
            <a:r>
              <a:rPr lang="cs-CZ" sz="1400" u="sng" dirty="0">
                <a:solidFill>
                  <a:prstClr val="black"/>
                </a:solidFill>
                <a:latin typeface="Verdana"/>
                <a:ea typeface="Times New Roman"/>
              </a:rPr>
              <a:t>su</a:t>
            </a:r>
            <a:r>
              <a:rPr lang="cs-CZ" sz="1400" dirty="0">
                <a:solidFill>
                  <a:prstClr val="black"/>
                </a:solidFill>
                <a:latin typeface="Verdana"/>
                <a:ea typeface="Times New Roman"/>
              </a:rPr>
              <a:t> </a:t>
            </a:r>
            <a:r>
              <a:rPr lang="cs-CZ" sz="1400" u="sng" dirty="0" err="1">
                <a:solidFill>
                  <a:prstClr val="black"/>
                </a:solidFill>
                <a:latin typeface="Verdana"/>
                <a:ea typeface="Times New Roman"/>
              </a:rPr>
              <a:t>če</a:t>
            </a:r>
            <a:r>
              <a:rPr lang="cs-CZ" sz="1400" dirty="0" err="1">
                <a:solidFill>
                  <a:prstClr val="black"/>
                </a:solidFill>
                <a:latin typeface="Verdana"/>
                <a:ea typeface="Times New Roman"/>
              </a:rPr>
              <a:t>kas</a:t>
            </a:r>
            <a:r>
              <a:rPr lang="cs-CZ" sz="1400" dirty="0">
                <a:solidFill>
                  <a:prstClr val="black"/>
                </a:solidFill>
                <a:latin typeface="Verdana"/>
                <a:ea typeface="Times New Roman"/>
              </a:rPr>
              <a:t> / </a:t>
            </a:r>
            <a:r>
              <a:rPr lang="cs-CZ" sz="1400" u="sng" dirty="0" err="1">
                <a:solidFill>
                  <a:prstClr val="black"/>
                </a:solidFill>
                <a:latin typeface="Verdana"/>
                <a:ea typeface="Times New Roman"/>
              </a:rPr>
              <a:t>če</a:t>
            </a:r>
            <a:r>
              <a:rPr lang="cs-CZ" sz="1400" dirty="0" err="1">
                <a:solidFill>
                  <a:prstClr val="black"/>
                </a:solidFill>
                <a:latin typeface="Verdana"/>
                <a:ea typeface="Times New Roman"/>
              </a:rPr>
              <a:t>kė</a:t>
            </a:r>
            <a:r>
              <a:rPr lang="cs-CZ" sz="1400" dirty="0">
                <a:solidFill>
                  <a:prstClr val="black"/>
                </a:solidFill>
                <a:latin typeface="Verdana"/>
                <a:ea typeface="Times New Roman"/>
              </a:rPr>
              <a:t>.	Es </a:t>
            </a:r>
            <a:r>
              <a:rPr lang="cs-CZ" sz="1400" dirty="0" err="1">
                <a:solidFill>
                  <a:prstClr val="black"/>
                </a:solidFill>
                <a:latin typeface="Verdana"/>
                <a:ea typeface="Times New Roman"/>
              </a:rPr>
              <a:t>esmu</a:t>
            </a:r>
            <a:r>
              <a:rPr lang="cs-CZ" sz="1400" dirty="0">
                <a:solidFill>
                  <a:prstClr val="black"/>
                </a:solidFill>
                <a:latin typeface="Verdana"/>
                <a:ea typeface="Times New Roman"/>
              </a:rPr>
              <a:t> </a:t>
            </a:r>
            <a:r>
              <a:rPr lang="cs-CZ" sz="1400" dirty="0" err="1">
                <a:solidFill>
                  <a:prstClr val="black"/>
                </a:solidFill>
                <a:latin typeface="Verdana"/>
                <a:ea typeface="Times New Roman"/>
              </a:rPr>
              <a:t>čehs</a:t>
            </a:r>
            <a:r>
              <a:rPr lang="cs-CZ" sz="1400" dirty="0">
                <a:solidFill>
                  <a:prstClr val="black"/>
                </a:solidFill>
                <a:latin typeface="Verdana"/>
                <a:ea typeface="Times New Roman"/>
              </a:rPr>
              <a:t> / </a:t>
            </a:r>
            <a:r>
              <a:rPr lang="cs-CZ" sz="1400" dirty="0" err="1">
                <a:solidFill>
                  <a:prstClr val="black"/>
                </a:solidFill>
                <a:latin typeface="Verdana"/>
                <a:ea typeface="Times New Roman"/>
              </a:rPr>
              <a:t>čehiete</a:t>
            </a:r>
            <a:r>
              <a:rPr lang="cs-CZ" sz="1400" dirty="0">
                <a:solidFill>
                  <a:prstClr val="black"/>
                </a:solidFill>
                <a:latin typeface="Verdana"/>
                <a:ea typeface="Times New Roman"/>
              </a:rPr>
              <a:t>.</a:t>
            </a:r>
            <a:endParaRPr lang="cs-CZ" sz="1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0" lvl="0" indent="0" algn="just">
              <a:buNone/>
            </a:pPr>
            <a:r>
              <a:rPr lang="cs-CZ" sz="1400" dirty="0">
                <a:solidFill>
                  <a:prstClr val="black"/>
                </a:solidFill>
                <a:latin typeface="Verdana"/>
                <a:ea typeface="Times New Roman"/>
              </a:rPr>
              <a:t>Mluvím anglicky a rusky.	</a:t>
            </a:r>
            <a:r>
              <a:rPr lang="cs-CZ" sz="1400" dirty="0">
                <a:solidFill>
                  <a:srgbClr val="00B050"/>
                </a:solidFill>
                <a:latin typeface="Verdana"/>
                <a:ea typeface="Times New Roman"/>
              </a:rPr>
              <a:t>Aš </a:t>
            </a:r>
            <a:r>
              <a:rPr lang="cs-CZ" sz="1400" dirty="0" err="1">
                <a:solidFill>
                  <a:srgbClr val="00B050"/>
                </a:solidFill>
                <a:latin typeface="Verdana"/>
                <a:ea typeface="Times New Roman"/>
              </a:rPr>
              <a:t>kal</a:t>
            </a:r>
            <a:r>
              <a:rPr lang="cs-CZ" sz="1400" u="sng" dirty="0" err="1">
                <a:solidFill>
                  <a:srgbClr val="00B050"/>
                </a:solidFill>
                <a:latin typeface="Verdana"/>
                <a:ea typeface="Times New Roman"/>
              </a:rPr>
              <a:t>bu</a:t>
            </a:r>
            <a:r>
              <a:rPr lang="cs-CZ" sz="1400" dirty="0">
                <a:solidFill>
                  <a:srgbClr val="00B050"/>
                </a:solidFill>
                <a:latin typeface="Verdana"/>
                <a:ea typeface="Times New Roman"/>
              </a:rPr>
              <a:t> </a:t>
            </a:r>
            <a:r>
              <a:rPr lang="cs-CZ" sz="1400" u="sng" dirty="0" err="1">
                <a:solidFill>
                  <a:prstClr val="black"/>
                </a:solidFill>
                <a:latin typeface="Verdana"/>
                <a:ea typeface="Times New Roman"/>
              </a:rPr>
              <a:t>an</a:t>
            </a:r>
            <a:r>
              <a:rPr lang="cs-CZ" sz="1400" dirty="0" err="1">
                <a:solidFill>
                  <a:prstClr val="black"/>
                </a:solidFill>
                <a:latin typeface="Verdana"/>
                <a:ea typeface="Times New Roman"/>
              </a:rPr>
              <a:t>gliškai</a:t>
            </a:r>
            <a:r>
              <a:rPr lang="cs-CZ" sz="1400" dirty="0">
                <a:solidFill>
                  <a:prstClr val="black"/>
                </a:solidFill>
                <a:latin typeface="Verdana"/>
                <a:ea typeface="Times New Roman"/>
              </a:rPr>
              <a:t> </a:t>
            </a:r>
            <a:r>
              <a:rPr lang="cs-CZ" sz="1400" dirty="0" err="1">
                <a:solidFill>
                  <a:prstClr val="black"/>
                </a:solidFill>
                <a:latin typeface="Verdana"/>
                <a:ea typeface="Times New Roman"/>
              </a:rPr>
              <a:t>ir</a:t>
            </a:r>
            <a:r>
              <a:rPr lang="cs-CZ" sz="1400" dirty="0">
                <a:solidFill>
                  <a:prstClr val="black"/>
                </a:solidFill>
                <a:latin typeface="Verdana"/>
                <a:ea typeface="Times New Roman"/>
              </a:rPr>
              <a:t> </a:t>
            </a:r>
            <a:r>
              <a:rPr lang="cs-CZ" sz="1400" u="sng" dirty="0" err="1">
                <a:solidFill>
                  <a:prstClr val="black"/>
                </a:solidFill>
                <a:latin typeface="Verdana"/>
                <a:ea typeface="Times New Roman"/>
              </a:rPr>
              <a:t>ru</a:t>
            </a:r>
            <a:r>
              <a:rPr lang="cs-CZ" sz="1400" dirty="0" err="1">
                <a:solidFill>
                  <a:prstClr val="black"/>
                </a:solidFill>
                <a:latin typeface="Verdana"/>
                <a:ea typeface="Times New Roman"/>
              </a:rPr>
              <a:t>siškai</a:t>
            </a:r>
            <a:r>
              <a:rPr lang="cs-CZ" sz="1400" dirty="0">
                <a:solidFill>
                  <a:prstClr val="black"/>
                </a:solidFill>
                <a:latin typeface="Verdana"/>
                <a:ea typeface="Times New Roman"/>
              </a:rPr>
              <a:t>.	</a:t>
            </a:r>
            <a:r>
              <a:rPr lang="cs-CZ" sz="1400" dirty="0">
                <a:solidFill>
                  <a:srgbClr val="C00000"/>
                </a:solidFill>
                <a:latin typeface="Verdana"/>
                <a:ea typeface="Times New Roman"/>
              </a:rPr>
              <a:t>Es </a:t>
            </a:r>
            <a:r>
              <a:rPr lang="cs-CZ" sz="1400" dirty="0" err="1">
                <a:solidFill>
                  <a:srgbClr val="C00000"/>
                </a:solidFill>
                <a:latin typeface="Verdana"/>
                <a:ea typeface="Times New Roman"/>
              </a:rPr>
              <a:t>runāju</a:t>
            </a:r>
            <a:r>
              <a:rPr lang="cs-CZ" sz="1400" dirty="0">
                <a:solidFill>
                  <a:prstClr val="black"/>
                </a:solidFill>
                <a:latin typeface="Verdana"/>
                <a:ea typeface="Times New Roman"/>
              </a:rPr>
              <a:t> </a:t>
            </a:r>
            <a:r>
              <a:rPr lang="cs-CZ" sz="1400" dirty="0" err="1">
                <a:solidFill>
                  <a:prstClr val="black"/>
                </a:solidFill>
                <a:latin typeface="Verdana"/>
                <a:ea typeface="Times New Roman"/>
              </a:rPr>
              <a:t>angliski</a:t>
            </a:r>
            <a:r>
              <a:rPr lang="cs-CZ" sz="1400" dirty="0">
                <a:solidFill>
                  <a:prstClr val="black"/>
                </a:solidFill>
                <a:latin typeface="Verdana"/>
                <a:ea typeface="Times New Roman"/>
              </a:rPr>
              <a:t> </a:t>
            </a:r>
            <a:r>
              <a:rPr lang="cs-CZ" sz="1400" dirty="0" err="1">
                <a:solidFill>
                  <a:prstClr val="black"/>
                </a:solidFill>
                <a:latin typeface="Verdana"/>
                <a:ea typeface="Times New Roman"/>
              </a:rPr>
              <a:t>un</a:t>
            </a:r>
            <a:r>
              <a:rPr lang="cs-CZ" sz="1400" dirty="0">
                <a:solidFill>
                  <a:prstClr val="black"/>
                </a:solidFill>
                <a:latin typeface="Verdana"/>
                <a:ea typeface="Times New Roman"/>
              </a:rPr>
              <a:t> </a:t>
            </a:r>
            <a:r>
              <a:rPr lang="cs-CZ" sz="1400" dirty="0" err="1">
                <a:solidFill>
                  <a:prstClr val="black"/>
                </a:solidFill>
                <a:latin typeface="Verdana"/>
                <a:ea typeface="Times New Roman"/>
              </a:rPr>
              <a:t>krieviski</a:t>
            </a:r>
            <a:r>
              <a:rPr lang="cs-CZ" sz="1400" dirty="0">
                <a:solidFill>
                  <a:prstClr val="black"/>
                </a:solidFill>
                <a:latin typeface="Verdana"/>
                <a:ea typeface="Times New Roman"/>
              </a:rPr>
              <a:t>.	 </a:t>
            </a:r>
            <a:endParaRPr lang="cs-CZ" sz="1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0" lvl="0" indent="0" algn="just">
              <a:buNone/>
            </a:pPr>
            <a:r>
              <a:rPr lang="cs-CZ" sz="1400" dirty="0">
                <a:solidFill>
                  <a:prstClr val="black"/>
                </a:solidFill>
                <a:latin typeface="Verdana"/>
                <a:ea typeface="Times New Roman"/>
              </a:rPr>
              <a:t>Nemluvím litevsky / </a:t>
            </a:r>
            <a:r>
              <a:rPr lang="cs-CZ" sz="1400" dirty="0" err="1">
                <a:solidFill>
                  <a:prstClr val="black"/>
                </a:solidFill>
                <a:latin typeface="Verdana"/>
                <a:ea typeface="Times New Roman"/>
              </a:rPr>
              <a:t>lotyšsky</a:t>
            </a:r>
            <a:r>
              <a:rPr lang="cs-CZ" sz="1400" dirty="0">
                <a:solidFill>
                  <a:prstClr val="black"/>
                </a:solidFill>
                <a:latin typeface="Verdana"/>
                <a:ea typeface="Times New Roman"/>
              </a:rPr>
              <a:t>.	Aš </a:t>
            </a:r>
            <a:r>
              <a:rPr lang="cs-CZ" sz="1400" u="sng" dirty="0" err="1">
                <a:solidFill>
                  <a:prstClr val="black"/>
                </a:solidFill>
                <a:latin typeface="Verdana"/>
                <a:ea typeface="Times New Roman"/>
              </a:rPr>
              <a:t>ne</a:t>
            </a:r>
            <a:r>
              <a:rPr lang="cs-CZ" sz="1400" dirty="0" err="1">
                <a:solidFill>
                  <a:prstClr val="black"/>
                </a:solidFill>
                <a:latin typeface="Verdana"/>
                <a:ea typeface="Times New Roman"/>
              </a:rPr>
              <a:t>kalbu</a:t>
            </a:r>
            <a:r>
              <a:rPr lang="cs-CZ" sz="1400" dirty="0">
                <a:solidFill>
                  <a:prstClr val="black"/>
                </a:solidFill>
                <a:latin typeface="Verdana"/>
                <a:ea typeface="Times New Roman"/>
              </a:rPr>
              <a:t> </a:t>
            </a:r>
            <a:r>
              <a:rPr lang="cs-CZ" sz="1400" dirty="0" err="1">
                <a:solidFill>
                  <a:prstClr val="black"/>
                </a:solidFill>
                <a:latin typeface="Verdana"/>
                <a:ea typeface="Times New Roman"/>
              </a:rPr>
              <a:t>lie</a:t>
            </a:r>
            <a:r>
              <a:rPr lang="cs-CZ" sz="1400" u="sng" dirty="0" err="1">
                <a:solidFill>
                  <a:prstClr val="black"/>
                </a:solidFill>
                <a:latin typeface="Verdana"/>
                <a:ea typeface="Times New Roman"/>
              </a:rPr>
              <a:t>tu</a:t>
            </a:r>
            <a:r>
              <a:rPr lang="cs-CZ" sz="1400" dirty="0" err="1">
                <a:solidFill>
                  <a:prstClr val="black"/>
                </a:solidFill>
                <a:latin typeface="Verdana"/>
                <a:ea typeface="Times New Roman"/>
              </a:rPr>
              <a:t>viškai</a:t>
            </a:r>
            <a:r>
              <a:rPr lang="cs-CZ" sz="1400" dirty="0">
                <a:solidFill>
                  <a:prstClr val="black"/>
                </a:solidFill>
                <a:latin typeface="Verdana"/>
                <a:ea typeface="Times New Roman"/>
              </a:rPr>
              <a:t>.	Es </a:t>
            </a:r>
            <a:r>
              <a:rPr lang="cs-CZ" sz="1400" dirty="0" err="1">
                <a:solidFill>
                  <a:prstClr val="black"/>
                </a:solidFill>
                <a:latin typeface="Verdana"/>
                <a:ea typeface="Times New Roman"/>
              </a:rPr>
              <a:t>nerunāju</a:t>
            </a:r>
            <a:r>
              <a:rPr lang="cs-CZ" sz="1400" dirty="0">
                <a:solidFill>
                  <a:prstClr val="black"/>
                </a:solidFill>
                <a:latin typeface="Verdana"/>
                <a:ea typeface="Times New Roman"/>
              </a:rPr>
              <a:t> </a:t>
            </a:r>
            <a:r>
              <a:rPr lang="cs-CZ" sz="1400" dirty="0" err="1">
                <a:solidFill>
                  <a:prstClr val="black"/>
                </a:solidFill>
                <a:latin typeface="Verdana"/>
                <a:ea typeface="Times New Roman"/>
              </a:rPr>
              <a:t>latviski</a:t>
            </a:r>
            <a:endParaRPr lang="cs-CZ" sz="1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0" lvl="0" indent="0" algn="just">
              <a:buNone/>
            </a:pPr>
            <a:r>
              <a:rPr lang="cs-CZ" sz="1400" dirty="0">
                <a:solidFill>
                  <a:prstClr val="black"/>
                </a:solidFill>
                <a:latin typeface="Verdana"/>
                <a:ea typeface="Times New Roman"/>
              </a:rPr>
              <a:t> </a:t>
            </a:r>
            <a:endParaRPr lang="cs-CZ" sz="1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0" lvl="0" indent="0" algn="just">
              <a:buNone/>
            </a:pPr>
            <a:r>
              <a:rPr lang="cs-CZ" sz="1400" dirty="0">
                <a:solidFill>
                  <a:prstClr val="black"/>
                </a:solidFill>
                <a:latin typeface="Verdana"/>
                <a:ea typeface="Times New Roman"/>
              </a:rPr>
              <a:t>Ano. Ne. Dobře.		</a:t>
            </a:r>
            <a:r>
              <a:rPr lang="cs-CZ" sz="1400" dirty="0" err="1">
                <a:solidFill>
                  <a:srgbClr val="00B050"/>
                </a:solidFill>
                <a:latin typeface="Verdana"/>
                <a:ea typeface="Times New Roman"/>
              </a:rPr>
              <a:t>Taip</a:t>
            </a:r>
            <a:r>
              <a:rPr lang="cs-CZ" sz="1400" dirty="0">
                <a:solidFill>
                  <a:prstClr val="black"/>
                </a:solidFill>
                <a:latin typeface="Verdana"/>
                <a:ea typeface="Times New Roman"/>
              </a:rPr>
              <a:t>. Ne. </a:t>
            </a:r>
            <a:r>
              <a:rPr lang="cs-CZ" sz="1400" dirty="0" err="1">
                <a:solidFill>
                  <a:prstClr val="black"/>
                </a:solidFill>
                <a:latin typeface="Verdana"/>
                <a:ea typeface="Times New Roman"/>
              </a:rPr>
              <a:t>Ge</a:t>
            </a:r>
            <a:r>
              <a:rPr lang="cs-CZ" sz="1400" u="sng" dirty="0" err="1">
                <a:solidFill>
                  <a:prstClr val="black"/>
                </a:solidFill>
                <a:latin typeface="Verdana"/>
                <a:ea typeface="Times New Roman"/>
              </a:rPr>
              <a:t>rai</a:t>
            </a:r>
            <a:r>
              <a:rPr lang="cs-CZ" sz="1400" dirty="0">
                <a:solidFill>
                  <a:prstClr val="black"/>
                </a:solidFill>
                <a:latin typeface="Verdana"/>
                <a:ea typeface="Times New Roman"/>
              </a:rPr>
              <a:t>.		</a:t>
            </a:r>
            <a:r>
              <a:rPr lang="cs-CZ" sz="1400" dirty="0" err="1">
                <a:solidFill>
                  <a:srgbClr val="C00000"/>
                </a:solidFill>
                <a:latin typeface="Verdana"/>
                <a:ea typeface="Times New Roman"/>
              </a:rPr>
              <a:t>Jā</a:t>
            </a:r>
            <a:r>
              <a:rPr lang="cs-CZ" sz="1400" dirty="0">
                <a:solidFill>
                  <a:srgbClr val="C00000"/>
                </a:solidFill>
                <a:latin typeface="Verdana"/>
                <a:ea typeface="Times New Roman"/>
              </a:rPr>
              <a:t>.</a:t>
            </a:r>
            <a:r>
              <a:rPr lang="cs-CZ" sz="1400" dirty="0">
                <a:solidFill>
                  <a:prstClr val="black"/>
                </a:solidFill>
                <a:latin typeface="Verdana"/>
                <a:ea typeface="Times New Roman"/>
              </a:rPr>
              <a:t> </a:t>
            </a:r>
            <a:r>
              <a:rPr lang="cs-CZ" sz="1400" dirty="0" err="1">
                <a:solidFill>
                  <a:prstClr val="black"/>
                </a:solidFill>
                <a:latin typeface="Verdana"/>
                <a:ea typeface="Times New Roman"/>
              </a:rPr>
              <a:t>Nē</a:t>
            </a:r>
            <a:r>
              <a:rPr lang="cs-CZ" sz="1400" dirty="0">
                <a:solidFill>
                  <a:prstClr val="black"/>
                </a:solidFill>
                <a:latin typeface="Verdana"/>
                <a:ea typeface="Times New Roman"/>
              </a:rPr>
              <a:t>. Labi.</a:t>
            </a:r>
            <a:endParaRPr lang="cs-CZ" sz="1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0" lvl="0" indent="0" algn="just">
              <a:buNone/>
            </a:pPr>
            <a:r>
              <a:rPr lang="cs-CZ" sz="1400" dirty="0">
                <a:solidFill>
                  <a:prstClr val="black"/>
                </a:solidFill>
                <a:latin typeface="Verdana"/>
                <a:ea typeface="Times New Roman"/>
              </a:rPr>
              <a:t>Děkuji.			</a:t>
            </a:r>
            <a:r>
              <a:rPr lang="cs-CZ" sz="1400" u="sng" dirty="0" err="1">
                <a:solidFill>
                  <a:srgbClr val="00B050"/>
                </a:solidFill>
                <a:latin typeface="Verdana"/>
                <a:ea typeface="Times New Roman"/>
              </a:rPr>
              <a:t>A</a:t>
            </a:r>
            <a:r>
              <a:rPr lang="cs-CZ" sz="1400" dirty="0" err="1">
                <a:solidFill>
                  <a:srgbClr val="00B050"/>
                </a:solidFill>
                <a:latin typeface="Verdana"/>
                <a:ea typeface="Times New Roman"/>
              </a:rPr>
              <a:t>čiū</a:t>
            </a:r>
            <a:r>
              <a:rPr lang="cs-CZ" sz="1400" dirty="0">
                <a:solidFill>
                  <a:srgbClr val="00B050"/>
                </a:solidFill>
                <a:latin typeface="Verdana"/>
                <a:ea typeface="Times New Roman"/>
              </a:rPr>
              <a:t>.</a:t>
            </a:r>
            <a:r>
              <a:rPr lang="cs-CZ" sz="1400" u="sng" dirty="0">
                <a:solidFill>
                  <a:srgbClr val="00B050"/>
                </a:solidFill>
                <a:latin typeface="Verdana"/>
                <a:ea typeface="Times New Roman"/>
              </a:rPr>
              <a:t> </a:t>
            </a:r>
            <a:r>
              <a:rPr lang="cs-CZ" sz="1400" u="sng" dirty="0" err="1">
                <a:solidFill>
                  <a:srgbClr val="00B050"/>
                </a:solidFill>
                <a:latin typeface="Verdana"/>
                <a:ea typeface="Times New Roman"/>
              </a:rPr>
              <a:t>Dė</a:t>
            </a:r>
            <a:r>
              <a:rPr lang="cs-CZ" sz="1400" dirty="0" err="1">
                <a:solidFill>
                  <a:srgbClr val="00B050"/>
                </a:solidFill>
                <a:latin typeface="Verdana"/>
                <a:ea typeface="Times New Roman"/>
              </a:rPr>
              <a:t>kui</a:t>
            </a:r>
            <a:r>
              <a:rPr lang="cs-CZ" sz="1400" dirty="0">
                <a:solidFill>
                  <a:srgbClr val="00B050"/>
                </a:solidFill>
                <a:latin typeface="Verdana"/>
                <a:ea typeface="Times New Roman"/>
              </a:rPr>
              <a:t>.	</a:t>
            </a:r>
            <a:r>
              <a:rPr lang="cs-CZ" sz="1400" dirty="0">
                <a:solidFill>
                  <a:prstClr val="black"/>
                </a:solidFill>
                <a:latin typeface="Verdana"/>
                <a:ea typeface="Times New Roman"/>
              </a:rPr>
              <a:t>	</a:t>
            </a:r>
            <a:r>
              <a:rPr lang="cs-CZ" sz="1400" dirty="0" err="1">
                <a:solidFill>
                  <a:srgbClr val="C00000"/>
                </a:solidFill>
                <a:latin typeface="Verdana"/>
                <a:ea typeface="Times New Roman"/>
              </a:rPr>
              <a:t>Pal</a:t>
            </a:r>
            <a:r>
              <a:rPr lang="cs-CZ" sz="1400" u="sng" dirty="0" err="1">
                <a:solidFill>
                  <a:srgbClr val="C00000"/>
                </a:solidFill>
                <a:latin typeface="Verdana"/>
                <a:ea typeface="Times New Roman"/>
              </a:rPr>
              <a:t>dies</a:t>
            </a:r>
            <a:r>
              <a:rPr lang="cs-CZ" sz="1400" dirty="0">
                <a:solidFill>
                  <a:srgbClr val="C00000"/>
                </a:solidFill>
                <a:latin typeface="Verdana"/>
                <a:ea typeface="Times New Roman"/>
              </a:rPr>
              <a:t>.</a:t>
            </a:r>
            <a:endParaRPr lang="cs-CZ" sz="1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0" lvl="0" indent="0" algn="just">
              <a:buNone/>
            </a:pPr>
            <a:r>
              <a:rPr lang="cs-CZ" sz="1400" dirty="0">
                <a:solidFill>
                  <a:prstClr val="black"/>
                </a:solidFill>
                <a:latin typeface="Verdana"/>
                <a:ea typeface="Times New Roman"/>
              </a:rPr>
              <a:t>Prosím.			</a:t>
            </a:r>
            <a:r>
              <a:rPr lang="cs-CZ" sz="1400" u="sng" dirty="0" err="1">
                <a:solidFill>
                  <a:srgbClr val="00B050"/>
                </a:solidFill>
                <a:latin typeface="Verdana"/>
                <a:ea typeface="Times New Roman"/>
              </a:rPr>
              <a:t>Pra</a:t>
            </a:r>
            <a:r>
              <a:rPr lang="cs-CZ" sz="1400" dirty="0" err="1">
                <a:solidFill>
                  <a:srgbClr val="00B050"/>
                </a:solidFill>
                <a:latin typeface="Verdana"/>
                <a:ea typeface="Times New Roman"/>
              </a:rPr>
              <a:t>šom</a:t>
            </a:r>
            <a:r>
              <a:rPr lang="cs-CZ" sz="1400" dirty="0">
                <a:solidFill>
                  <a:srgbClr val="00B050"/>
                </a:solidFill>
                <a:latin typeface="Verdana"/>
                <a:ea typeface="Times New Roman"/>
              </a:rPr>
              <a:t>.</a:t>
            </a:r>
            <a:r>
              <a:rPr lang="cs-CZ" sz="1400" dirty="0">
                <a:solidFill>
                  <a:prstClr val="black"/>
                </a:solidFill>
                <a:latin typeface="Verdana"/>
                <a:ea typeface="Times New Roman"/>
              </a:rPr>
              <a:t>			</a:t>
            </a:r>
            <a:r>
              <a:rPr lang="cs-CZ" sz="1400" dirty="0" err="1">
                <a:solidFill>
                  <a:srgbClr val="C00000"/>
                </a:solidFill>
                <a:latin typeface="Verdana"/>
                <a:ea typeface="Times New Roman"/>
              </a:rPr>
              <a:t>Lūdzu</a:t>
            </a:r>
            <a:r>
              <a:rPr lang="cs-CZ" sz="1400" dirty="0">
                <a:solidFill>
                  <a:srgbClr val="C00000"/>
                </a:solidFill>
                <a:latin typeface="Verdana"/>
                <a:ea typeface="Times New Roman"/>
              </a:rPr>
              <a:t>.</a:t>
            </a:r>
            <a:endParaRPr lang="cs-CZ" sz="1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0" lvl="0" indent="0">
              <a:buNone/>
            </a:pPr>
            <a:endParaRPr lang="cs-CZ" sz="1400" dirty="0">
              <a:solidFill>
                <a:prstClr val="black"/>
              </a:solidFill>
            </a:endParaRPr>
          </a:p>
          <a:p>
            <a:endParaRPr lang="cs-CZ" sz="2000" dirty="0"/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997387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EB37F5-3900-449F-95D5-A7674D61E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000" dirty="0"/>
              <a:t>Litevština a lotyština</a:t>
            </a:r>
            <a:endParaRPr lang="lv-LV" sz="2000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69E1892-C9B1-4327-B2EF-F9B90B1F25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9564" y="1825625"/>
            <a:ext cx="653287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507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F7B5E8-A80A-4716-B642-F11E1FAE1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000" dirty="0"/>
              <a:t>Litevština a lotyština</a:t>
            </a:r>
            <a:endParaRPr lang="lv-LV" sz="2000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9E695851-CF35-45A5-B2B6-FB6EBF09BF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8701" y="2129660"/>
            <a:ext cx="5974598" cy="37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72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85A4AC-F36D-44D6-8472-4E5F8F97E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165" y="365125"/>
            <a:ext cx="10515600" cy="1325563"/>
          </a:xfrm>
        </p:spPr>
        <p:txBody>
          <a:bodyPr/>
          <a:lstStyle/>
          <a:p>
            <a:pPr algn="ctr"/>
            <a:r>
              <a:rPr lang="cs-CZ" sz="2000" dirty="0"/>
              <a:t>Litevština a lotyština</a:t>
            </a:r>
            <a:endParaRPr lang="lv-LV" sz="2000" dirty="0"/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2A513DE8-9FDD-4F6A-87A5-51244F521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5085" y="2202818"/>
            <a:ext cx="5041829" cy="35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79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77A4C8-2942-49DF-8CAA-CA39A3484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000" dirty="0"/>
              <a:t>Litevština a lotyština</a:t>
            </a:r>
            <a:endParaRPr lang="lv-LV" sz="2000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CBEAA258-2F74-4981-982C-24D823A0D3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0945" y="2199770"/>
            <a:ext cx="3670110" cy="36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70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32C265-4696-4346-8F11-628E32627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000" dirty="0"/>
              <a:t>Litevština a lotyština</a:t>
            </a:r>
            <a:endParaRPr lang="lv-LV" sz="20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A41B89A-EF5B-4A94-B258-94B620B28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spcAft>
                <a:spcPts val="0"/>
              </a:spcAft>
              <a:buFontTx/>
              <a:buChar char="-"/>
            </a:pPr>
            <a:r>
              <a:rPr lang="cs-CZ" b="1" dirty="0">
                <a:latin typeface="Verdana"/>
                <a:ea typeface="Times New Roman"/>
              </a:rPr>
              <a:t>1918</a:t>
            </a:r>
            <a:r>
              <a:rPr lang="cs-CZ" dirty="0">
                <a:latin typeface="Verdana"/>
                <a:ea typeface="Times New Roman"/>
              </a:rPr>
              <a:t> vyhlášení nezávislých států</a:t>
            </a:r>
          </a:p>
          <a:p>
            <a:pPr algn="just">
              <a:spcAft>
                <a:spcPts val="0"/>
              </a:spcAft>
              <a:buFontTx/>
              <a:buChar char="-"/>
            </a:pPr>
            <a:r>
              <a:rPr lang="cs-CZ" b="1" dirty="0">
                <a:latin typeface="Verdana"/>
                <a:ea typeface="Times New Roman"/>
              </a:rPr>
              <a:t>1940-1941</a:t>
            </a:r>
            <a:r>
              <a:rPr lang="cs-CZ" dirty="0">
                <a:latin typeface="Verdana"/>
                <a:ea typeface="Times New Roman"/>
              </a:rPr>
              <a:t> první sovětská okupace</a:t>
            </a:r>
          </a:p>
          <a:p>
            <a:pPr algn="just">
              <a:spcAft>
                <a:spcPts val="0"/>
              </a:spcAft>
              <a:buFontTx/>
              <a:buChar char="-"/>
            </a:pPr>
            <a:r>
              <a:rPr lang="cs-CZ" b="1" dirty="0">
                <a:latin typeface="Verdana"/>
                <a:ea typeface="Times New Roman"/>
              </a:rPr>
              <a:t>1941-1945 </a:t>
            </a:r>
            <a:r>
              <a:rPr lang="cs-CZ" dirty="0">
                <a:latin typeface="Verdana"/>
                <a:ea typeface="Times New Roman"/>
              </a:rPr>
              <a:t>nacistická okupace</a:t>
            </a:r>
          </a:p>
          <a:p>
            <a:pPr algn="just">
              <a:spcAft>
                <a:spcPts val="0"/>
              </a:spcAft>
              <a:buFontTx/>
              <a:buChar char="-"/>
            </a:pPr>
            <a:r>
              <a:rPr lang="cs-CZ" b="1" dirty="0">
                <a:latin typeface="Verdana"/>
                <a:ea typeface="Times New Roman"/>
              </a:rPr>
              <a:t>1945-1991</a:t>
            </a:r>
            <a:r>
              <a:rPr lang="cs-CZ" dirty="0">
                <a:latin typeface="Verdana"/>
                <a:ea typeface="Times New Roman"/>
              </a:rPr>
              <a:t> druhá sovětská okupace, provázená masovou emigrací na Západ a masovými deportacemi na Sibiř</a:t>
            </a:r>
            <a:endParaRPr lang="cs-CZ" dirty="0">
              <a:latin typeface="Times New Roman"/>
              <a:ea typeface="Times New Roman"/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13194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1E7C9939-01F4-434F-8B54-C98F9F746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000" dirty="0"/>
              <a:t>Litevština a lotyština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A4E776F-1A9C-4FDA-9944-0C2BA9B02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cílem obou kurzů je vybavit studenty znalostmi, dovednostmi a kompetencemi, které umožní samostatné užívání litevského / lotyšského jazyka na úrovni B1 Společného evropského referenčního rámce pro jazyky (SERR)</a:t>
            </a:r>
            <a:endParaRPr lang="lv-LV" dirty="0"/>
          </a:p>
          <a:p>
            <a:pPr algn="just"/>
            <a:r>
              <a:rPr lang="cs-CZ" dirty="0"/>
              <a:t>čtyři semestry jazykových kurzů jsou doplněny dvěma semestry kurzů o litevských / lotyšských reáliích, které zahrnují litevské / lotyšské dějiny a současnost, kulturu a náboženství, česko-litevské / lotyšské styky a další témata</a:t>
            </a:r>
            <a:endParaRPr lang="lv-LV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41206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B722CB-7EB8-4C3F-ABAB-AF5FF2629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000" dirty="0"/>
              <a:t>Litevština a lotyština</a:t>
            </a:r>
            <a:endParaRPr lang="lv-LV" sz="2000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282BEF98-CBFA-4ADF-92CD-BD2C8EFAE2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2122" y="2346086"/>
            <a:ext cx="6047756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8380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93B6C2-070C-4616-AF38-CF67E5958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000" dirty="0"/>
              <a:t>Litevština a lotyština</a:t>
            </a:r>
            <a:endParaRPr lang="lv-LV" sz="20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5D03652-3D5E-4DFB-9B89-A622D169B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spcAft>
                <a:spcPts val="0"/>
              </a:spcAft>
              <a:buNone/>
            </a:pPr>
            <a:r>
              <a:rPr lang="cs-CZ" dirty="0">
                <a:latin typeface="Verdana"/>
                <a:ea typeface="Times New Roman"/>
              </a:rPr>
              <a:t>KULTURA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cs-CZ" dirty="0">
                <a:latin typeface="Verdana"/>
                <a:ea typeface="Times New Roman"/>
              </a:rPr>
              <a:t>- specifickým dědictvím baltských národů je poměrně rozsáhle zachovaný pohanský folklor ve všech jeho žánrech, kromě eposu</a:t>
            </a:r>
            <a:endParaRPr lang="cs-CZ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  <a:buFontTx/>
              <a:buChar char="-"/>
            </a:pPr>
            <a:r>
              <a:rPr lang="cs-CZ" dirty="0">
                <a:latin typeface="Verdana"/>
                <a:ea typeface="Times New Roman"/>
              </a:rPr>
              <a:t>hlavním bohatstvím jsou lidové písně, takzvané </a:t>
            </a:r>
            <a:r>
              <a:rPr lang="cs-CZ" b="1" dirty="0" err="1">
                <a:latin typeface="Verdana"/>
                <a:ea typeface="Times New Roman"/>
              </a:rPr>
              <a:t>dainy</a:t>
            </a:r>
            <a:r>
              <a:rPr lang="cs-CZ" dirty="0">
                <a:latin typeface="Verdana"/>
                <a:ea typeface="Times New Roman"/>
              </a:rPr>
              <a:t>, kterých Lotyši sebrali kolem 1,2 mil. (převážně jde o čtyřverší) a Litevci 800 000 (častěji jsou delší)</a:t>
            </a:r>
          </a:p>
          <a:p>
            <a:pPr algn="just">
              <a:buFontTx/>
              <a:buChar char="-"/>
            </a:pPr>
            <a:r>
              <a:rPr lang="cs-CZ" dirty="0"/>
              <a:t>v češtině výbor </a:t>
            </a:r>
            <a:r>
              <a:rPr lang="cs-CZ" dirty="0" err="1"/>
              <a:t>dain</a:t>
            </a:r>
            <a:r>
              <a:rPr lang="cs-CZ" dirty="0"/>
              <a:t> V kruhu krásy (1998), Diamantová sekera (mnoho vydání), Čertovské pohádky </a:t>
            </a:r>
            <a:br>
              <a:rPr lang="cs-CZ" dirty="0"/>
            </a:br>
            <a:r>
              <a:rPr lang="cs-CZ" dirty="0"/>
              <a:t>(1978), Litevské pohádky (2010) aj.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4827896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6D01E6-5B73-4FDF-97CB-1FB34ABBA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000" dirty="0"/>
              <a:t>Litevština a lotyština</a:t>
            </a:r>
            <a:endParaRPr lang="lv-LV" sz="20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272B724-30A0-405E-A34C-C8432084D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spcAft>
                <a:spcPts val="0"/>
              </a:spcAft>
              <a:buNone/>
            </a:pPr>
            <a:r>
              <a:rPr lang="cs-CZ" dirty="0">
                <a:latin typeface="Verdana"/>
                <a:ea typeface="Times New Roman"/>
              </a:rPr>
              <a:t>- z folklorních svátků má největší význam oslava letního slunovratu, pojmenovaný podle boha Jonase / </a:t>
            </a:r>
            <a:r>
              <a:rPr lang="cs-CZ" dirty="0" err="1">
                <a:latin typeface="Verdana"/>
                <a:ea typeface="Times New Roman"/>
              </a:rPr>
              <a:t>Jānise</a:t>
            </a:r>
            <a:r>
              <a:rPr lang="cs-CZ" dirty="0">
                <a:latin typeface="Verdana"/>
                <a:ea typeface="Times New Roman"/>
              </a:rPr>
              <a:t> jako </a:t>
            </a:r>
            <a:r>
              <a:rPr lang="cs-CZ" b="1" dirty="0" err="1">
                <a:latin typeface="Verdana"/>
                <a:ea typeface="Times New Roman"/>
              </a:rPr>
              <a:t>Joninės</a:t>
            </a:r>
            <a:r>
              <a:rPr lang="cs-CZ" b="1" dirty="0">
                <a:latin typeface="Verdana"/>
                <a:ea typeface="Times New Roman"/>
              </a:rPr>
              <a:t> / </a:t>
            </a:r>
            <a:r>
              <a:rPr lang="cs-CZ" b="1" dirty="0" err="1">
                <a:latin typeface="Verdana"/>
                <a:ea typeface="Times New Roman"/>
              </a:rPr>
              <a:t>Jāņi</a:t>
            </a:r>
            <a:endParaRPr lang="cs-CZ" b="1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  <a:buFontTx/>
              <a:buChar char="-"/>
            </a:pPr>
            <a:r>
              <a:rPr lang="cs-CZ" dirty="0">
                <a:latin typeface="Verdana"/>
                <a:ea typeface="Times New Roman"/>
              </a:rPr>
              <a:t>je spojen se zpěvem písní (v lotyštině s refrénem </a:t>
            </a:r>
            <a:r>
              <a:rPr lang="cs-CZ" dirty="0" err="1">
                <a:latin typeface="Verdana"/>
                <a:ea typeface="Times New Roman"/>
              </a:rPr>
              <a:t>lígo</a:t>
            </a:r>
            <a:r>
              <a:rPr lang="cs-CZ" dirty="0">
                <a:latin typeface="Verdana"/>
                <a:ea typeface="Times New Roman"/>
              </a:rPr>
              <a:t>), skákáním přes oheň, pohoštěním pivem a žlutým sýrem, s hledáním kapraďového květu</a:t>
            </a:r>
          </a:p>
          <a:p>
            <a:pPr algn="just">
              <a:spcAft>
                <a:spcPts val="0"/>
              </a:spcAft>
              <a:buFontTx/>
              <a:buChar char="-"/>
            </a:pPr>
            <a:r>
              <a:rPr lang="cs-CZ" dirty="0">
                <a:latin typeface="Verdana"/>
                <a:ea typeface="Times New Roman"/>
              </a:rPr>
              <a:t>zejména pro Lotyše jde o nejvýznamnější svátek v roce</a:t>
            </a:r>
          </a:p>
          <a:p>
            <a:pPr algn="just">
              <a:spcAft>
                <a:spcPts val="0"/>
              </a:spcAft>
              <a:buFontTx/>
              <a:buChar char="-"/>
            </a:pPr>
            <a:r>
              <a:rPr lang="cs-CZ" dirty="0">
                <a:latin typeface="Verdana"/>
                <a:ea typeface="Times New Roman"/>
              </a:rPr>
              <a:t>jednou za 5 let se konají </a:t>
            </a:r>
            <a:r>
              <a:rPr lang="cs-CZ" b="1" dirty="0">
                <a:latin typeface="Verdana"/>
                <a:ea typeface="Times New Roman"/>
              </a:rPr>
              <a:t>Svátky písní</a:t>
            </a:r>
            <a:r>
              <a:rPr lang="cs-CZ" dirty="0">
                <a:latin typeface="Verdana"/>
                <a:ea typeface="Times New Roman"/>
              </a:rPr>
              <a:t> zapsané na seznam </a:t>
            </a:r>
            <a:r>
              <a:rPr lang="cs-CZ" dirty="0" err="1">
                <a:latin typeface="Verdana"/>
                <a:ea typeface="Times New Roman"/>
              </a:rPr>
              <a:t>nemotného</a:t>
            </a:r>
            <a:r>
              <a:rPr lang="cs-CZ" dirty="0">
                <a:latin typeface="Verdana"/>
                <a:ea typeface="Times New Roman"/>
              </a:rPr>
              <a:t> dědictví UNESCO  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9787127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C49434-97A5-49B6-8009-20914B017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000" dirty="0"/>
              <a:t>Litevština a lotyština</a:t>
            </a:r>
            <a:endParaRPr lang="lv-LV" sz="2000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71AAD505-0EB1-4DED-9A82-C4CB584D1D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5128" y="2056501"/>
            <a:ext cx="5541744" cy="3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134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5D102D-AE3E-46B1-838D-B0AC8093F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000" dirty="0"/>
              <a:t>Litevština a lotyština</a:t>
            </a:r>
            <a:endParaRPr lang="lv-LV" sz="2000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23003143-C37A-471C-B7DA-C5265CAFF0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879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33BB82-1A9A-4463-AE19-69D1783E3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000" dirty="0"/>
              <a:t>Litevština a lotyština</a:t>
            </a:r>
            <a:endParaRPr lang="lv-LV" sz="2000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4C987FB9-6BA7-4C96-9EDE-30A6107053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65102" y="1825625"/>
            <a:ext cx="286179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6184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6225BF-08F4-4E0A-B08A-CFC5CD7D4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000" dirty="0"/>
              <a:t>Litevština a lotyština</a:t>
            </a:r>
            <a:endParaRPr lang="lv-LV" sz="2000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347FFCBF-F111-4F66-8E94-AD7C385B52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2695" y="1825625"/>
            <a:ext cx="282661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737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A7CE99-6764-4D82-9D6A-AFA692856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000" dirty="0"/>
              <a:t>Litevština a lotyština</a:t>
            </a:r>
            <a:endParaRPr lang="lv-LV" sz="20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7ACD6E7-B808-462B-896E-CF47EED51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cs-CZ" sz="1600" dirty="0">
                <a:latin typeface="Verdana"/>
                <a:ea typeface="Times New Roman"/>
              </a:rPr>
              <a:t>STUDIJNÍ LITERATURA</a:t>
            </a:r>
            <a:endParaRPr lang="cs-CZ" sz="1600" dirty="0">
              <a:latin typeface="Times New Roman"/>
              <a:ea typeface="Times New Roman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cs-CZ" sz="1600" dirty="0">
                <a:latin typeface="Verdana"/>
                <a:ea typeface="Times New Roman"/>
              </a:rPr>
              <a:t> </a:t>
            </a:r>
            <a:endParaRPr lang="cs-CZ" sz="1600" dirty="0">
              <a:latin typeface="Times New Roman"/>
              <a:ea typeface="Times New Roman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cs-CZ" sz="1600" dirty="0">
                <a:latin typeface="Verdana"/>
                <a:ea typeface="Times New Roman"/>
              </a:rPr>
              <a:t>Erhart, A.: Baltské jazyky, 1984.</a:t>
            </a:r>
            <a:endParaRPr lang="cs-CZ" sz="1600" dirty="0">
              <a:latin typeface="Times New Roman"/>
              <a:ea typeface="Times New Roman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cs-CZ" sz="1600" dirty="0">
                <a:latin typeface="Verdana"/>
                <a:ea typeface="Times New Roman"/>
              </a:rPr>
              <a:t>Česko-lotyšsko-litevská konverzace, 2013.</a:t>
            </a:r>
            <a:endParaRPr lang="cs-CZ" sz="1600" dirty="0">
              <a:latin typeface="Times New Roman"/>
              <a:ea typeface="Times New Roman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cs-CZ" sz="1600" dirty="0" err="1">
                <a:latin typeface="Verdana"/>
                <a:ea typeface="Times New Roman"/>
              </a:rPr>
              <a:t>Štoll</a:t>
            </a:r>
            <a:r>
              <a:rPr lang="cs-CZ" sz="1600" dirty="0">
                <a:latin typeface="Verdana"/>
                <a:ea typeface="Times New Roman"/>
              </a:rPr>
              <a:t>, P.: Lotyština, 2007.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600" dirty="0" err="1">
                <a:latin typeface="Verdana"/>
                <a:ea typeface="Times New Roman"/>
              </a:rPr>
              <a:t>Dini</a:t>
            </a:r>
            <a:r>
              <a:rPr lang="cs-CZ" sz="1600" dirty="0">
                <a:latin typeface="Verdana"/>
                <a:ea typeface="Times New Roman"/>
              </a:rPr>
              <a:t>, P. U.: </a:t>
            </a:r>
            <a:r>
              <a:rPr lang="cs-CZ" sz="1600" dirty="0" err="1">
                <a:latin typeface="Verdana"/>
                <a:ea typeface="Times New Roman"/>
              </a:rPr>
              <a:t>Foundations</a:t>
            </a:r>
            <a:r>
              <a:rPr lang="cs-CZ" sz="1600" dirty="0">
                <a:latin typeface="Verdana"/>
                <a:ea typeface="Times New Roman"/>
              </a:rPr>
              <a:t> </a:t>
            </a:r>
            <a:r>
              <a:rPr lang="cs-CZ" sz="1600" dirty="0" err="1">
                <a:latin typeface="Verdana"/>
                <a:ea typeface="Times New Roman"/>
              </a:rPr>
              <a:t>of</a:t>
            </a:r>
            <a:r>
              <a:rPr lang="cs-CZ" sz="1600" dirty="0">
                <a:latin typeface="Verdana"/>
                <a:ea typeface="Times New Roman"/>
              </a:rPr>
              <a:t> </a:t>
            </a:r>
            <a:r>
              <a:rPr lang="cs-CZ" sz="1600" dirty="0" err="1">
                <a:latin typeface="Verdana"/>
                <a:ea typeface="Times New Roman"/>
              </a:rPr>
              <a:t>Baltic</a:t>
            </a:r>
            <a:r>
              <a:rPr lang="cs-CZ" sz="1600" dirty="0">
                <a:latin typeface="Verdana"/>
                <a:ea typeface="Times New Roman"/>
              </a:rPr>
              <a:t> </a:t>
            </a:r>
            <a:r>
              <a:rPr lang="cs-CZ" sz="1600" dirty="0" err="1">
                <a:latin typeface="Verdana"/>
                <a:ea typeface="Times New Roman"/>
              </a:rPr>
              <a:t>Languages</a:t>
            </a:r>
            <a:r>
              <a:rPr lang="cs-CZ" sz="1600" dirty="0">
                <a:latin typeface="Verdana"/>
                <a:ea typeface="Times New Roman"/>
              </a:rPr>
              <a:t>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600" dirty="0">
                <a:latin typeface="Times New Roman"/>
                <a:ea typeface="Times New Roman"/>
              </a:rPr>
              <a:t>http://www.esparama.lt/es_parama_pletra/failai/ESFproduktai/2014_Foundations_of_Baltic_Languages.pdf</a:t>
            </a:r>
          </a:p>
          <a:p>
            <a:pPr marL="0" indent="0">
              <a:spcBef>
                <a:spcPts val="0"/>
              </a:spcBef>
              <a:buNone/>
            </a:pPr>
            <a:r>
              <a:rPr lang="lv-LV" sz="1600" u="sng" dirty="0">
                <a:hlinkClick r:id="rId2"/>
              </a:rPr>
              <a:t>https://www.youtube.com/watch?v=e8IK-mDQjag</a:t>
            </a:r>
            <a:endParaRPr lang="lv-LV" sz="1600" dirty="0"/>
          </a:p>
          <a:p>
            <a:pPr marL="0" indent="0">
              <a:spcBef>
                <a:spcPts val="0"/>
              </a:spcBef>
              <a:buNone/>
            </a:pPr>
            <a:r>
              <a:rPr lang="lv-LV" sz="1600" u="sng" dirty="0">
                <a:hlinkClick r:id="rId3"/>
              </a:rPr>
              <a:t>https://www.youtube.com/watch?v=-WrOvGNgOXg</a:t>
            </a:r>
            <a:endParaRPr lang="lv-LV" sz="1600" dirty="0"/>
          </a:p>
          <a:p>
            <a:pPr marL="0" indent="0" algn="just">
              <a:spcBef>
                <a:spcPts val="0"/>
              </a:spcBef>
              <a:buNone/>
            </a:pPr>
            <a:endParaRPr lang="cs-CZ" sz="1600" dirty="0">
              <a:latin typeface="Verdana"/>
              <a:ea typeface="Times New Roman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cs-CZ" sz="1600" dirty="0">
                <a:latin typeface="Verdana"/>
                <a:ea typeface="Times New Roman"/>
              </a:rPr>
              <a:t> </a:t>
            </a:r>
            <a:endParaRPr lang="cs-CZ" sz="1600" dirty="0">
              <a:latin typeface="Times New Roman"/>
              <a:ea typeface="Times New Roman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cs-CZ" sz="1600" dirty="0">
                <a:latin typeface="Verdana"/>
                <a:ea typeface="Times New Roman"/>
              </a:rPr>
              <a:t>Švec, L. – Macura V. – </a:t>
            </a:r>
            <a:r>
              <a:rPr lang="cs-CZ" sz="1600" dirty="0" err="1">
                <a:latin typeface="Verdana"/>
                <a:ea typeface="Times New Roman"/>
              </a:rPr>
              <a:t>Štoll</a:t>
            </a:r>
            <a:r>
              <a:rPr lang="cs-CZ" sz="1600" dirty="0">
                <a:latin typeface="Verdana"/>
                <a:ea typeface="Times New Roman"/>
              </a:rPr>
              <a:t>, P.: Dějiny pobaltských zemí, 1996.</a:t>
            </a:r>
            <a:endParaRPr lang="cs-CZ" sz="1600" dirty="0">
              <a:latin typeface="Times New Roman"/>
              <a:ea typeface="Times New Roman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cs-CZ" sz="1600" dirty="0" err="1">
                <a:latin typeface="Verdana"/>
                <a:ea typeface="Times New Roman"/>
              </a:rPr>
              <a:t>Beresnievičiūtė-Nosálová</a:t>
            </a:r>
            <a:r>
              <a:rPr lang="cs-CZ" sz="1600" dirty="0">
                <a:latin typeface="Verdana"/>
                <a:ea typeface="Times New Roman"/>
              </a:rPr>
              <a:t>, H.: Litva, 2006.</a:t>
            </a:r>
            <a:endParaRPr lang="cs-CZ" sz="1600" dirty="0">
              <a:latin typeface="Times New Roman"/>
              <a:ea typeface="Times New Roman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cs-CZ" sz="1600" dirty="0">
                <a:latin typeface="Verdana"/>
                <a:ea typeface="Times New Roman"/>
              </a:rPr>
              <a:t>Dejmek, J.: Lotyšsko, 2010.</a:t>
            </a:r>
            <a:endParaRPr lang="cs-CZ" sz="1600" dirty="0">
              <a:latin typeface="Times New Roman"/>
              <a:ea typeface="Times New Roman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cs-CZ" sz="1600" dirty="0">
                <a:latin typeface="Verdana"/>
                <a:ea typeface="Times New Roman"/>
              </a:rPr>
              <a:t> </a:t>
            </a:r>
            <a:endParaRPr lang="cs-CZ" sz="1600" dirty="0">
              <a:latin typeface="Times New Roman"/>
              <a:ea typeface="Times New Roman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cs-CZ" sz="1600" dirty="0" err="1">
                <a:latin typeface="Verdana"/>
                <a:ea typeface="Times New Roman"/>
              </a:rPr>
              <a:t>Slabihoudová</a:t>
            </a:r>
            <a:r>
              <a:rPr lang="cs-CZ" sz="1600" dirty="0">
                <a:latin typeface="Verdana"/>
                <a:ea typeface="Times New Roman"/>
              </a:rPr>
              <a:t>, N. - Vlčková, A. - </a:t>
            </a:r>
            <a:r>
              <a:rPr lang="cs-CZ" sz="1600" dirty="0" err="1">
                <a:latin typeface="Verdana"/>
                <a:ea typeface="Times New Roman"/>
              </a:rPr>
              <a:t>Štoll</a:t>
            </a:r>
            <a:r>
              <a:rPr lang="cs-CZ" sz="1600" dirty="0">
                <a:latin typeface="Verdana"/>
                <a:ea typeface="Times New Roman"/>
              </a:rPr>
              <a:t>, P.: Slovník pobaltských spisovatelů, 2008.</a:t>
            </a:r>
            <a:endParaRPr lang="cs-CZ" sz="1600" dirty="0">
              <a:latin typeface="Times New Roman"/>
              <a:ea typeface="Times New Roman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cs-CZ" sz="1600" dirty="0" err="1">
                <a:latin typeface="Verdana"/>
                <a:ea typeface="Times New Roman"/>
              </a:rPr>
              <a:t>Parolek</a:t>
            </a:r>
            <a:r>
              <a:rPr lang="cs-CZ" sz="1600" dirty="0">
                <a:latin typeface="Verdana"/>
                <a:ea typeface="Times New Roman"/>
              </a:rPr>
              <a:t>, R.: Litevská literatura, 1996.</a:t>
            </a:r>
            <a:endParaRPr lang="cs-CZ" sz="1600" dirty="0">
              <a:latin typeface="Times New Roman"/>
              <a:ea typeface="Times New Roman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cs-CZ" sz="1600" dirty="0" err="1">
                <a:latin typeface="Verdana"/>
                <a:ea typeface="Times New Roman"/>
              </a:rPr>
              <a:t>Parolek</a:t>
            </a:r>
            <a:r>
              <a:rPr lang="cs-CZ" sz="1600" dirty="0">
                <a:latin typeface="Verdana"/>
                <a:ea typeface="Times New Roman"/>
              </a:rPr>
              <a:t>, R.: Lotyšská literatura, 2000.</a:t>
            </a:r>
            <a:endParaRPr lang="cs-CZ" sz="1600" dirty="0">
              <a:latin typeface="Times New Roman"/>
              <a:ea typeface="Times New Roman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cs-CZ" sz="1600" dirty="0">
                <a:latin typeface="Verdana"/>
                <a:ea typeface="Times New Roman"/>
              </a:rPr>
              <a:t> </a:t>
            </a:r>
            <a:endParaRPr lang="cs-CZ" sz="1600" dirty="0">
              <a:latin typeface="Times New Roman"/>
              <a:ea typeface="Times New Roman"/>
            </a:endParaRPr>
          </a:p>
          <a:p>
            <a:pPr marL="0">
              <a:spcBef>
                <a:spcPts val="0"/>
              </a:spcBef>
            </a:pPr>
            <a:endParaRPr lang="cs-CZ" sz="1600" dirty="0"/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783302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E59E33-E4B5-4459-8213-6F6534227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000" dirty="0"/>
              <a:t>Litevština a lotyština</a:t>
            </a:r>
            <a:endParaRPr lang="lv-LV" sz="20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3F22260-1B9E-47EB-9165-CD1E829DD2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GB" sz="2400" dirty="0"/>
              <a:t>- </a:t>
            </a:r>
            <a:r>
              <a:rPr lang="en-GB" sz="2400" dirty="0" err="1"/>
              <a:t>integrovaný</a:t>
            </a:r>
            <a:r>
              <a:rPr lang="en-GB" sz="2400" dirty="0"/>
              <a:t> </a:t>
            </a:r>
            <a:r>
              <a:rPr lang="en-GB" sz="2400" dirty="0" err="1"/>
              <a:t>kurz</a:t>
            </a:r>
            <a:r>
              <a:rPr lang="en-GB" sz="2400" dirty="0"/>
              <a:t> o </a:t>
            </a:r>
            <a:r>
              <a:rPr lang="en-GB" sz="2400" dirty="0" err="1"/>
              <a:t>celkovém</a:t>
            </a:r>
            <a:r>
              <a:rPr lang="en-GB" sz="2400" dirty="0"/>
              <a:t> </a:t>
            </a:r>
            <a:r>
              <a:rPr lang="en-GB" sz="2400" dirty="0" err="1"/>
              <a:t>rozsahu</a:t>
            </a:r>
            <a:r>
              <a:rPr lang="en-GB" sz="2400" dirty="0"/>
              <a:t> 600 </a:t>
            </a:r>
            <a:r>
              <a:rPr lang="en-GB" sz="2400" dirty="0" err="1"/>
              <a:t>hodin</a:t>
            </a:r>
            <a:r>
              <a:rPr lang="en-GB" sz="2400" dirty="0"/>
              <a:t> (240 </a:t>
            </a:r>
            <a:r>
              <a:rPr lang="en-GB" sz="2400" dirty="0" err="1"/>
              <a:t>hodin</a:t>
            </a:r>
            <a:r>
              <a:rPr lang="en-GB" sz="2400" dirty="0"/>
              <a:t> </a:t>
            </a:r>
            <a:r>
              <a:rPr lang="en-GB" sz="2400" dirty="0" err="1"/>
              <a:t>prezenční</a:t>
            </a:r>
            <a:r>
              <a:rPr lang="en-GB" sz="2400" dirty="0"/>
              <a:t> </a:t>
            </a:r>
            <a:r>
              <a:rPr lang="en-GB" sz="2400" dirty="0" err="1"/>
              <a:t>výuky</a:t>
            </a:r>
            <a:r>
              <a:rPr lang="en-GB" sz="2400" dirty="0"/>
              <a:t> a 360 </a:t>
            </a:r>
            <a:r>
              <a:rPr lang="en-GB" sz="2400" dirty="0" err="1"/>
              <a:t>hodin</a:t>
            </a:r>
            <a:r>
              <a:rPr lang="en-GB" sz="2400" dirty="0"/>
              <a:t> </a:t>
            </a:r>
            <a:r>
              <a:rPr lang="en-GB" sz="2400" dirty="0" err="1"/>
              <a:t>další</a:t>
            </a:r>
            <a:r>
              <a:rPr lang="en-GB" sz="2400" dirty="0"/>
              <a:t> </a:t>
            </a:r>
            <a:r>
              <a:rPr lang="en-GB" sz="2400" dirty="0" err="1"/>
              <a:t>časové</a:t>
            </a:r>
            <a:r>
              <a:rPr lang="en-GB" sz="2400" dirty="0"/>
              <a:t> </a:t>
            </a:r>
            <a:r>
              <a:rPr lang="en-GB" sz="2400" dirty="0" err="1"/>
              <a:t>zátěže</a:t>
            </a:r>
            <a:r>
              <a:rPr lang="en-GB" sz="2400" dirty="0"/>
              <a:t>) je </a:t>
            </a:r>
            <a:r>
              <a:rPr lang="en-GB" sz="2400" dirty="0" err="1"/>
              <a:t>koncipován</a:t>
            </a:r>
            <a:r>
              <a:rPr lang="en-GB" sz="2400" dirty="0"/>
              <a:t> </a:t>
            </a:r>
            <a:r>
              <a:rPr lang="en-GB" sz="2400" dirty="0" err="1"/>
              <a:t>jako</a:t>
            </a:r>
            <a:r>
              <a:rPr lang="en-GB" sz="2400" dirty="0"/>
              <a:t> </a:t>
            </a:r>
            <a:r>
              <a:rPr lang="en-GB" sz="2400" dirty="0" err="1"/>
              <a:t>dvouleté</a:t>
            </a:r>
            <a:r>
              <a:rPr lang="en-GB" sz="2400" dirty="0"/>
              <a:t> </a:t>
            </a:r>
            <a:r>
              <a:rPr lang="en-GB" sz="2400" dirty="0" err="1"/>
              <a:t>čtyřsemestrové</a:t>
            </a:r>
            <a:r>
              <a:rPr lang="en-GB" sz="2400" dirty="0"/>
              <a:t> </a:t>
            </a:r>
            <a:r>
              <a:rPr lang="en-GB" sz="2400" dirty="0" err="1"/>
              <a:t>denní</a:t>
            </a:r>
            <a:r>
              <a:rPr lang="en-GB" sz="2400" dirty="0"/>
              <a:t> </a:t>
            </a:r>
            <a:r>
              <a:rPr lang="en-GB" sz="2400" dirty="0" err="1"/>
              <a:t>studium</a:t>
            </a:r>
            <a:r>
              <a:rPr lang="en-GB" sz="2400" dirty="0"/>
              <a:t> a </a:t>
            </a:r>
            <a:r>
              <a:rPr lang="en-GB" sz="2400" dirty="0" err="1"/>
              <a:t>skládá</a:t>
            </a:r>
            <a:r>
              <a:rPr lang="en-GB" sz="2400" dirty="0"/>
              <a:t> se z </a:t>
            </a:r>
            <a:r>
              <a:rPr lang="en-GB" sz="2400" dirty="0" err="1"/>
              <a:t>šesti</a:t>
            </a:r>
            <a:r>
              <a:rPr lang="en-GB" sz="2400" dirty="0"/>
              <a:t> </a:t>
            </a:r>
            <a:r>
              <a:rPr lang="en-GB" sz="2400" dirty="0" err="1"/>
              <a:t>samostatných</a:t>
            </a:r>
            <a:r>
              <a:rPr lang="en-GB" sz="2400" dirty="0"/>
              <a:t> </a:t>
            </a:r>
            <a:r>
              <a:rPr lang="en-GB" sz="2400" dirty="0" err="1"/>
              <a:t>celků</a:t>
            </a:r>
            <a:r>
              <a:rPr lang="en-GB" sz="2400" dirty="0"/>
              <a:t> s </a:t>
            </a:r>
            <a:r>
              <a:rPr lang="en-GB" sz="2400" dirty="0" err="1"/>
              <a:t>časovou</a:t>
            </a:r>
            <a:r>
              <a:rPr lang="en-GB" sz="2400" dirty="0"/>
              <a:t> </a:t>
            </a:r>
            <a:r>
              <a:rPr lang="en-GB" sz="2400" dirty="0" err="1"/>
              <a:t>zátěží</a:t>
            </a:r>
            <a:r>
              <a:rPr lang="en-GB" sz="2400" dirty="0"/>
              <a:t> 100 </a:t>
            </a:r>
            <a:r>
              <a:rPr lang="en-GB" sz="2400" dirty="0" err="1"/>
              <a:t>hodin</a:t>
            </a:r>
            <a:r>
              <a:rPr lang="en-GB" sz="2400" dirty="0"/>
              <a:t> (4 ECTS):</a:t>
            </a:r>
            <a:endParaRPr lang="lv-LV" sz="2400" dirty="0"/>
          </a:p>
          <a:p>
            <a:pPr marL="0" indent="0">
              <a:buNone/>
            </a:pPr>
            <a:r>
              <a:rPr lang="en-GB" sz="2400" dirty="0"/>
              <a:t>1. </a:t>
            </a:r>
            <a:r>
              <a:rPr lang="en-GB" sz="2400" dirty="0" err="1"/>
              <a:t>Jazykový</a:t>
            </a:r>
            <a:r>
              <a:rPr lang="en-GB" sz="2400" dirty="0"/>
              <a:t> </a:t>
            </a:r>
            <a:r>
              <a:rPr lang="en-GB" sz="2400" dirty="0" err="1"/>
              <a:t>kurz</a:t>
            </a:r>
            <a:r>
              <a:rPr lang="en-GB" sz="2400" dirty="0"/>
              <a:t> </a:t>
            </a:r>
            <a:r>
              <a:rPr lang="en-GB" sz="2400" dirty="0" err="1"/>
              <a:t>litevštiny</a:t>
            </a:r>
            <a:r>
              <a:rPr lang="en-GB" sz="2400" dirty="0"/>
              <a:t> / </a:t>
            </a:r>
            <a:r>
              <a:rPr lang="en-GB" sz="2400" dirty="0" err="1"/>
              <a:t>lotyštiny</a:t>
            </a:r>
            <a:r>
              <a:rPr lang="en-GB" sz="2400" dirty="0"/>
              <a:t> I (4 ECTS)</a:t>
            </a:r>
            <a:endParaRPr lang="lv-LV" sz="2400" dirty="0"/>
          </a:p>
          <a:p>
            <a:pPr marL="0" indent="0">
              <a:buNone/>
            </a:pPr>
            <a:r>
              <a:rPr lang="cs-CZ" sz="2400" dirty="0"/>
              <a:t>2. Litevské / lotyšské reálie I (4 ECTS)</a:t>
            </a:r>
            <a:endParaRPr lang="lv-LV" sz="2400" dirty="0"/>
          </a:p>
          <a:p>
            <a:pPr marL="0" indent="0">
              <a:buNone/>
            </a:pPr>
            <a:r>
              <a:rPr lang="cs-CZ" sz="2400" dirty="0"/>
              <a:t>3. Jazykový kurz litevštiny / litevštiny II (4 ECTS)</a:t>
            </a:r>
            <a:endParaRPr lang="lv-LV" sz="2400" dirty="0"/>
          </a:p>
          <a:p>
            <a:pPr marL="0" indent="0">
              <a:buNone/>
            </a:pPr>
            <a:r>
              <a:rPr lang="cs-CZ" sz="2400" dirty="0"/>
              <a:t>4. Litevské / litevské reálie I (4 ECTS)</a:t>
            </a:r>
            <a:endParaRPr lang="lv-LV" sz="2400" dirty="0"/>
          </a:p>
          <a:p>
            <a:pPr marL="0" indent="0">
              <a:buNone/>
            </a:pPr>
            <a:r>
              <a:rPr lang="cs-CZ" sz="2400" dirty="0"/>
              <a:t>5. Jazykový kurz litevštiny / lotyštiny III (4 ECTS)</a:t>
            </a:r>
            <a:endParaRPr lang="lv-LV" sz="2400" dirty="0"/>
          </a:p>
          <a:p>
            <a:pPr marL="0" indent="0">
              <a:buNone/>
            </a:pPr>
            <a:r>
              <a:rPr lang="cs-CZ" sz="2400" dirty="0"/>
              <a:t>6. Jazykový kurz litevštiny / lotyštiny IV (4 ECTS)</a:t>
            </a:r>
            <a:endParaRPr lang="lv-LV" sz="2400" dirty="0"/>
          </a:p>
        </p:txBody>
      </p:sp>
    </p:spTree>
    <p:extLst>
      <p:ext uri="{BB962C8B-B14F-4D97-AF65-F5344CB8AC3E}">
        <p14:creationId xmlns:p14="http://schemas.microsoft.com/office/powerpoint/2010/main" val="1443729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47DBB6-1BEC-4D90-B5CE-AD68F1FFA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000" dirty="0"/>
              <a:t>Litevština a lotyština</a:t>
            </a:r>
            <a:endParaRPr lang="lv-LV" sz="20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BFFBD9F-972E-4B63-B8E6-84FB701089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jazyk vyučuje rodilá mluvčí litevštiny / lotyštiny, dlouholeté zkušené lektorky FF UK </a:t>
            </a:r>
            <a:endParaRPr lang="lv-LV" dirty="0"/>
          </a:p>
          <a:p>
            <a:pPr algn="just"/>
            <a:r>
              <a:rPr lang="cs-CZ" dirty="0"/>
              <a:t>pro úspěšné ukončení kurzu dokladovaného </a:t>
            </a:r>
            <a:r>
              <a:rPr lang="cs-CZ" dirty="0" err="1"/>
              <a:t>mikrocertifikátem</a:t>
            </a:r>
            <a:r>
              <a:rPr lang="cs-CZ" dirty="0"/>
              <a:t> musí účastník úspěšně absolvovat všech šest samostatných celků.</a:t>
            </a:r>
            <a:endParaRPr lang="lv-LV" dirty="0"/>
          </a:p>
          <a:p>
            <a:pPr algn="just"/>
            <a:r>
              <a:rPr lang="cs-CZ" dirty="0"/>
              <a:t>kurz je určen především pro studenty a absolventy vysokých škol, pro odborníky z praxe, např. diplomacie, zahraničního obchodu, turistiky apod. ale i pro zájemce z řad široké veřejnosti</a:t>
            </a:r>
            <a:endParaRPr lang="lv-LV" dirty="0"/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017751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AC0250-BE7E-4FA2-B11C-CAB8585EE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000" dirty="0"/>
              <a:t>Litevština a lotyština</a:t>
            </a:r>
            <a:endParaRPr lang="lv-LV" sz="20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4A664A7-56FD-45E0-9C72-361E91EC49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522" y="1825625"/>
            <a:ext cx="7084955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388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549A58-B759-433F-9B47-5EEF4CE4C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000" dirty="0"/>
              <a:t>Litevština a lotyština</a:t>
            </a:r>
            <a:endParaRPr lang="lv-LV" sz="20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E664E66-BD0F-4721-A1F3-7D65CE474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spcAft>
                <a:spcPts val="0"/>
              </a:spcAft>
              <a:buFontTx/>
              <a:buChar char="-"/>
            </a:pPr>
            <a:r>
              <a:rPr lang="cs-CZ" sz="2400" dirty="0">
                <a:latin typeface="Verdana"/>
                <a:ea typeface="Times New Roman"/>
              </a:rPr>
              <a:t>většinu baltského území překryli Slované,  dalšími sousedy byli na západě Germáni a na severu Ugrofinové</a:t>
            </a:r>
          </a:p>
          <a:p>
            <a:pPr algn="just">
              <a:spcAft>
                <a:spcPts val="0"/>
              </a:spcAft>
              <a:buFontTx/>
              <a:buChar char="-"/>
            </a:pPr>
            <a:r>
              <a:rPr lang="cs-CZ" sz="2400" b="1" dirty="0">
                <a:latin typeface="Verdana"/>
                <a:ea typeface="Times New Roman"/>
              </a:rPr>
              <a:t>slovanské, germánské a ugrofinské vlivy</a:t>
            </a:r>
            <a:r>
              <a:rPr lang="cs-CZ" sz="2400" dirty="0">
                <a:latin typeface="Verdana"/>
                <a:ea typeface="Times New Roman"/>
              </a:rPr>
              <a:t> na baltské jazyky a kultury </a:t>
            </a:r>
            <a:endParaRPr lang="cs-CZ" sz="24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  <a:buFontTx/>
              <a:buChar char="-"/>
            </a:pPr>
            <a:r>
              <a:rPr lang="cs-CZ" sz="2400" dirty="0">
                <a:latin typeface="Verdana"/>
                <a:ea typeface="Times New Roman"/>
              </a:rPr>
              <a:t>do tohoto areálu přišli nejprve ze severovýchodu předkové </a:t>
            </a:r>
            <a:r>
              <a:rPr lang="cs-CZ" sz="2400" b="1" dirty="0">
                <a:latin typeface="Verdana"/>
                <a:ea typeface="Times New Roman"/>
              </a:rPr>
              <a:t>Ugrofinů</a:t>
            </a:r>
            <a:r>
              <a:rPr lang="cs-CZ" sz="2400" dirty="0">
                <a:latin typeface="Verdana"/>
                <a:ea typeface="Times New Roman"/>
              </a:rPr>
              <a:t> (3. tisíciletí př. n. l.)</a:t>
            </a:r>
          </a:p>
          <a:p>
            <a:pPr algn="just">
              <a:spcAft>
                <a:spcPts val="0"/>
              </a:spcAft>
              <a:buFontTx/>
              <a:buChar char="-"/>
            </a:pPr>
            <a:r>
              <a:rPr lang="cs-CZ" sz="2400" dirty="0">
                <a:latin typeface="Verdana"/>
                <a:ea typeface="Times New Roman"/>
              </a:rPr>
              <a:t>na konci 3. tisíciletí př.n.l. z jihozápadu předkové dnešních </a:t>
            </a:r>
            <a:r>
              <a:rPr lang="cs-CZ" sz="2400" b="1" dirty="0">
                <a:latin typeface="Verdana"/>
                <a:ea typeface="Times New Roman"/>
              </a:rPr>
              <a:t>Baltů</a:t>
            </a:r>
            <a:r>
              <a:rPr lang="cs-CZ" sz="2400" u="sng" dirty="0">
                <a:latin typeface="Verdana"/>
                <a:ea typeface="Times New Roman"/>
              </a:rPr>
              <a:t> </a:t>
            </a:r>
          </a:p>
          <a:p>
            <a:pPr algn="just">
              <a:spcAft>
                <a:spcPts val="0"/>
              </a:spcAft>
              <a:buFontTx/>
              <a:buChar char="-"/>
            </a:pPr>
            <a:r>
              <a:rPr lang="cs-CZ" sz="2400" dirty="0">
                <a:latin typeface="Verdana"/>
                <a:ea typeface="Times New Roman"/>
              </a:rPr>
              <a:t>od doby stěhování národů (4.-5. století n. l.) byli </a:t>
            </a:r>
            <a:r>
              <a:rPr lang="cs-CZ" sz="2400" dirty="0" err="1">
                <a:latin typeface="Verdana"/>
                <a:ea typeface="Times New Roman"/>
              </a:rPr>
              <a:t>Baltové</a:t>
            </a:r>
            <a:r>
              <a:rPr lang="cs-CZ" sz="2400" dirty="0">
                <a:latin typeface="Verdana"/>
                <a:ea typeface="Times New Roman"/>
              </a:rPr>
              <a:t> buď asimilováni, nebo vytlačeni na svá dnešní území  </a:t>
            </a:r>
            <a:endParaRPr lang="cs-CZ" sz="2400" dirty="0">
              <a:latin typeface="Times New Roman"/>
              <a:ea typeface="Times New Roman"/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797318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5F5E92-64D8-4214-BBB2-2AEAB47F3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000" dirty="0"/>
              <a:t>Litevština a lotyština</a:t>
            </a:r>
            <a:endParaRPr lang="lv-LV" sz="2000" dirty="0"/>
          </a:p>
        </p:txBody>
      </p:sp>
      <p:pic>
        <p:nvPicPr>
          <p:cNvPr id="5" name="Zástupný symbol pro obsah 3">
            <a:extLst>
              <a:ext uri="{FF2B5EF4-FFF2-40B4-BE49-F238E27FC236}">
                <a16:creationId xmlns:a16="http://schemas.microsoft.com/office/drawing/2014/main" id="{50DA876F-78FB-4BB6-8A0D-3933682811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2126" y="1825625"/>
            <a:ext cx="398774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86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8272BE-56A3-46A8-A2F9-A85FA9578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000" dirty="0"/>
              <a:t>Litevština a lotyština</a:t>
            </a:r>
            <a:endParaRPr lang="lv-LV" sz="20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1B00E05-C7D2-4B63-938A-A6D15CB129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spcAft>
                <a:spcPts val="0"/>
              </a:spcAft>
              <a:buNone/>
            </a:pPr>
            <a:r>
              <a:rPr lang="cs-CZ" dirty="0">
                <a:latin typeface="Verdana"/>
                <a:ea typeface="Times New Roman"/>
              </a:rPr>
              <a:t>-</a:t>
            </a:r>
            <a:r>
              <a:rPr lang="cs-CZ" sz="2400" dirty="0">
                <a:latin typeface="Verdana"/>
                <a:ea typeface="Times New Roman"/>
              </a:rPr>
              <a:t> dochovaly se pouze dva </a:t>
            </a:r>
            <a:r>
              <a:rPr lang="cs-CZ" sz="2400" dirty="0" err="1">
                <a:latin typeface="Verdana"/>
                <a:ea typeface="Times New Roman"/>
              </a:rPr>
              <a:t>východobaltské</a:t>
            </a:r>
            <a:r>
              <a:rPr lang="cs-CZ" sz="2400" dirty="0">
                <a:latin typeface="Verdana"/>
                <a:ea typeface="Times New Roman"/>
              </a:rPr>
              <a:t> jazyky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cs-CZ" sz="2400" dirty="0">
                <a:solidFill>
                  <a:srgbClr val="00B050"/>
                </a:solidFill>
                <a:latin typeface="Verdana"/>
                <a:ea typeface="Times New Roman"/>
              </a:rPr>
              <a:t>- litevština 2,5 mil. mluvčích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cs-CZ" sz="2400" dirty="0">
                <a:solidFill>
                  <a:srgbClr val="C00000"/>
                </a:solidFill>
                <a:latin typeface="Verdana"/>
                <a:ea typeface="Times New Roman"/>
              </a:rPr>
              <a:t>- lotyština 1,2 mil. mluvčích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cs-CZ" sz="2400" dirty="0">
                <a:latin typeface="Verdana"/>
                <a:ea typeface="Times New Roman"/>
              </a:rPr>
              <a:t>- začaly se oddělovat se v </a:t>
            </a:r>
            <a:r>
              <a:rPr lang="cs-CZ" sz="2400" b="1" dirty="0">
                <a:latin typeface="Verdana"/>
                <a:ea typeface="Times New Roman"/>
              </a:rPr>
              <a:t>7. století</a:t>
            </a:r>
            <a:r>
              <a:rPr lang="cs-CZ" sz="2400" dirty="0">
                <a:latin typeface="Verdana"/>
                <a:ea typeface="Times New Roman"/>
              </a:rPr>
              <a:t>, baltská etnika po staletí žila ve značné vzájemné izolaci (lesnatý, bažinatý terén, řídké, stálé zemědělské osídlení, později jiná státní správa, nevolnictví aj.), Litevci se s Lotyši svými rodnými jazyky nedomluví</a:t>
            </a:r>
            <a:endParaRPr lang="cs-CZ" sz="2400" dirty="0">
              <a:latin typeface="Times New Roman"/>
              <a:ea typeface="Times New Roman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cs-CZ" sz="2400" dirty="0">
                <a:latin typeface="Verdana"/>
                <a:ea typeface="Times New Roman"/>
              </a:rPr>
              <a:t>- nejbližšími příbuznými baltských jazyků jsou jazyky </a:t>
            </a:r>
            <a:r>
              <a:rPr lang="cs-CZ" sz="2400" b="1" dirty="0">
                <a:latin typeface="Verdana"/>
                <a:ea typeface="Times New Roman"/>
              </a:rPr>
              <a:t>slovanské</a:t>
            </a:r>
            <a:r>
              <a:rPr lang="cs-CZ" sz="2400" dirty="0">
                <a:latin typeface="Verdana"/>
                <a:ea typeface="Times New Roman"/>
              </a:rPr>
              <a:t>, teorie o baltoslovanské jednotě byla značně zproblematizována</a:t>
            </a:r>
            <a:endParaRPr lang="cs-CZ" sz="2400" dirty="0">
              <a:latin typeface="Times New Roman"/>
              <a:ea typeface="Times New Roman"/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243824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B290A7-D084-4E9B-8381-E485F57A7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000" dirty="0"/>
              <a:t>Litevština a lotyština</a:t>
            </a:r>
            <a:endParaRPr lang="lv-LV" sz="2000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3C02C5C0-12C3-461D-AC32-CC80E026D1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2555" y="1990165"/>
            <a:ext cx="3023878" cy="409774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5E5CFB2-C8DC-45BE-95E4-B594472C9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3695" y="2231418"/>
            <a:ext cx="2432515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3817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D5752A5C-7494-4EDD-8151-DB9189CA592B}" vid="{5F1878C6-A779-4D69-8E32-E97DF00B1F44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006CE7195B3C144882D69D4D3F58026" ma:contentTypeVersion="6" ma:contentTypeDescription="Vytvoří nový dokument" ma:contentTypeScope="" ma:versionID="b854f1ea32aa509de8ec32d49a64a24e">
  <xsd:schema xmlns:xsd="http://www.w3.org/2001/XMLSchema" xmlns:xs="http://www.w3.org/2001/XMLSchema" xmlns:p="http://schemas.microsoft.com/office/2006/metadata/properties" xmlns:ns2="798eee91-58ec-4261-8391-4c040286d59b" xmlns:ns3="cab32081-f826-46ca-a908-e8277a3666f4" targetNamespace="http://schemas.microsoft.com/office/2006/metadata/properties" ma:root="true" ma:fieldsID="c21322db1d4ba2a3d57356b9910e25ef" ns2:_="" ns3:_="">
    <xsd:import namespace="798eee91-58ec-4261-8391-4c040286d59b"/>
    <xsd:import namespace="cab32081-f826-46ca-a908-e8277a3666f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8eee91-58ec-4261-8391-4c040286d59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b32081-f826-46ca-a908-e8277a3666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5FB76DA-C88E-405F-8C73-4CF750FC83F9}"/>
</file>

<file path=customXml/itemProps2.xml><?xml version="1.0" encoding="utf-8"?>
<ds:datastoreItem xmlns:ds="http://schemas.openxmlformats.org/officeDocument/2006/customXml" ds:itemID="{E1BA2C51-B90F-434F-BC20-76E598F887B9}"/>
</file>

<file path=customXml/itemProps3.xml><?xml version="1.0" encoding="utf-8"?>
<ds:datastoreItem xmlns:ds="http://schemas.openxmlformats.org/officeDocument/2006/customXml" ds:itemID="{937A7FF5-7E22-4C3D-81C0-C570BD3DCA3D}"/>
</file>

<file path=docProps/app.xml><?xml version="1.0" encoding="utf-8"?>
<Properties xmlns="http://schemas.openxmlformats.org/officeDocument/2006/extended-properties" xmlns:vt="http://schemas.openxmlformats.org/officeDocument/2006/docPropsVTypes">
  <Template>prezentace_DOD - kopie</Template>
  <TotalTime>133</TotalTime>
  <Words>1638</Words>
  <Application>Microsoft Office PowerPoint</Application>
  <PresentationFormat>Widescreen</PresentationFormat>
  <Paragraphs>155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Times New Roman</vt:lpstr>
      <vt:lpstr>Verdana</vt:lpstr>
      <vt:lpstr>Wingdings</vt:lpstr>
      <vt:lpstr>Motiv Office</vt:lpstr>
      <vt:lpstr>Mikrocertifikáty  Litevský jazyk a reálie Lotyšský jazyk a reálie</vt:lpstr>
      <vt:lpstr>Litevština a lotyština</vt:lpstr>
      <vt:lpstr>Litevština a lotyština</vt:lpstr>
      <vt:lpstr>Litevština a lotyština</vt:lpstr>
      <vt:lpstr>Litevština a lotyština</vt:lpstr>
      <vt:lpstr>Litevština a lotyština</vt:lpstr>
      <vt:lpstr>Litevština a lotyština</vt:lpstr>
      <vt:lpstr>Litevština a lotyština</vt:lpstr>
      <vt:lpstr>Litevština a lotyština</vt:lpstr>
      <vt:lpstr>Litevština a lotyština</vt:lpstr>
      <vt:lpstr>Litevština a lotyština</vt:lpstr>
      <vt:lpstr>Litevština a lotyština</vt:lpstr>
      <vt:lpstr>Litevština a lotyština</vt:lpstr>
      <vt:lpstr>Litevština a lotyština</vt:lpstr>
      <vt:lpstr>Litevština a lotyština</vt:lpstr>
      <vt:lpstr>Litevština a lotyština</vt:lpstr>
      <vt:lpstr>Litevština a lotyština</vt:lpstr>
      <vt:lpstr>Litevština a lotyština</vt:lpstr>
      <vt:lpstr>Litevština a lotyština</vt:lpstr>
      <vt:lpstr>Litevština a lotyština</vt:lpstr>
      <vt:lpstr>Litevština a lotyština</vt:lpstr>
      <vt:lpstr>Litevština a lotyština</vt:lpstr>
      <vt:lpstr>Litevština a lotyština</vt:lpstr>
      <vt:lpstr>Litevština a lotyština</vt:lpstr>
      <vt:lpstr>Litevština a lotyština</vt:lpstr>
      <vt:lpstr>Litevština a lotyština</vt:lpstr>
      <vt:lpstr>Litevština a lotyština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Kříž, Václav</dc:creator>
  <cp:lastModifiedBy>Chlaňová, Tereza</cp:lastModifiedBy>
  <cp:revision>10</cp:revision>
  <dcterms:created xsi:type="dcterms:W3CDTF">2022-11-28T12:53:26Z</dcterms:created>
  <dcterms:modified xsi:type="dcterms:W3CDTF">2025-01-07T15:32:15Z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0x0101001006CE7195B3C144882D69D4D3F58026</vt:lpwstr>
  </property>
</Properties>
</file>