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16_5F5C6D19.xml" ContentType="application/vnd.ms-powerpoint.comments+xml"/>
  <Override PartName="/ppt/comments/modernComment_10E_6D070D2A.xml" ContentType="application/vnd.ms-powerpoint.comment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C40"/>
    <a:srgbClr val="D2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6774" autoAdjust="0"/>
  </p:normalViewPr>
  <p:slideViewPr>
    <p:cSldViewPr snapToGrid="0">
      <p:cViewPr varScale="1">
        <p:scale>
          <a:sx n="79" d="100"/>
          <a:sy n="79" d="100"/>
        </p:scale>
        <p:origin x="75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E_6D070D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0305B0-DC51-48DD-BC4D-44683965B4CD}" authorId="{D4200F37-BBC0-83D1-BE1E-2DE4438B43AF}" created="2025-01-07T08:41:43.132">
    <pc:sldMkLst xmlns:pc="http://schemas.microsoft.com/office/powerpoint/2013/main/command">
      <pc:docMk/>
      <pc:sldMk cId="1829178666" sldId="270"/>
    </pc:sldMkLst>
    <p188:txBody>
      <a:bodyPr/>
      <a:lstStyle/>
      <a:p>
        <a:r>
          <a:rPr lang="cs-CZ"/>
          <a:t>Odstranit, nahradila jsem následujícím slajdem s qr kódem.</a:t>
        </a:r>
      </a:p>
    </p188:txBody>
  </p188:cm>
</p188:cmLst>
</file>

<file path=ppt/comments/modernComment_116_5F5C6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9C4A81-68C7-4F76-B3DB-3CBBC4B8F52E}" authorId="{D4200F37-BBC0-83D1-BE1E-2DE4438B43AF}" created="2025-01-07T10:28:49.5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99892761" sldId="278"/>
      <ac:picMk id="2" creationId="{BA136ECA-CBF9-786B-1F2F-A9E4599C4CAC}"/>
    </ac:deMkLst>
    <p188:txBody>
      <a:bodyPr/>
      <a:lstStyle/>
      <a:p>
        <a:r>
          <a:rPr lang="cs-CZ"/>
          <a:t>Přidala jsem fotku Josefa, používáme ji v prezentacích pro středoškoláky (je to osobnost, kterou můžou znát z médií). Můžeme případně nahradit nějakou ilustrační fotkou k bibliometrii apod.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08.01.2025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sz="12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Společně vám dnes postupně představíme: tři studijní programy - jeden bakalářský a dva navazující magisterské; u každého z nich se dozvíte nejen, jaké klíčové předměty se pod jeho názvem skrývají, ale také jak vypadají přijímačky, což je to, proč jste sem dnes přišli především.</a:t>
            </a:r>
          </a:p>
          <a:p>
            <a:pPr rtl="0"/>
            <a:endParaRPr lang="cs-CZ" noProof="0">
              <a:effectLst/>
            </a:endParaRPr>
          </a:p>
          <a:p>
            <a:pPr rtl="0"/>
            <a:r>
              <a:rPr lang="cs-CZ" sz="12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Kromě toho vám ovšem ukážeme, jak moc je studium na našem ústavu spjato s praxí a proč jsou naši absolventi na trhu práce žádaní.</a:t>
            </a:r>
          </a:p>
          <a:p>
            <a:pPr rtl="0"/>
            <a:endParaRPr lang="cs-CZ" sz="1200" b="0" i="0" u="none" strike="noStrike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na závěr bude samozřejmě prostor pro vaše otázky k čemukoliv, co od nás </a:t>
            </a:r>
            <a:r>
              <a:rPr lang="cs-CZ" sz="1200" b="0" i="0" u="none" strike="noStrike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zázní</a:t>
            </a:r>
            <a:r>
              <a:rPr lang="cs-CZ" sz="1200" b="0" i="0" u="none" strike="noStrik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 naopak nezazní a vás by zajímalo.</a:t>
            </a:r>
            <a:endParaRPr lang="cs-CZ" noProof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6A79B-E42E-3D45-95A6-2E6299C9FA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Kromě </a:t>
            </a:r>
            <a:r>
              <a:rPr lang="cs-CZ" b="1"/>
              <a:t>vývoje knižní kultury </a:t>
            </a:r>
            <a:r>
              <a:rPr lang="cs-CZ"/>
              <a:t>se studium zaměřuje zejména na </a:t>
            </a:r>
            <a:r>
              <a:rPr lang="cs-CZ" b="1"/>
              <a:t>knihtisk </a:t>
            </a:r>
            <a:r>
              <a:rPr lang="cs-CZ"/>
              <a:t>jako inovativní a stále inovovanou technologii, </a:t>
            </a:r>
            <a:r>
              <a:rPr lang="cs-CZ" b="1"/>
              <a:t>dějiny čtenářské recepce literárních látek</a:t>
            </a:r>
            <a:r>
              <a:rPr lang="cs-CZ"/>
              <a:t>, již tradičně na na </a:t>
            </a:r>
            <a:r>
              <a:rPr lang="cs-CZ" b="1"/>
              <a:t>dějiny knihoven </a:t>
            </a:r>
            <a:r>
              <a:rPr lang="cs-CZ"/>
              <a:t>a okrajově také na </a:t>
            </a:r>
            <a:r>
              <a:rPr lang="cs-CZ" b="1"/>
              <a:t>digitalizaci historických a vzácných knižních fondů</a:t>
            </a:r>
            <a:r>
              <a:rPr lang="cs-CZ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6A79B-E42E-3D45-95A6-2E6299C9FA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Kromě </a:t>
            </a:r>
            <a:r>
              <a:rPr lang="cs-CZ" b="1"/>
              <a:t>vývoje knižní kultury </a:t>
            </a:r>
            <a:r>
              <a:rPr lang="cs-CZ"/>
              <a:t>se studium zaměřuje zejména na </a:t>
            </a:r>
            <a:r>
              <a:rPr lang="cs-CZ" b="1"/>
              <a:t>knihtisk </a:t>
            </a:r>
            <a:r>
              <a:rPr lang="cs-CZ"/>
              <a:t>jako inovativní a stále inovovanou technologii, </a:t>
            </a:r>
            <a:r>
              <a:rPr lang="cs-CZ" b="1"/>
              <a:t>dějiny čtenářské recepce literárních látek</a:t>
            </a:r>
            <a:r>
              <a:rPr lang="cs-CZ"/>
              <a:t>, již tradičně na na </a:t>
            </a:r>
            <a:r>
              <a:rPr lang="cs-CZ" b="1"/>
              <a:t>dějiny knihoven </a:t>
            </a:r>
            <a:r>
              <a:rPr lang="cs-CZ"/>
              <a:t>a okrajově také na </a:t>
            </a:r>
            <a:r>
              <a:rPr lang="cs-CZ" b="1"/>
              <a:t>digitalizaci historických a vzácných knižních fondů</a:t>
            </a:r>
            <a:r>
              <a:rPr lang="cs-CZ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6A79B-E42E-3D45-95A6-2E6299C9FA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40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Kromě </a:t>
            </a:r>
            <a:r>
              <a:rPr lang="cs-CZ" b="1"/>
              <a:t>vývoje knižní kultury </a:t>
            </a:r>
            <a:r>
              <a:rPr lang="cs-CZ"/>
              <a:t>se studium zaměřuje zejména na </a:t>
            </a:r>
            <a:r>
              <a:rPr lang="cs-CZ" b="1"/>
              <a:t>knihtisk </a:t>
            </a:r>
            <a:r>
              <a:rPr lang="cs-CZ"/>
              <a:t>jako inovativní a stále inovovanou technologii, </a:t>
            </a:r>
            <a:r>
              <a:rPr lang="cs-CZ" b="1"/>
              <a:t>dějiny čtenářské recepce literárních látek</a:t>
            </a:r>
            <a:r>
              <a:rPr lang="cs-CZ"/>
              <a:t>, již tradičně na na </a:t>
            </a:r>
            <a:r>
              <a:rPr lang="cs-CZ" b="1"/>
              <a:t>dějiny knihoven </a:t>
            </a:r>
            <a:r>
              <a:rPr lang="cs-CZ"/>
              <a:t>a okrajově také na </a:t>
            </a:r>
            <a:r>
              <a:rPr lang="cs-CZ" b="1"/>
              <a:t>digitalizaci historických a vzácných knižních fondů</a:t>
            </a:r>
            <a:r>
              <a:rPr lang="cs-CZ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6A79B-E42E-3D45-95A6-2E6299C9FA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99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/>
              <a:t>Praxe je příležitostí ověřit si nabité teoretické znalosti, získat cenné kontakty do budoucna a načerpat praktické zkušenosti.</a:t>
            </a:r>
            <a:endParaRPr/>
          </a:p>
        </p:txBody>
      </p:sp>
      <p:sp>
        <p:nvSpPr>
          <p:cNvPr id="171" name="Google Shape;17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76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65e2f8fa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65e2f8fa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Tři týmy realizovaly projekty</a:t>
            </a:r>
            <a:r>
              <a:rPr lang="cs-CZ" baseline="0"/>
              <a:t> v rámci Hledá se Sofie (fakultní projekt dětské univerzity), mohou přijít s vlastním námětem, ceněná jsou tradičně témata týkající se bezpečnosti, v letošním roce vznikl například námět na akční bojovku &gt; knihovna jinak (boj proti ničitelům knih), po třech individuálních kolech je nutné spojit síly, aby děti porazily velkého bosse.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aseline="0"/>
              <a:t>Projekt uživatelského testování různých jazykových verzí stránek Institutu Bohuslava Martinů.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aseline="0"/>
              <a:t>Dva projekty se věnovaly převodu časopisů do elektronické podoby, jeden zpracovával analýzu potřebných funkcionalit, druhý se věnoval návrhů rozhraní za pomocí </a:t>
            </a:r>
            <a:r>
              <a:rPr lang="cs-CZ" baseline="0" err="1"/>
              <a:t>wireframů</a:t>
            </a:r>
            <a:r>
              <a:rPr lang="cs-CZ" baseline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Tři týmy</a:t>
            </a:r>
            <a:r>
              <a:rPr lang="cs-CZ" baseline="0"/>
              <a:t> zpracovávaly lékařské kazuistiky do formy interaktivních výukových materiálů urgentní medicíny, konkrétně v oboru záchranář.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aseline="0"/>
              <a:t>Jeden projekt pomohl vytvořit šablony pro tvorbu biografií v domově </a:t>
            </a:r>
            <a:r>
              <a:rPr lang="cs-CZ" baseline="0" err="1"/>
              <a:t>Sue</a:t>
            </a:r>
            <a:r>
              <a:rPr lang="cs-CZ" baseline="0"/>
              <a:t> </a:t>
            </a:r>
            <a:r>
              <a:rPr lang="cs-CZ" baseline="0" err="1"/>
              <a:t>Ryder</a:t>
            </a:r>
            <a:r>
              <a:rPr lang="cs-CZ" baseline="0"/>
              <a:t> a tým zároveň proškolil pracovnici v úpravě fotek, organizaci textu atd. (Využívající se nejen jako památka pro rodinu po smrti klienta, ale také jako materiál pro nové zaměstnance domova.)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Jeden tým se</a:t>
            </a:r>
            <a:r>
              <a:rPr lang="cs-CZ" baseline="0"/>
              <a:t> zapojil do mezinárodního projektu </a:t>
            </a:r>
            <a:r>
              <a:rPr lang="cs-CZ" baseline="0" err="1"/>
              <a:t>TechHelp</a:t>
            </a:r>
            <a:r>
              <a:rPr lang="cs-CZ" baseline="0"/>
              <a:t> (studie zaměřující se na prozkoumání zkušeností s poskytováním a přijímáním pomoci s technologiemi), v rámci kterého realizoval osm rozhovorů dle předepsané metodiky a sebral tak část dat za ČR. (Data budou mj. prezentována na konferenci ECIL.)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aseline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aseline="0"/>
              <a:t>Přidanou hodnotou pro studující je poznání nového prostředí, nové informace a praktické zkušenosti. Do realizace vstupují obvykle s vlastní představou o řešení, která se často musí proměnit v důsledku přání a možností klienta tak, aby pro něho byl výstup užitečný. Studující mají možnost si téma vybrat z nabídky či přijít s vlastním nápadem a vyzkoušet si tak například i metodu, kterou plánují pro svoji závěrečnou bakalářskou práci.</a:t>
            </a:r>
            <a:endParaRPr lang="cs-CZ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Projekty realizované</a:t>
            </a:r>
            <a:r>
              <a:rPr lang="cs-CZ" baseline="0"/>
              <a:t> v bakalářském studium v roce 2019/2020, pod vedením </a:t>
            </a:r>
            <a:r>
              <a:rPr lang="cs-CZ" baseline="0" err="1"/>
              <a:t>garantky</a:t>
            </a:r>
            <a:r>
              <a:rPr lang="cs-CZ" baseline="0"/>
              <a:t> předmětu, Mgr. Niny </a:t>
            </a:r>
            <a:r>
              <a:rPr lang="cs-CZ" baseline="0" err="1"/>
              <a:t>Wančové</a:t>
            </a:r>
            <a:r>
              <a:rPr lang="cs-CZ" baseline="0"/>
              <a:t>. Tří členné studentské týmy, klient z praxe, pomoc interního garanta.</a:t>
            </a:r>
            <a:endParaRPr lang="cs-CZ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 bakalářském studiu</a:t>
            </a:r>
            <a:r>
              <a:rPr lang="cs-CZ" baseline="0"/>
              <a:t> se projekt nazývá Informační a knihovnické služby, v navazujícím magisterském Multimediální projekty.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655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název programu.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  <p:pic>
        <p:nvPicPr>
          <p:cNvPr id="6" name="Obrázek 5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F88CB4FA-9478-3AE4-E913-B2B82F114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4" y="5468589"/>
            <a:ext cx="6426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7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text.</a:t>
            </a:r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isk.ff.cuni.cz/cs/pro-uchazece/pripravny-kurz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uisk.ff.cuni.cz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5F5C6D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6D070D2A.xml"/><Relationship Id="rId2" Type="http://schemas.openxmlformats.org/officeDocument/2006/relationships/hyperlink" Target="https://uisk.ff.cuni.cz/cs/uchazec/prijimaci-rizeni-bc-mgr/pripravny-kurz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rgbClr val="2E7163"/>
                </a:solidFill>
              </a:rPr>
              <a:t>Informační studia a knihovnictví (Bc.)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>
                <a:solidFill>
                  <a:srgbClr val="22304F"/>
                </a:solidFill>
              </a:rPr>
              <a:t>Informace, média a knižní kultura (</a:t>
            </a:r>
            <a:r>
              <a:rPr lang="cs-CZ" sz="3200" dirty="0" err="1">
                <a:solidFill>
                  <a:srgbClr val="22304F"/>
                </a:solidFill>
              </a:rPr>
              <a:t>NMgr</a:t>
            </a:r>
            <a:r>
              <a:rPr lang="cs-CZ" sz="3200" dirty="0">
                <a:solidFill>
                  <a:srgbClr val="22304F"/>
                </a:solidFill>
              </a:rPr>
              <a:t>.)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>
                <a:solidFill>
                  <a:srgbClr val="DA6960"/>
                </a:solidFill>
              </a:rPr>
              <a:t>Studia nových médií (</a:t>
            </a:r>
            <a:r>
              <a:rPr lang="cs-CZ" sz="3200" dirty="0" err="1">
                <a:solidFill>
                  <a:srgbClr val="DA6960"/>
                </a:solidFill>
              </a:rPr>
              <a:t>NMgr</a:t>
            </a:r>
            <a:r>
              <a:rPr lang="cs-CZ" sz="3200" dirty="0">
                <a:solidFill>
                  <a:srgbClr val="DA6960"/>
                </a:solidFill>
              </a:rPr>
              <a:t>.)</a:t>
            </a:r>
            <a:endParaRPr lang="cs-CZ" sz="3200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Ústav informačních studií a knihovnictví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Přípravný kurz (k bakalářským přijímačkám) </a:t>
            </a:r>
            <a:endParaRPr lang="cs-CZ" sz="3400"/>
          </a:p>
        </p:txBody>
      </p:sp>
      <p:pic>
        <p:nvPicPr>
          <p:cNvPr id="7" name="Obrázek 6" descr="Obsah obrázku vzor, čtverec, pixel&#10;&#10;Popis se vygeneroval automaticky.">
            <a:extLst>
              <a:ext uri="{FF2B5EF4-FFF2-40B4-BE49-F238E27FC236}">
                <a16:creationId xmlns:a16="http://schemas.microsoft.com/office/drawing/2014/main" id="{79F29080-127E-81BB-3E91-B10E9F5F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91" y="2260600"/>
            <a:ext cx="3698174" cy="3675083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4F4B47A-ABC3-094D-37A9-E17663037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2261054"/>
            <a:ext cx="6074229" cy="42969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>
                <a:ea typeface="Calibri"/>
                <a:cs typeface="Calibri"/>
              </a:rPr>
              <a:t>Online v </a:t>
            </a:r>
            <a:r>
              <a:rPr lang="cs-CZ" sz="2600" err="1">
                <a:ea typeface="Calibri"/>
                <a:cs typeface="Calibri"/>
              </a:rPr>
              <a:t>Moodle</a:t>
            </a:r>
            <a:r>
              <a:rPr lang="cs-CZ" sz="2600">
                <a:ea typeface="Calibri"/>
                <a:cs typeface="Calibri"/>
              </a:rPr>
              <a:t> </a:t>
            </a:r>
            <a:r>
              <a:rPr lang="cs-CZ" sz="2600" b="1">
                <a:solidFill>
                  <a:srgbClr val="007664"/>
                </a:solidFill>
                <a:ea typeface="Calibri"/>
                <a:cs typeface="Calibri"/>
              </a:rPr>
              <a:t>3.-28. 2. 2025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r>
              <a:rPr lang="cs-CZ" sz="2600">
                <a:ea typeface="Calibri"/>
                <a:cs typeface="Calibri"/>
              </a:rPr>
              <a:t>Podrobnosti o průběhu přijímacích zkoušek, doporučené literatuře ke studiu nebo uplatnění našich absolventů</a:t>
            </a:r>
          </a:p>
          <a:p>
            <a:r>
              <a:rPr lang="cs-CZ" sz="2600">
                <a:ea typeface="Calibri"/>
                <a:cs typeface="Calibri"/>
              </a:rPr>
              <a:t>Elektronická přihláška: </a:t>
            </a:r>
            <a:r>
              <a:rPr lang="cs-CZ" sz="2600" u="sng">
                <a:solidFill>
                  <a:srgbClr val="75133B"/>
                </a:solidFill>
                <a:ea typeface="Calibri"/>
                <a:cs typeface="Calibri"/>
                <a:hlinkClick r:id="rId3"/>
              </a:rPr>
              <a:t>https://uisk.ff.cuni.cz/cs/pro-uchazece/pripravny-kurz</a:t>
            </a:r>
            <a:endParaRPr lang="cs-CZ">
              <a:ea typeface="Calibri"/>
              <a:cs typeface="Calibri"/>
            </a:endParaRPr>
          </a:p>
          <a:p>
            <a:r>
              <a:rPr lang="cs-CZ" sz="2600">
                <a:ea typeface="Calibri"/>
                <a:cs typeface="Calibri"/>
              </a:rPr>
              <a:t>Poplatek za účast je 500 Kč</a:t>
            </a:r>
            <a:endParaRPr lang="cs-CZ"/>
          </a:p>
          <a:p>
            <a:pPr marL="0" indent="0">
              <a:buNone/>
            </a:pPr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10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EBDD-059F-441B-B287-D96096EA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EBD11-D27C-4593-8906-17E3EDB634D5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2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Informace, média a knižní kultura (navazující magisterský p.)</a:t>
            </a:r>
          </a:p>
          <a:p>
            <a:pPr lvl="2"/>
            <a:r>
              <a:rPr lang="cs-CZ" sz="2400" i="1"/>
              <a:t>otevírán v prezenční i kombinované formě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Na začátku studia si vybíráš jeden ze dvou profilujících modulů:</a:t>
            </a:r>
          </a:p>
          <a:p>
            <a:pPr marL="0" indent="0">
              <a:buNone/>
            </a:pPr>
            <a:r>
              <a:rPr lang="cs-CZ" sz="2200" i="1"/>
              <a:t>profilující moduly představují 1/4 povinných předmětů</a:t>
            </a:r>
          </a:p>
          <a:p>
            <a:pPr>
              <a:spcBef>
                <a:spcPts val="2800"/>
              </a:spcBef>
              <a:buFontTx/>
              <a:buChar char="-"/>
            </a:pPr>
            <a:r>
              <a:rPr lang="cs-CZ" b="1"/>
              <a:t>Moderní technologie, informační zdroje a služby</a:t>
            </a:r>
          </a:p>
          <a:p>
            <a:pPr marL="457200" lvl="1" indent="0">
              <a:buNone/>
            </a:pPr>
            <a:r>
              <a:rPr lang="cs-CZ" i="1"/>
              <a:t>Principy </a:t>
            </a:r>
            <a:r>
              <a:rPr lang="cs-CZ" i="1" err="1"/>
              <a:t>digital</a:t>
            </a:r>
            <a:r>
              <a:rPr lang="cs-CZ" i="1"/>
              <a:t> </a:t>
            </a:r>
            <a:r>
              <a:rPr lang="cs-CZ" i="1" err="1"/>
              <a:t>humanities</a:t>
            </a:r>
            <a:r>
              <a:rPr lang="cs-CZ"/>
              <a:t>, </a:t>
            </a:r>
            <a:r>
              <a:rPr lang="cs-CZ" i="1"/>
              <a:t>Informační systémy v podnikové praxi</a:t>
            </a:r>
            <a:r>
              <a:rPr lang="cs-CZ"/>
              <a:t>, </a:t>
            </a:r>
            <a:br>
              <a:rPr lang="cs-CZ"/>
            </a:br>
            <a:r>
              <a:rPr lang="cs-CZ" i="1"/>
              <a:t>Kódování informací</a:t>
            </a:r>
            <a:r>
              <a:rPr lang="cs-CZ"/>
              <a:t>, </a:t>
            </a:r>
            <a:r>
              <a:rPr lang="cs-CZ" i="1"/>
              <a:t>Rešeršní strategie</a:t>
            </a:r>
            <a:r>
              <a:rPr lang="cs-CZ"/>
              <a:t>, </a:t>
            </a:r>
            <a:r>
              <a:rPr lang="cs-CZ" i="1"/>
              <a:t>Sémantika a logika </a:t>
            </a:r>
            <a:r>
              <a:rPr lang="cs-CZ"/>
              <a:t>atd.</a:t>
            </a:r>
          </a:p>
          <a:p>
            <a:pPr>
              <a:spcBef>
                <a:spcPts val="2800"/>
              </a:spcBef>
              <a:buFontTx/>
              <a:buChar char="-"/>
            </a:pPr>
            <a:r>
              <a:rPr lang="cs-CZ" b="1"/>
              <a:t>Knižní kultura</a:t>
            </a:r>
          </a:p>
          <a:p>
            <a:pPr marL="457200" lvl="1" indent="0">
              <a:buNone/>
            </a:pPr>
            <a:r>
              <a:rPr lang="cs-CZ" i="1"/>
              <a:t>Dějiny knihtisku v 15. </a:t>
            </a:r>
            <a:r>
              <a:rPr lang="mr-IN" i="1"/>
              <a:t>–</a:t>
            </a:r>
            <a:r>
              <a:rPr lang="cs-CZ" i="1"/>
              <a:t> 18. století</a:t>
            </a:r>
            <a:r>
              <a:rPr lang="cs-CZ"/>
              <a:t>, </a:t>
            </a:r>
            <a:r>
              <a:rPr lang="cs-CZ" i="1"/>
              <a:t>Typologie rukopisné a tištěné knihy</a:t>
            </a:r>
            <a:r>
              <a:rPr lang="cs-CZ"/>
              <a:t>, </a:t>
            </a:r>
            <a:br>
              <a:rPr lang="cs-CZ"/>
            </a:br>
            <a:r>
              <a:rPr lang="cs-CZ" i="1"/>
              <a:t>Knižní grafické a řemeslné technologie</a:t>
            </a:r>
            <a:r>
              <a:rPr lang="cs-CZ"/>
              <a:t>, </a:t>
            </a:r>
            <a:r>
              <a:rPr lang="cs-CZ" i="1"/>
              <a:t>Novověká paleografie</a:t>
            </a:r>
            <a:r>
              <a:rPr lang="cs-CZ"/>
              <a:t> atd.</a:t>
            </a:r>
          </a:p>
          <a:p>
            <a:pPr>
              <a:buFontTx/>
              <a:buChar char="-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803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EBDD-059F-441B-B287-D96096EA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EBD11-D27C-4593-8906-17E3EDB634D5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2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Informace, média a knižní kultura (navazující magisterský p.)</a:t>
            </a:r>
          </a:p>
          <a:p>
            <a:pPr lvl="2"/>
            <a:r>
              <a:rPr lang="cs-CZ" sz="2400" i="1"/>
              <a:t>otevírán v prezenční i kombinované formě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/>
          <a:lstStyle/>
          <a:p>
            <a:pPr marL="0" indent="0">
              <a:buNone/>
            </a:pPr>
            <a:r>
              <a:rPr lang="cs-CZ" b="1"/>
              <a:t>Povinné předměty </a:t>
            </a:r>
            <a:r>
              <a:rPr lang="cs-CZ"/>
              <a:t>– Informační věda, Metody výzkumu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 b="1"/>
              <a:t>Povinně volitelné předměty</a:t>
            </a:r>
          </a:p>
          <a:p>
            <a:r>
              <a:rPr lang="cs-CZ"/>
              <a:t>Informační chování, čtenářství a společnost – Informační a mediální gramotnost, Čtenářství a knihovny</a:t>
            </a:r>
          </a:p>
          <a:p>
            <a:r>
              <a:rPr lang="cs-CZ"/>
              <a:t>Kurátorství a správa sbírek – Management, Dlouhodobá ochrana digitálních sbírek, Muzejnictví, Pokročilé techniky projektování</a:t>
            </a:r>
          </a:p>
          <a:p>
            <a:pPr marL="0" indent="0">
              <a:buNone/>
            </a:pPr>
            <a:endParaRPr lang="cs-CZ"/>
          </a:p>
          <a:p>
            <a:pPr>
              <a:buFontTx/>
              <a:buChar char="-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24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EBDD-059F-441B-B287-D96096EA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EBD11-D27C-4593-8906-17E3EDB634D5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2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Informace, média a knižní kultura (přijímačky)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Ústní zkouška</a:t>
            </a:r>
            <a:r>
              <a:rPr lang="cs-CZ" dirty="0"/>
              <a:t>, při které se hodnotí:</a:t>
            </a:r>
          </a:p>
          <a:p>
            <a:r>
              <a:rPr lang="cs-CZ" dirty="0"/>
              <a:t>motivace ke studiu,</a:t>
            </a:r>
            <a:endParaRPr lang="cs-CZ" dirty="0">
              <a:cs typeface="Calibri"/>
            </a:endParaRPr>
          </a:p>
          <a:p>
            <a:r>
              <a:rPr lang="cs-CZ" dirty="0"/>
              <a:t>základní znalosti oboru,</a:t>
            </a:r>
            <a:endParaRPr lang="cs-CZ" dirty="0">
              <a:cs typeface="Calibri"/>
            </a:endParaRPr>
          </a:p>
          <a:p>
            <a:r>
              <a:rPr lang="cs-CZ" dirty="0"/>
              <a:t>prostudovaná odborná literatura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>
              <a:cs typeface="Calibri"/>
            </a:endParaRPr>
          </a:p>
          <a:p>
            <a:pPr marL="0" indent="0">
              <a:buNone/>
            </a:pPr>
            <a:r>
              <a:rPr lang="cs-CZ" dirty="0" smtClean="0">
                <a:cs typeface="Calibri"/>
              </a:rPr>
              <a:t>Odevzdat do 15.5. do SIS:</a:t>
            </a:r>
          </a:p>
          <a:p>
            <a:r>
              <a:rPr lang="cs-CZ" b="1" dirty="0">
                <a:solidFill>
                  <a:srgbClr val="007664"/>
                </a:solidFill>
              </a:rPr>
              <a:t>seznam prostudované odborné literatury</a:t>
            </a:r>
            <a:r>
              <a:rPr lang="cs-CZ" b="1" dirty="0"/>
              <a:t> </a:t>
            </a:r>
            <a:r>
              <a:rPr lang="cs-CZ" dirty="0"/>
              <a:t>obsahující nejméně 10 titulů z doporučeného seznamu, a to alespoň ze dvou tematických okruhů (informační věda; moderní technologie, informační zdroje a služby; knižní kultura).</a:t>
            </a:r>
            <a:endParaRPr lang="cs-CZ" dirty="0">
              <a:cs typeface="Calibri"/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cs-CZ" dirty="0" smtClean="0"/>
              <a:t>Ke zkoušce</a:t>
            </a:r>
            <a:r>
              <a:rPr lang="cs-CZ" dirty="0" smtClean="0"/>
              <a:t> </a:t>
            </a:r>
            <a:r>
              <a:rPr lang="cs-CZ" b="1" dirty="0"/>
              <a:t>s sebou přinést</a:t>
            </a:r>
            <a:r>
              <a:rPr lang="cs-CZ" dirty="0"/>
              <a:t>:</a:t>
            </a:r>
            <a:endParaRPr lang="cs-CZ" dirty="0">
              <a:cs typeface="Calibri"/>
            </a:endParaRPr>
          </a:p>
          <a:p>
            <a:r>
              <a:rPr lang="cs-CZ" b="1" dirty="0">
                <a:solidFill>
                  <a:srgbClr val="007664"/>
                </a:solidFill>
              </a:rPr>
              <a:t>motivační dopis</a:t>
            </a:r>
            <a:r>
              <a:rPr lang="cs-CZ" b="1" dirty="0"/>
              <a:t> </a:t>
            </a:r>
            <a:r>
              <a:rPr lang="cs-CZ" dirty="0"/>
              <a:t>(k nahlédnutí),</a:t>
            </a:r>
            <a:endParaRPr lang="cs-CZ" b="1" dirty="0">
              <a:solidFill>
                <a:srgbClr val="007664"/>
              </a:solidFill>
            </a:endParaRPr>
          </a:p>
          <a:p>
            <a:r>
              <a:rPr lang="cs-CZ" b="1" dirty="0">
                <a:solidFill>
                  <a:srgbClr val="007664"/>
                </a:solidFill>
              </a:rPr>
              <a:t>strukturovaný životopis</a:t>
            </a:r>
            <a:r>
              <a:rPr lang="cs-CZ" b="1" dirty="0"/>
              <a:t> </a:t>
            </a:r>
            <a:r>
              <a:rPr lang="cs-CZ" dirty="0"/>
              <a:t>(k nahlédnutí</a:t>
            </a:r>
            <a:r>
              <a:rPr lang="cs-CZ" dirty="0" smtClean="0"/>
              <a:t>),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81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5550-BF36-4B96-B993-DE88A5A8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nMgr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nových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médií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90D5CA-0128-4F30-9F5B-904CACD32884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DA6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Studia nových médií (navazující magisterský p.)</a:t>
            </a:r>
          </a:p>
          <a:p>
            <a:pPr lvl="2"/>
            <a:r>
              <a:rPr lang="cs-CZ" sz="240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otevírán v prezenční formě</a:t>
            </a:r>
            <a:endParaRPr lang="cs-CZ" sz="2400" i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Profiluješ se průběžně výběrem konkrétních předmětů:</a:t>
            </a:r>
          </a:p>
          <a:p>
            <a:pPr marL="0" indent="0">
              <a:buNone/>
            </a:pPr>
            <a:r>
              <a:rPr lang="cs-CZ" sz="2200" i="1"/>
              <a:t>profilující předměty představují 1/3 povinných předmětů</a:t>
            </a:r>
          </a:p>
          <a:p>
            <a:pPr>
              <a:spcBef>
                <a:spcPts val="2800"/>
              </a:spcBef>
              <a:buFontTx/>
              <a:buChar char="-"/>
            </a:pPr>
            <a:r>
              <a:rPr lang="cs-CZ" b="1"/>
              <a:t>Digital </a:t>
            </a:r>
            <a:r>
              <a:rPr lang="cs-CZ" b="1" err="1"/>
              <a:t>humanities</a:t>
            </a:r>
            <a:endParaRPr lang="cs-CZ" b="1"/>
          </a:p>
          <a:p>
            <a:pPr>
              <a:spcBef>
                <a:spcPts val="2800"/>
              </a:spcBef>
              <a:buFontTx/>
              <a:buChar char="-"/>
            </a:pPr>
            <a:r>
              <a:rPr lang="cs-CZ" b="1"/>
              <a:t>Vzdělávání a nová média</a:t>
            </a:r>
          </a:p>
          <a:p>
            <a:pPr>
              <a:spcBef>
                <a:spcPts val="2800"/>
              </a:spcBef>
              <a:buFontTx/>
              <a:buChar char="-"/>
            </a:pPr>
            <a:r>
              <a:rPr lang="cs-CZ" b="1"/>
              <a:t>Game Studies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20686" y="2268187"/>
            <a:ext cx="9298379" cy="410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6925" y="2363190"/>
            <a:ext cx="9702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2800"/>
          </a:p>
          <a:p>
            <a:pPr algn="r"/>
            <a:endParaRPr lang="cs-CZ" sz="2800"/>
          </a:p>
          <a:p>
            <a:pPr algn="r"/>
            <a:endParaRPr lang="cs-CZ" sz="2800"/>
          </a:p>
          <a:p>
            <a:pPr algn="r"/>
            <a:endParaRPr lang="cs-CZ" sz="2800"/>
          </a:p>
          <a:p>
            <a:pPr algn="r"/>
            <a:r>
              <a:rPr lang="cs-CZ" sz="2800"/>
              <a:t>Zároveň tě čekají </a:t>
            </a:r>
            <a:br>
              <a:rPr lang="cs-CZ" sz="2800"/>
            </a:br>
            <a:r>
              <a:rPr lang="cs-CZ" sz="2800"/>
              <a:t>společné předměty z oblasti </a:t>
            </a:r>
          </a:p>
          <a:p>
            <a:pPr algn="r"/>
            <a:r>
              <a:rPr lang="cs-CZ" sz="2800"/>
              <a:t>novo-mediální teorie, interaktivní tvorby,</a:t>
            </a:r>
          </a:p>
          <a:p>
            <a:pPr algn="r"/>
            <a:r>
              <a:rPr lang="cs-CZ" sz="2800"/>
              <a:t>současné vizuální kultury či informační vědy. </a:t>
            </a:r>
          </a:p>
        </p:txBody>
      </p:sp>
    </p:spTree>
    <p:extLst>
      <p:ext uri="{BB962C8B-B14F-4D97-AF65-F5344CB8AC3E}">
        <p14:creationId xmlns:p14="http://schemas.microsoft.com/office/powerpoint/2010/main" val="3995988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5550-BF36-4B96-B993-DE88A5A8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nMgr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nových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médií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90D5CA-0128-4F30-9F5B-904CACD32884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DA6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Studia nových médií (přijímačky)</a:t>
            </a:r>
            <a:endParaRPr lang="cs-CZ" sz="34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Ústní zkouška</a:t>
            </a:r>
            <a:r>
              <a:rPr lang="cs-CZ" dirty="0"/>
              <a:t>, při které se hodnotí:</a:t>
            </a:r>
          </a:p>
          <a:p>
            <a:r>
              <a:rPr lang="cs-CZ" dirty="0"/>
              <a:t>všestranná znalost oboru,</a:t>
            </a:r>
          </a:p>
          <a:p>
            <a:r>
              <a:rPr lang="cs-CZ" dirty="0"/>
              <a:t>praxe v oboru,</a:t>
            </a:r>
          </a:p>
          <a:p>
            <a:r>
              <a:rPr lang="cs-CZ" dirty="0"/>
              <a:t>b</a:t>
            </a:r>
            <a:r>
              <a:rPr lang="cs-CZ" dirty="0" smtClean="0"/>
              <a:t>adatelský záměr,</a:t>
            </a:r>
            <a:endParaRPr lang="cs-CZ" dirty="0"/>
          </a:p>
          <a:p>
            <a:r>
              <a:rPr lang="cs-CZ" dirty="0"/>
              <a:t>prostudovaná odborná literatura.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cs-CZ" dirty="0"/>
              <a:t>Je zapotřebí </a:t>
            </a:r>
            <a:r>
              <a:rPr lang="cs-CZ" b="1" dirty="0" smtClean="0"/>
              <a:t>odevzdat do 15.5. prostřednictvím SIS</a:t>
            </a:r>
            <a:r>
              <a:rPr lang="cs-CZ" dirty="0" smtClean="0"/>
              <a:t>:</a:t>
            </a:r>
            <a:endParaRPr lang="cs-CZ" dirty="0"/>
          </a:p>
          <a:p>
            <a:r>
              <a:rPr lang="cs-CZ" b="1" dirty="0">
                <a:solidFill>
                  <a:srgbClr val="007664"/>
                </a:solidFill>
              </a:rPr>
              <a:t>strukturovaný životopis</a:t>
            </a:r>
            <a:r>
              <a:rPr lang="cs-CZ" dirty="0"/>
              <a:t>,</a:t>
            </a:r>
          </a:p>
          <a:p>
            <a:r>
              <a:rPr lang="cs-CZ" b="1" dirty="0">
                <a:solidFill>
                  <a:srgbClr val="007664"/>
                </a:solidFill>
              </a:rPr>
              <a:t>b</a:t>
            </a:r>
            <a:r>
              <a:rPr lang="cs-CZ" b="1" dirty="0" smtClean="0">
                <a:solidFill>
                  <a:srgbClr val="007664"/>
                </a:solidFill>
              </a:rPr>
              <a:t>adatelský záměr včetně </a:t>
            </a:r>
            <a:r>
              <a:rPr lang="cs-CZ" b="1" dirty="0">
                <a:solidFill>
                  <a:srgbClr val="007664"/>
                </a:solidFill>
              </a:rPr>
              <a:t>seznamu zdrojů</a:t>
            </a:r>
            <a:r>
              <a:rPr lang="cs-CZ" dirty="0"/>
              <a:t>,</a:t>
            </a:r>
          </a:p>
          <a:p>
            <a:pPr>
              <a:lnSpc>
                <a:spcPct val="113000"/>
              </a:lnSpc>
            </a:pPr>
            <a:r>
              <a:rPr lang="cs-CZ" b="1" dirty="0">
                <a:solidFill>
                  <a:srgbClr val="007664"/>
                </a:solidFill>
              </a:rPr>
              <a:t>seznam prostudované odborné literatury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obsahující </a:t>
            </a:r>
            <a:r>
              <a:rPr lang="cs-CZ" dirty="0"/>
              <a:t>minimálně </a:t>
            </a:r>
            <a:r>
              <a:rPr lang="cs-CZ" dirty="0" smtClean="0"/>
              <a:t>8 </a:t>
            </a:r>
            <a:r>
              <a:rPr lang="cs-CZ" dirty="0"/>
              <a:t>titulů, z toho alespoň </a:t>
            </a:r>
            <a:r>
              <a:rPr lang="cs-CZ" dirty="0" smtClean="0"/>
              <a:t>4 </a:t>
            </a:r>
            <a:r>
              <a:rPr lang="cs-CZ" dirty="0"/>
              <a:t>tituly ze seznamu doporučených titulů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847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ísmo, Grafika, logo, bílé&#10;&#10;Popis se vygeneroval automaticky.">
            <a:extLst>
              <a:ext uri="{FF2B5EF4-FFF2-40B4-BE49-F238E27FC236}">
                <a16:creationId xmlns:a16="http://schemas.microsoft.com/office/drawing/2014/main" id="{04135419-2B01-9ACD-EC3F-829D5602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289" y="3425597"/>
            <a:ext cx="2473779" cy="1095376"/>
          </a:xfrm>
          <a:prstGeom prst="rect">
            <a:avLst/>
          </a:prstGeom>
        </p:spPr>
      </p:pic>
      <p:sp>
        <p:nvSpPr>
          <p:cNvPr id="174" name="Google Shape;174;p13"/>
          <p:cNvSpPr/>
          <p:nvPr/>
        </p:nvSpPr>
        <p:spPr>
          <a:xfrm>
            <a:off x="0" y="0"/>
            <a:ext cx="6068291" cy="1825625"/>
          </a:xfrm>
          <a:prstGeom prst="rect">
            <a:avLst/>
          </a:prstGeom>
          <a:solidFill>
            <a:srgbClr val="5C9F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Praxe během studia</a:t>
            </a:r>
            <a:endParaRPr sz="3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504825" y="2517971"/>
            <a:ext cx="5230091" cy="415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Praxe trvá </a:t>
            </a:r>
            <a:r>
              <a:rPr lang="cs-CZ" sz="2400" b="1">
                <a:solidFill>
                  <a:srgbClr val="007664"/>
                </a:solidFill>
              </a:rPr>
              <a:t>15 pracovních dnů</a:t>
            </a:r>
            <a:endParaRPr lang="cs-CZ"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Lze ji plnit během celého akademického roku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Pracovat můžeš </a:t>
            </a:r>
            <a:r>
              <a:rPr lang="cs-CZ" sz="2400" b="1">
                <a:solidFill>
                  <a:srgbClr val="007664"/>
                </a:solidFill>
              </a:rPr>
              <a:t>v instituci i z domova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Zaměstnání jako alternativa praxe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Konkrétní organizaci si zvolíš sám podle svých preferencí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pic>
        <p:nvPicPr>
          <p:cNvPr id="7" name="Obrázek 6" descr="Obsah obrázku text, logo, Písmo, kruh&#10;&#10;Popis se vygeneroval automaticky.">
            <a:extLst>
              <a:ext uri="{FF2B5EF4-FFF2-40B4-BE49-F238E27FC236}">
                <a16:creationId xmlns:a16="http://schemas.microsoft.com/office/drawing/2014/main" id="{C3D6C400-BFD5-1429-A8A7-C7CAB31A3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096" y="227239"/>
            <a:ext cx="1899558" cy="1953987"/>
          </a:xfrm>
          <a:prstGeom prst="rect">
            <a:avLst/>
          </a:prstGeom>
        </p:spPr>
      </p:pic>
      <p:pic>
        <p:nvPicPr>
          <p:cNvPr id="11" name="Google Shape;181;p14" descr="Knihovna AV ČR">
            <a:extLst>
              <a:ext uri="{FF2B5EF4-FFF2-40B4-BE49-F238E27FC236}">
                <a16:creationId xmlns:a16="http://schemas.microsoft.com/office/drawing/2014/main" id="{E9692A5D-D9DC-74B3-664D-F68B553CDA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4766" y="2253535"/>
            <a:ext cx="3667336" cy="234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Obsah obrázku budova, venku, okno, text&#10;&#10;Popis se vygeneroval automaticky.">
            <a:extLst>
              <a:ext uri="{FF2B5EF4-FFF2-40B4-BE49-F238E27FC236}">
                <a16:creationId xmlns:a16="http://schemas.microsoft.com/office/drawing/2014/main" id="{80475B07-B4BE-919B-8EEE-89B4B1CA6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357" y="2280"/>
            <a:ext cx="3510643" cy="2118154"/>
          </a:xfrm>
          <a:prstGeom prst="rect">
            <a:avLst/>
          </a:prstGeom>
        </p:spPr>
      </p:pic>
      <p:pic>
        <p:nvPicPr>
          <p:cNvPr id="16" name="Obrázek 15" descr="Obsah obrázku text, Písmo, logo, Grafika&#10;&#10;Popis se vygeneroval automaticky.">
            <a:extLst>
              <a:ext uri="{FF2B5EF4-FFF2-40B4-BE49-F238E27FC236}">
                <a16:creationId xmlns:a16="http://schemas.microsoft.com/office/drawing/2014/main" id="{874C7259-1F9A-F283-1BAE-20DA307B4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192" y="2609170"/>
            <a:ext cx="2085975" cy="523875"/>
          </a:xfrm>
          <a:prstGeom prst="rect">
            <a:avLst/>
          </a:prstGeom>
        </p:spPr>
      </p:pic>
      <p:pic>
        <p:nvPicPr>
          <p:cNvPr id="18" name="Google Shape;183;p14" descr="Městská knihovna Dobříš">
            <a:extLst>
              <a:ext uri="{FF2B5EF4-FFF2-40B4-BE49-F238E27FC236}">
                <a16:creationId xmlns:a16="http://schemas.microsoft.com/office/drawing/2014/main" id="{5418AFAC-D78E-D8DB-97A7-F8526FF11A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23242" y="4690415"/>
            <a:ext cx="3908770" cy="233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ek 18" descr="Obsah obrázku zeď, galerie, interiér, místnost&#10;&#10;Popis se vygeneroval automaticky.">
            <a:extLst>
              <a:ext uri="{FF2B5EF4-FFF2-40B4-BE49-F238E27FC236}">
                <a16:creationId xmlns:a16="http://schemas.microsoft.com/office/drawing/2014/main" id="{92E480C4-C883-9D09-DE97-3AC09AA21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1779" y="4679836"/>
            <a:ext cx="3551465" cy="23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1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0909" y="4961914"/>
            <a:ext cx="5116010" cy="33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736CD4-D9BD-4C1D-9D72-F1A25C8CFF4B}"/>
              </a:ext>
            </a:extLst>
          </p:cNvPr>
          <p:cNvSpPr/>
          <p:nvPr/>
        </p:nvSpPr>
        <p:spPr>
          <a:xfrm>
            <a:off x="0" y="0"/>
            <a:ext cx="12192000" cy="1234201"/>
          </a:xfrm>
          <a:prstGeom prst="rect">
            <a:avLst/>
          </a:prstGeom>
          <a:solidFill>
            <a:srgbClr val="5C9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Studentské projekty</a:t>
            </a:r>
            <a:endParaRPr lang="cs-CZ" sz="3400"/>
          </a:p>
        </p:txBody>
      </p:sp>
      <p:pic>
        <p:nvPicPr>
          <p:cNvPr id="2" name="Obrázek 1" descr="Obsah obrázku text, klipart, ilustrace, kreslené&#10;&#10;Popis se vygeneroval automaticky.">
            <a:extLst>
              <a:ext uri="{FF2B5EF4-FFF2-40B4-BE49-F238E27FC236}">
                <a16:creationId xmlns:a16="http://schemas.microsoft.com/office/drawing/2014/main" id="{C99A44F9-14BB-7716-4C5D-2D1C30A4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901" y="1230086"/>
            <a:ext cx="3974798" cy="5627914"/>
          </a:xfrm>
          <a:prstGeom prst="rect">
            <a:avLst/>
          </a:prstGeom>
        </p:spPr>
      </p:pic>
      <p:pic>
        <p:nvPicPr>
          <p:cNvPr id="4" name="Obrázek 3" descr="Obsah obrázku text, snímek obrazovky, design&#10;&#10;Popis se vygeneroval automaticky.">
            <a:extLst>
              <a:ext uri="{FF2B5EF4-FFF2-40B4-BE49-F238E27FC236}">
                <a16:creationId xmlns:a16="http://schemas.microsoft.com/office/drawing/2014/main" id="{A520CE79-BCD2-872F-A21E-4AE8315FD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328" y="1233055"/>
            <a:ext cx="3606800" cy="3606800"/>
          </a:xfrm>
          <a:prstGeom prst="rect">
            <a:avLst/>
          </a:prstGeom>
        </p:spPr>
      </p:pic>
      <p:pic>
        <p:nvPicPr>
          <p:cNvPr id="5" name="Obrázek 4" descr="Obsah obrázku text, snímek obrazovky, oblečení, PC hra&#10;&#10;Popis se vygeneroval automaticky.">
            <a:extLst>
              <a:ext uri="{FF2B5EF4-FFF2-40B4-BE49-F238E27FC236}">
                <a16:creationId xmlns:a16="http://schemas.microsoft.com/office/drawing/2014/main" id="{8A56F631-C977-5900-E4E4-849A8F1D2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64" y="1233055"/>
            <a:ext cx="3606800" cy="3606800"/>
          </a:xfrm>
          <a:prstGeom prst="rect">
            <a:avLst/>
          </a:prstGeom>
        </p:spPr>
      </p:pic>
      <p:pic>
        <p:nvPicPr>
          <p:cNvPr id="7" name="Obrázek 6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9578B693-0B10-FE85-904C-E91365EB9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147" y="4962236"/>
            <a:ext cx="4433797" cy="44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46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36CD4-D9BD-4C1D-9D72-F1A25C8CFF4B}"/>
              </a:ext>
            </a:extLst>
          </p:cNvPr>
          <p:cNvSpPr/>
          <p:nvPr/>
        </p:nvSpPr>
        <p:spPr>
          <a:xfrm>
            <a:off x="0" y="0"/>
            <a:ext cx="6377049" cy="1825625"/>
          </a:xfrm>
          <a:prstGeom prst="rect">
            <a:avLst/>
          </a:prstGeom>
          <a:solidFill>
            <a:srgbClr val="5C9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Možnosti studia v zahraničí</a:t>
            </a:r>
            <a:endParaRPr lang="cs-CZ" sz="34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7664532" cy="41563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4000"/>
              </a:lnSpc>
              <a:spcBef>
                <a:spcPts val="2200"/>
              </a:spcBef>
              <a:buNone/>
            </a:pPr>
            <a:r>
              <a:rPr lang="cs-CZ"/>
              <a:t>Jsme součástí </a:t>
            </a:r>
            <a:r>
              <a:rPr lang="cs-CZ" b="1" err="1"/>
              <a:t>iSchools</a:t>
            </a:r>
            <a:r>
              <a:rPr lang="cs-CZ"/>
              <a:t>, světové sítě univerzit zabývajících se rozvojem informačních studií. Spolupracujeme s řadou institucí od Evropy </a:t>
            </a:r>
            <a:br>
              <a:rPr lang="cs-CZ"/>
            </a:br>
            <a:r>
              <a:rPr lang="cs-CZ"/>
              <a:t>přes Spojené státy až po Asii.</a:t>
            </a:r>
          </a:p>
          <a:p>
            <a:pPr marL="0" indent="0">
              <a:lnSpc>
                <a:spcPct val="114000"/>
              </a:lnSpc>
              <a:spcBef>
                <a:spcPts val="2200"/>
              </a:spcBef>
              <a:buNone/>
            </a:pPr>
            <a:r>
              <a:rPr lang="cs-CZ"/>
              <a:t>V tradičním evropském </a:t>
            </a:r>
            <a:r>
              <a:rPr lang="cs-CZ" b="1"/>
              <a:t>programu Erasmus+ </a:t>
            </a:r>
            <a:r>
              <a:rPr lang="cs-CZ"/>
              <a:t>můžeš využít jak studijního pobytu, tak i praktické stáže.</a:t>
            </a:r>
          </a:p>
          <a:p>
            <a:pPr marL="0" indent="0">
              <a:lnSpc>
                <a:spcPct val="114000"/>
              </a:lnSpc>
              <a:spcBef>
                <a:spcPts val="2200"/>
              </a:spcBef>
              <a:buNone/>
            </a:pPr>
            <a:r>
              <a:rPr lang="cs-CZ"/>
              <a:t>Do zahraničí vyjede každý rok až 15 našich studentů.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23376" r="20370" b="21501"/>
          <a:stretch/>
        </p:blipFill>
        <p:spPr>
          <a:xfrm>
            <a:off x="8502732" y="3170712"/>
            <a:ext cx="2977770" cy="2814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32" y="133843"/>
            <a:ext cx="5043055" cy="18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8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36CD4-D9BD-4C1D-9D72-F1A25C8CFF4B}"/>
              </a:ext>
            </a:extLst>
          </p:cNvPr>
          <p:cNvSpPr/>
          <p:nvPr/>
        </p:nvSpPr>
        <p:spPr>
          <a:xfrm>
            <a:off x="0" y="1"/>
            <a:ext cx="12192000" cy="1448790"/>
          </a:xfrm>
          <a:prstGeom prst="rect">
            <a:avLst/>
          </a:prstGeom>
          <a:solidFill>
            <a:srgbClr val="5C9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Studuj v přátelské atmosféře</a:t>
            </a:r>
            <a:endParaRPr lang="cs-CZ" sz="3400"/>
          </a:p>
        </p:txBody>
      </p:sp>
      <p:sp>
        <p:nvSpPr>
          <p:cNvPr id="2" name="TextBox 1"/>
          <p:cNvSpPr txBox="1"/>
          <p:nvPr/>
        </p:nvSpPr>
        <p:spPr>
          <a:xfrm>
            <a:off x="445862" y="2051402"/>
            <a:ext cx="3994386" cy="37155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1500"/>
              </a:spcBef>
              <a:buFont typeface="Arial" charset="0"/>
              <a:buChar char="•"/>
            </a:pPr>
            <a:r>
              <a:rPr lang="cs-CZ" sz="2600"/>
              <a:t>jednodenní </a:t>
            </a:r>
            <a:r>
              <a:rPr lang="cs-CZ" sz="2600" err="1"/>
              <a:t>seznamovák</a:t>
            </a:r>
            <a:r>
              <a:rPr lang="cs-CZ" sz="2600"/>
              <a:t> a </a:t>
            </a:r>
            <a:r>
              <a:rPr lang="cs-CZ" sz="2600" err="1"/>
              <a:t>adapťák</a:t>
            </a:r>
            <a:r>
              <a:rPr lang="cs-CZ" sz="2600"/>
              <a:t> pro nové studenty a studentky</a:t>
            </a:r>
            <a:endParaRPr lang="cs-CZ"/>
          </a:p>
          <a:p>
            <a:pPr marL="285750" indent="-285750">
              <a:lnSpc>
                <a:spcPct val="114000"/>
              </a:lnSpc>
              <a:buFont typeface="Arial" charset="0"/>
              <a:buChar char="•"/>
            </a:pPr>
            <a:r>
              <a:rPr lang="cs-CZ" sz="2600"/>
              <a:t>studentské </a:t>
            </a:r>
            <a:r>
              <a:rPr lang="cs-CZ" sz="2600" err="1"/>
              <a:t>pecha</a:t>
            </a:r>
            <a:r>
              <a:rPr lang="cs-CZ" sz="2600"/>
              <a:t> </a:t>
            </a:r>
            <a:r>
              <a:rPr lang="cs-CZ" sz="2600" err="1"/>
              <a:t>kucha</a:t>
            </a:r>
            <a:r>
              <a:rPr lang="cs-CZ" sz="2600"/>
              <a:t> prezentace #SNMtalks</a:t>
            </a:r>
          </a:p>
          <a:p>
            <a:pPr marL="285750" indent="-285750">
              <a:lnSpc>
                <a:spcPct val="113999"/>
              </a:lnSpc>
              <a:buFont typeface="Arial" charset="0"/>
              <a:buChar char="•"/>
            </a:pPr>
            <a:r>
              <a:rPr lang="cs-CZ" sz="2600">
                <a:cs typeface="Calibri" panose="020F0502020204030204"/>
              </a:rPr>
              <a:t>kulturní a společenský život a pravidelné akce na FF </a:t>
            </a:r>
          </a:p>
        </p:txBody>
      </p:sp>
      <p:pic>
        <p:nvPicPr>
          <p:cNvPr id="3" name="Obrázek 4" descr="Obsah obrázku osoba, zeď, interiér&#10;&#10;Popis se vygeneroval automaticky.">
            <a:extLst>
              <a:ext uri="{FF2B5EF4-FFF2-40B4-BE49-F238E27FC236}">
                <a16:creationId xmlns:a16="http://schemas.microsoft.com/office/drawing/2014/main" id="{29D233D4-3475-B57E-82AA-5D6E7EC0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327" y="1659485"/>
            <a:ext cx="7437495" cy="49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8FD0F0-E1D4-4D89-80FD-0929FE573DE1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424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 cap="all">
                <a:solidFill>
                  <a:schemeClr val="bg1"/>
                </a:solidFill>
                <a:cs typeface="Arial" panose="020B0604020202020204" pitchFamily="34" charset="0"/>
              </a:rPr>
              <a:t>Naše programy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/>
              <a:t>Bakalářské studium (Bc.)</a:t>
            </a:r>
          </a:p>
          <a:p>
            <a:pPr>
              <a:buFontTx/>
              <a:buChar char="-"/>
            </a:pPr>
            <a:r>
              <a:rPr lang="cs-CZ" b="1">
                <a:solidFill>
                  <a:srgbClr val="2E7163"/>
                </a:solidFill>
              </a:rPr>
              <a:t>Informační studia a knihovnictví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cs-CZ"/>
              <a:t>Navazující magisterské studium (</a:t>
            </a:r>
            <a:r>
              <a:rPr lang="cs-CZ" err="1"/>
              <a:t>nMgr</a:t>
            </a:r>
            <a:r>
              <a:rPr lang="cs-CZ"/>
              <a:t>.)</a:t>
            </a:r>
          </a:p>
          <a:p>
            <a:pPr marL="0" indent="0">
              <a:buNone/>
            </a:pPr>
            <a:r>
              <a:rPr lang="cs-CZ"/>
              <a:t>- </a:t>
            </a:r>
            <a:r>
              <a:rPr lang="cs-CZ" b="1">
                <a:solidFill>
                  <a:srgbClr val="22304F"/>
                </a:solidFill>
              </a:rPr>
              <a:t>Informace, média a knižní kultura</a:t>
            </a:r>
          </a:p>
          <a:p>
            <a:pPr>
              <a:buFontTx/>
              <a:buChar char="-"/>
            </a:pPr>
            <a:r>
              <a:rPr lang="cs-CZ" b="1">
                <a:solidFill>
                  <a:srgbClr val="DA6960"/>
                </a:solidFill>
              </a:rPr>
              <a:t>Studia nových médií</a:t>
            </a:r>
          </a:p>
          <a:p>
            <a:pPr marL="0" indent="0">
              <a:spcBef>
                <a:spcPts val="3400"/>
              </a:spcBef>
              <a:buNone/>
            </a:pPr>
            <a:r>
              <a:rPr lang="cs-CZ"/>
              <a:t>Doktorské studium (Ph.D.)</a:t>
            </a:r>
          </a:p>
          <a:p>
            <a:pPr marL="0" indent="0">
              <a:buNone/>
            </a:pPr>
            <a:r>
              <a:rPr lang="cs-CZ"/>
              <a:t>- Informační věda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3712" y="3241964"/>
            <a:ext cx="3230088" cy="2751522"/>
          </a:xfrm>
          <a:prstGeom prst="rect">
            <a:avLst/>
          </a:prstGeom>
          <a:solidFill>
            <a:srgbClr val="97CFCF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bliqueTop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Všechny naše programy můžeš studovat </a:t>
            </a:r>
            <a:r>
              <a:rPr lang="cs-CZ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samostatně </a:t>
            </a:r>
            <a:r>
              <a:rPr lang="cs-CZ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nebo společně s jiným programem na FF UK (</a:t>
            </a:r>
            <a:r>
              <a:rPr lang="cs-CZ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sdružené studium</a:t>
            </a:r>
            <a:r>
              <a:rPr lang="cs-CZ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64272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30201" y="2363188"/>
            <a:ext cx="3528000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900" b="1" dirty="0">
                <a:solidFill>
                  <a:srgbClr val="DA6960"/>
                </a:solidFill>
              </a:rPr>
              <a:t>Studia nových médií</a:t>
            </a:r>
          </a:p>
          <a:p>
            <a:r>
              <a:rPr lang="cs-CZ" sz="1900" dirty="0"/>
              <a:t>navazující magisterský program</a:t>
            </a:r>
            <a:endParaRPr lang="cs-CZ" sz="1900" dirty="0">
              <a:cs typeface="Calibri"/>
            </a:endParaRPr>
          </a:p>
          <a:p>
            <a:r>
              <a:rPr lang="cs-CZ" sz="1900" i="1" dirty="0"/>
              <a:t>prezenční forma</a:t>
            </a:r>
            <a:endParaRPr lang="cs-CZ" sz="1900" i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dirty="0"/>
              <a:t>přihláška do 31. 3. 2025</a:t>
            </a:r>
            <a:endParaRPr lang="cs-CZ" sz="1900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cs-CZ" sz="1900" dirty="0"/>
              <a:t>Pouze </a:t>
            </a:r>
            <a:r>
              <a:rPr lang="cs-CZ" sz="1900" b="1" dirty="0"/>
              <a:t>ústní zkouška</a:t>
            </a:r>
            <a:r>
              <a:rPr lang="cs-CZ" sz="1900" dirty="0"/>
              <a:t>.</a:t>
            </a:r>
            <a:endParaRPr lang="cs-CZ" sz="1900" dirty="0">
              <a:cs typeface="Calibri"/>
            </a:endParaRPr>
          </a:p>
          <a:p>
            <a:r>
              <a:rPr lang="cs-CZ" sz="1900" b="1" dirty="0" smtClean="0"/>
              <a:t>Do SIS odevzdat do 15.5.</a:t>
            </a:r>
            <a:endParaRPr lang="cs-CZ" sz="1900" b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solidFill>
                  <a:srgbClr val="007664"/>
                </a:solidFill>
              </a:rPr>
              <a:t>• strukturovaný životopis</a:t>
            </a:r>
            <a:r>
              <a:rPr lang="cs-CZ" sz="1900" dirty="0"/>
              <a:t>,</a:t>
            </a:r>
            <a:r>
              <a:rPr lang="cs-CZ" sz="1900" b="1" dirty="0">
                <a:solidFill>
                  <a:srgbClr val="007664"/>
                </a:solidFill>
              </a:rPr>
              <a:t> </a:t>
            </a:r>
            <a:r>
              <a:rPr lang="cs-CZ" sz="1900" b="1" dirty="0"/>
              <a:t/>
            </a:r>
            <a:br>
              <a:rPr lang="cs-CZ" sz="1900" b="1" dirty="0"/>
            </a:br>
            <a:r>
              <a:rPr lang="cs-CZ" sz="1900" b="1" dirty="0">
                <a:solidFill>
                  <a:srgbClr val="007664"/>
                </a:solidFill>
              </a:rPr>
              <a:t>• záměr diplomové práce </a:t>
            </a:r>
            <a:r>
              <a:rPr lang="cs-CZ" sz="1900" b="1" dirty="0"/>
              <a:t/>
            </a:r>
            <a:br>
              <a:rPr lang="cs-CZ" sz="1900" b="1" dirty="0"/>
            </a:br>
            <a:r>
              <a:rPr lang="cs-CZ" sz="1900" b="1" dirty="0">
                <a:solidFill>
                  <a:srgbClr val="007664"/>
                </a:solidFill>
              </a:rPr>
              <a:t>včetně seznamu zdrojů</a:t>
            </a:r>
            <a:r>
              <a:rPr lang="cs-CZ" sz="1900" dirty="0"/>
              <a:t>,</a:t>
            </a:r>
            <a:r>
              <a:rPr lang="cs-CZ" sz="1900" b="1" dirty="0">
                <a:solidFill>
                  <a:srgbClr val="007664"/>
                </a:solidFill>
              </a:rPr>
              <a:t> </a:t>
            </a:r>
            <a:r>
              <a:rPr lang="cs-CZ" sz="1900" b="1" dirty="0"/>
              <a:t/>
            </a:r>
            <a:br>
              <a:rPr lang="cs-CZ" sz="1900" b="1" dirty="0"/>
            </a:br>
            <a:r>
              <a:rPr lang="cs-CZ" sz="1900" b="1" dirty="0">
                <a:solidFill>
                  <a:srgbClr val="007664"/>
                </a:solidFill>
              </a:rPr>
              <a:t>• seznam prostudované odborné literatury</a:t>
            </a:r>
            <a:r>
              <a:rPr lang="cs-CZ" sz="1900" b="1" dirty="0"/>
              <a:t> </a:t>
            </a:r>
            <a:r>
              <a:rPr lang="cs-CZ" sz="1900" dirty="0"/>
              <a:t>obsahující nejméně </a:t>
            </a:r>
            <a:r>
              <a:rPr lang="cs-CZ" sz="1900" smtClean="0"/>
              <a:t>8 titulů (4 z </a:t>
            </a:r>
            <a:r>
              <a:rPr lang="cs-CZ" sz="1900"/>
              <a:t>doporučeného </a:t>
            </a:r>
            <a:r>
              <a:rPr lang="cs-CZ" sz="1900" smtClean="0"/>
              <a:t>seznamu).</a:t>
            </a:r>
            <a:endParaRPr lang="cs-CZ" sz="19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FD0F0-E1D4-4D89-80FD-0929FE573DE1}"/>
              </a:ext>
            </a:extLst>
          </p:cNvPr>
          <p:cNvSpPr/>
          <p:nvPr/>
        </p:nvSpPr>
        <p:spPr>
          <a:xfrm>
            <a:off x="0" y="0"/>
            <a:ext cx="12192000" cy="1760705"/>
          </a:xfrm>
          <a:prstGeom prst="rect">
            <a:avLst/>
          </a:prstGeom>
          <a:solidFill>
            <a:srgbClr val="424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Vše o přijímačkách na jednom </a:t>
            </a:r>
            <a:r>
              <a:rPr lang="cs-CZ" sz="34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slidu</a:t>
            </a:r>
            <a:r>
              <a:rPr lang="cs-CZ" sz="3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;-</a:t>
            </a:r>
            <a:r>
              <a:rPr lang="cs-CZ" sz="3400" dirty="0">
                <a:latin typeface="Calibri" charset="0"/>
                <a:ea typeface="Calibri" charset="0"/>
                <a:cs typeface="Calibri" charset="0"/>
              </a:rPr>
              <a:t>)</a:t>
            </a:r>
            <a:endParaRPr lang="cs-CZ" sz="3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1" y="2363190"/>
            <a:ext cx="3528000" cy="39857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900" b="1" dirty="0">
                <a:solidFill>
                  <a:srgbClr val="2E7163"/>
                </a:solidFill>
              </a:rPr>
              <a:t>Informační studia a knihovnictví</a:t>
            </a:r>
          </a:p>
          <a:p>
            <a:r>
              <a:rPr lang="cs-CZ" sz="1900" dirty="0"/>
              <a:t>bakalářský program</a:t>
            </a:r>
            <a:endParaRPr lang="cs-CZ" sz="1900" dirty="0">
              <a:cs typeface="Calibri"/>
            </a:endParaRPr>
          </a:p>
          <a:p>
            <a:r>
              <a:rPr lang="cs-CZ" sz="1900" i="1" dirty="0"/>
              <a:t>prezenční forma</a:t>
            </a:r>
            <a:endParaRPr lang="cs-CZ" sz="1900" i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dirty="0"/>
              <a:t>přihláška do 28. 2. 2025</a:t>
            </a:r>
            <a:endParaRPr lang="cs-CZ" sz="1900" dirty="0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cs-CZ" sz="1900" dirty="0"/>
              <a:t>Pouze </a:t>
            </a:r>
            <a:r>
              <a:rPr lang="cs-CZ" sz="1900" b="1" dirty="0"/>
              <a:t>ústní zkouška</a:t>
            </a:r>
            <a:r>
              <a:rPr lang="cs-CZ" sz="1900" dirty="0"/>
              <a:t>.</a:t>
            </a:r>
            <a:endParaRPr lang="cs-CZ" sz="1900" dirty="0">
              <a:cs typeface="Calibri"/>
            </a:endParaRPr>
          </a:p>
          <a:p>
            <a:r>
              <a:rPr lang="cs-CZ" sz="1900" dirty="0"/>
              <a:t>Je zapotřebí </a:t>
            </a:r>
            <a:r>
              <a:rPr lang="cs-CZ" sz="1900" b="1" dirty="0"/>
              <a:t>s sebou přinést</a:t>
            </a:r>
            <a:r>
              <a:rPr lang="cs-CZ" sz="1900" dirty="0"/>
              <a:t>:</a:t>
            </a:r>
            <a:endParaRPr lang="cs-CZ" sz="19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solidFill>
                  <a:srgbClr val="007664"/>
                </a:solidFill>
              </a:rPr>
              <a:t>• strukturovaný životopis</a:t>
            </a:r>
            <a:r>
              <a:rPr lang="cs-CZ" sz="1900" dirty="0"/>
              <a:t>, </a:t>
            </a:r>
            <a:br>
              <a:rPr lang="cs-CZ" sz="1900" dirty="0"/>
            </a:br>
            <a:r>
              <a:rPr lang="cs-CZ" sz="1900" b="1" dirty="0">
                <a:solidFill>
                  <a:srgbClr val="007664"/>
                </a:solidFill>
              </a:rPr>
              <a:t>• seznam prostudované oborové literatury</a:t>
            </a:r>
            <a:r>
              <a:rPr lang="cs-CZ" sz="1900" b="1" dirty="0"/>
              <a:t> </a:t>
            </a:r>
            <a:r>
              <a:rPr lang="cs-CZ" sz="1900" dirty="0"/>
              <a:t>obsahující nejméně 2 knihy a 3 články z doporučeného seznamu, a to alespoň ze dvou tematických okruhů.</a:t>
            </a:r>
            <a:endParaRPr lang="cs-CZ" sz="1900" dirty="0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201" y="2363188"/>
            <a:ext cx="3564000" cy="44165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900" b="1" dirty="0">
                <a:solidFill>
                  <a:srgbClr val="22304F"/>
                </a:solidFill>
              </a:rPr>
              <a:t>Informace, média a knižní kultura</a:t>
            </a:r>
          </a:p>
          <a:p>
            <a:r>
              <a:rPr lang="cs-CZ" sz="1900" dirty="0"/>
              <a:t>navazující magisterský program</a:t>
            </a:r>
            <a:endParaRPr lang="cs-CZ" sz="1900" dirty="0">
              <a:cs typeface="Calibri"/>
            </a:endParaRPr>
          </a:p>
          <a:p>
            <a:r>
              <a:rPr lang="cs-CZ" sz="1900" i="1" dirty="0"/>
              <a:t>prezenční i kombinovaná</a:t>
            </a:r>
            <a:endParaRPr lang="cs-CZ" sz="1900" i="1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dirty="0"/>
              <a:t>přihláška do 31. 3. 2025</a:t>
            </a:r>
            <a:endParaRPr lang="cs-CZ" sz="19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dirty="0"/>
              <a:t>Pouze </a:t>
            </a:r>
            <a:r>
              <a:rPr lang="cs-CZ" sz="1900" b="1" dirty="0"/>
              <a:t>ústní </a:t>
            </a:r>
            <a:r>
              <a:rPr lang="cs-CZ" sz="1900" b="1" dirty="0" smtClean="0"/>
              <a:t>zkouška</a:t>
            </a:r>
            <a:r>
              <a:rPr lang="cs-CZ" sz="1900" dirty="0" smtClean="0"/>
              <a:t>.</a:t>
            </a:r>
            <a:endParaRPr lang="cs-CZ" sz="1900" dirty="0">
              <a:cs typeface="Calibri"/>
            </a:endParaRPr>
          </a:p>
          <a:p>
            <a:r>
              <a:rPr lang="cs-CZ" sz="1900" b="1" dirty="0" smtClean="0">
                <a:ea typeface="Calibri"/>
                <a:cs typeface="Calibri"/>
              </a:rPr>
              <a:t>Do </a:t>
            </a:r>
            <a:r>
              <a:rPr lang="cs-CZ" sz="1900" b="1" dirty="0">
                <a:ea typeface="Calibri"/>
                <a:cs typeface="Calibri"/>
              </a:rPr>
              <a:t>SIS odevzdat do 15.5.</a:t>
            </a:r>
            <a:endParaRPr lang="cs-CZ" sz="19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664"/>
                </a:solidFill>
                <a:ea typeface="Calibri"/>
                <a:cs typeface="Calibri"/>
              </a:rPr>
              <a:t>seznam prostudované odborné literatury</a:t>
            </a:r>
            <a:r>
              <a:rPr lang="cs-CZ" b="1" dirty="0">
                <a:ea typeface="Calibri"/>
                <a:cs typeface="Calibri"/>
              </a:rPr>
              <a:t> </a:t>
            </a:r>
            <a:r>
              <a:rPr lang="cs-CZ" dirty="0">
                <a:ea typeface="Calibri"/>
                <a:cs typeface="Calibri"/>
              </a:rPr>
              <a:t>obsahující nejméně </a:t>
            </a:r>
            <a:br>
              <a:rPr lang="cs-CZ" dirty="0">
                <a:ea typeface="Calibri"/>
                <a:cs typeface="Calibri"/>
              </a:rPr>
            </a:br>
            <a:r>
              <a:rPr lang="cs-CZ" dirty="0">
                <a:ea typeface="Calibri"/>
                <a:cs typeface="Calibri"/>
              </a:rPr>
              <a:t>10 titulů z doporučeného seznamu, a to alespoň ze dvou tematických okruhů.</a:t>
            </a:r>
          </a:p>
          <a:p>
            <a:r>
              <a:rPr lang="cs-CZ" sz="1900" b="1" dirty="0"/>
              <a:t>S</a:t>
            </a:r>
            <a:r>
              <a:rPr lang="cs-CZ" sz="1900" b="1" dirty="0" smtClean="0"/>
              <a:t> </a:t>
            </a:r>
            <a:r>
              <a:rPr lang="cs-CZ" sz="1900" b="1" dirty="0"/>
              <a:t>sebou přinést</a:t>
            </a:r>
            <a:r>
              <a:rPr lang="cs-CZ" sz="1900" dirty="0"/>
              <a:t>:</a:t>
            </a:r>
            <a:endParaRPr lang="cs-CZ" sz="19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solidFill>
                  <a:srgbClr val="007664"/>
                </a:solidFill>
              </a:rPr>
              <a:t>• </a:t>
            </a:r>
            <a:r>
              <a:rPr lang="cs-CZ" b="1" dirty="0">
                <a:solidFill>
                  <a:srgbClr val="007664"/>
                </a:solidFill>
              </a:rPr>
              <a:t>motivační dopis</a:t>
            </a:r>
            <a:r>
              <a:rPr lang="cs-CZ" dirty="0"/>
              <a:t>,</a:t>
            </a:r>
            <a:r>
              <a:rPr lang="cs-CZ" b="1" dirty="0">
                <a:solidFill>
                  <a:srgbClr val="007664"/>
                </a:solidFill>
              </a:rPr>
              <a:t> 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>
                <a:solidFill>
                  <a:srgbClr val="007664"/>
                </a:solidFill>
              </a:rPr>
              <a:t>• strukturovaný </a:t>
            </a:r>
            <a:r>
              <a:rPr lang="cs-CZ" b="1" dirty="0" smtClean="0">
                <a:solidFill>
                  <a:srgbClr val="007664"/>
                </a:solidFill>
              </a:rPr>
              <a:t>životopis</a:t>
            </a:r>
            <a:r>
              <a:rPr lang="cs-CZ" dirty="0"/>
              <a:t>.</a:t>
            </a:r>
            <a:endParaRPr lang="cs-CZ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23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5166-EBE5-49DB-AD3D-D0FD1F0A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Přípravný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kurz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16708-ED4C-4194-A6B2-9A7C8B296906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97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cs-CZ" sz="3400" cap="all">
                <a:solidFill>
                  <a:schemeClr val="bg1"/>
                </a:solidFill>
                <a:cs typeface="Arial"/>
              </a:rPr>
              <a:t>kontakty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2042" y="2306782"/>
            <a:ext cx="5261758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800" b="1" cap="all">
                <a:solidFill>
                  <a:srgbClr val="89D3D1"/>
                </a:solidFill>
              </a:rPr>
              <a:t>Naše adresa</a:t>
            </a:r>
            <a:br>
              <a:rPr lang="cs-CZ" sz="2800" b="1" cap="all">
                <a:solidFill>
                  <a:srgbClr val="89D3D1"/>
                </a:solidFill>
              </a:rPr>
            </a:br>
            <a:r>
              <a:rPr lang="cs-CZ" sz="2400">
                <a:solidFill>
                  <a:srgbClr val="000000"/>
                </a:solidFill>
              </a:rPr>
              <a:t>Na</a:t>
            </a:r>
            <a:r>
              <a:rPr lang="cs-CZ" sz="2400"/>
              <a:t> Příkopě 29, Praha 1 </a:t>
            </a:r>
            <a:r>
              <a:rPr lang="mr-IN" sz="2400">
                <a:cs typeface="Mangal"/>
              </a:rPr>
              <a:t>–</a:t>
            </a:r>
            <a:r>
              <a:rPr lang="cs-CZ" sz="2400"/>
              <a:t> Staré Město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9" name="Obrázek 8" descr="Obsah obrázku symbol, logo, Písmo, bílé&#10;&#10;Popis se vygeneroval automaticky.">
            <a:extLst>
              <a:ext uri="{FF2B5EF4-FFF2-40B4-BE49-F238E27FC236}">
                <a16:creationId xmlns:a16="http://schemas.microsoft.com/office/drawing/2014/main" id="{711455C8-C765-C03D-BA01-126F53A0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60" y="2303009"/>
            <a:ext cx="781050" cy="771525"/>
          </a:xfrm>
          <a:prstGeom prst="rect">
            <a:avLst/>
          </a:prstGeom>
        </p:spPr>
      </p:pic>
      <p:pic>
        <p:nvPicPr>
          <p:cNvPr id="10" name="Obrázek 9" descr="Obsah obrázku logo, symbol, Grafika, Písmo&#10;&#10;Popis se vygeneroval automaticky.">
            <a:extLst>
              <a:ext uri="{FF2B5EF4-FFF2-40B4-BE49-F238E27FC236}">
                <a16:creationId xmlns:a16="http://schemas.microsoft.com/office/drawing/2014/main" id="{BE158FFE-013B-012E-B0C4-CC5A47C1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3196999"/>
            <a:ext cx="781050" cy="790575"/>
          </a:xfrm>
          <a:prstGeom prst="rect">
            <a:avLst/>
          </a:prstGeom>
        </p:spPr>
      </p:pic>
      <p:pic>
        <p:nvPicPr>
          <p:cNvPr id="11" name="Obrázek 10" descr="Obsah obrázku symbol, logo, Grafika, Písmo&#10;&#10;Popis se vygeneroval automaticky.">
            <a:extLst>
              <a:ext uri="{FF2B5EF4-FFF2-40B4-BE49-F238E27FC236}">
                <a16:creationId xmlns:a16="http://schemas.microsoft.com/office/drawing/2014/main" id="{66B00C0F-5574-0DAB-6600-056BFF26C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116842"/>
            <a:ext cx="685800" cy="714375"/>
          </a:xfrm>
          <a:prstGeom prst="rect">
            <a:avLst/>
          </a:prstGeom>
        </p:spPr>
      </p:pic>
      <p:pic>
        <p:nvPicPr>
          <p:cNvPr id="12" name="Obrázek 11" descr="Obsah obrázku symbol, logo, kruh, bílé&#10;&#10;Popis se vygeneroval automaticky.">
            <a:extLst>
              <a:ext uri="{FF2B5EF4-FFF2-40B4-BE49-F238E27FC236}">
                <a16:creationId xmlns:a16="http://schemas.microsoft.com/office/drawing/2014/main" id="{D9923AB6-5F40-8AF2-CA35-7A1D7E19E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67" y="4928227"/>
            <a:ext cx="723900" cy="723900"/>
          </a:xfrm>
          <a:prstGeom prst="rect">
            <a:avLst/>
          </a:prstGeom>
        </p:spPr>
      </p:pic>
      <p:pic>
        <p:nvPicPr>
          <p:cNvPr id="13" name="Obrázek 12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CE108A51-6400-3D18-5DE2-704D49CD5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403" y="3433082"/>
            <a:ext cx="5762625" cy="3257550"/>
          </a:xfrm>
          <a:prstGeom prst="rect">
            <a:avLst/>
          </a:prstGeom>
        </p:spPr>
      </p:pic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3B04006A-C037-0C25-8FA7-36EF2FB92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9" y="25114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 err="1">
                <a:ea typeface="Calibri"/>
                <a:cs typeface="Calibri"/>
              </a:rPr>
              <a:t>smeruisk</a:t>
            </a:r>
            <a:r>
              <a:rPr lang="cs-CZ" b="1">
                <a:ea typeface="Calibri"/>
                <a:cs typeface="Calibri"/>
              </a:rPr>
              <a:t/>
            </a:r>
            <a:br>
              <a:rPr lang="cs-CZ" b="1">
                <a:ea typeface="Calibri"/>
                <a:cs typeface="Calibri"/>
              </a:rPr>
            </a:br>
            <a:endParaRPr lang="cs-CZ" err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b="1" err="1">
                <a:ea typeface="Calibri"/>
                <a:cs typeface="Calibri"/>
              </a:rPr>
              <a:t>uisk_ff_cuni</a:t>
            </a:r>
            <a:r>
              <a:rPr lang="cs-CZ" b="1">
                <a:ea typeface="Calibri"/>
                <a:cs typeface="Calibri"/>
              </a:rPr>
              <a:t/>
            </a:r>
            <a:br>
              <a:rPr lang="cs-CZ" b="1">
                <a:ea typeface="Calibri"/>
                <a:cs typeface="Calibri"/>
              </a:rPr>
            </a:br>
            <a:r>
              <a:rPr lang="cs-CZ" b="1">
                <a:ea typeface="Calibri"/>
                <a:cs typeface="Calibri"/>
              </a:rPr>
              <a:t/>
            </a:r>
            <a:br>
              <a:rPr lang="cs-CZ" b="1">
                <a:ea typeface="Calibri"/>
                <a:cs typeface="Calibri"/>
              </a:rPr>
            </a:br>
            <a:r>
              <a:rPr lang="cs-CZ" b="1" err="1">
                <a:ea typeface="Calibri"/>
                <a:cs typeface="Calibri"/>
              </a:rPr>
              <a:t>stunome</a:t>
            </a:r>
            <a:r>
              <a:rPr lang="cs-CZ" b="1">
                <a:ea typeface="Calibri"/>
                <a:cs typeface="Calibri"/>
              </a:rPr>
              <a:t/>
            </a:r>
            <a:br>
              <a:rPr lang="cs-CZ" b="1">
                <a:ea typeface="Calibri"/>
                <a:cs typeface="Calibri"/>
              </a:rPr>
            </a:br>
            <a:r>
              <a:rPr lang="cs-CZ" b="1">
                <a:ea typeface="Calibri"/>
                <a:cs typeface="Calibri"/>
              </a:rPr>
              <a:t/>
            </a:r>
            <a:br>
              <a:rPr lang="cs-CZ" b="1">
                <a:ea typeface="Calibri"/>
                <a:cs typeface="Calibri"/>
              </a:rPr>
            </a:br>
            <a:r>
              <a:rPr lang="cs-CZ" b="1">
                <a:solidFill>
                  <a:srgbClr val="75133B"/>
                </a:solidFill>
                <a:ea typeface="Calibri"/>
                <a:cs typeface="Calibri"/>
                <a:hlinkClick r:id="rId7"/>
              </a:rPr>
              <a:t>https://uisk.ff.cuni.cz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endParaRPr lang="cs-CZ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580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>
            <a:normAutofit/>
          </a:bodyPr>
          <a:lstStyle/>
          <a:p>
            <a:r>
              <a:rPr lang="cs-CZ"/>
              <a:t>Úvod do informačních studií</a:t>
            </a:r>
          </a:p>
          <a:p>
            <a:r>
              <a:rPr lang="cs-CZ"/>
              <a:t>Úvod do </a:t>
            </a:r>
            <a:r>
              <a:rPr lang="cs-CZ" err="1"/>
              <a:t>bibliometrie</a:t>
            </a:r>
            <a:endParaRPr lang="cs-CZ"/>
          </a:p>
          <a:p>
            <a:r>
              <a:rPr lang="cs-CZ"/>
              <a:t>Organizace informací</a:t>
            </a:r>
          </a:p>
          <a:p>
            <a:r>
              <a:rPr lang="cs-CZ"/>
              <a:t>Informační společnost a čtenářství</a:t>
            </a:r>
          </a:p>
          <a:p>
            <a:r>
              <a:rPr lang="cs-CZ"/>
              <a:t>Vyhledávání a hodnocení informací</a:t>
            </a:r>
          </a:p>
          <a:p>
            <a:r>
              <a:rPr lang="cs-CZ"/>
              <a:t>Projektový management</a:t>
            </a:r>
          </a:p>
          <a:p>
            <a:r>
              <a:rPr lang="cs-CZ"/>
              <a:t>Informační služby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Informační studia a knihovnictví (bakalářský program)</a:t>
            </a:r>
          </a:p>
          <a:p>
            <a:pPr lvl="2"/>
            <a:r>
              <a:rPr lang="cs-CZ" sz="2400" i="1">
                <a:solidFill>
                  <a:schemeClr val="bg1"/>
                </a:solidFill>
                <a:cs typeface="Arial" panose="020B0604020202020204" pitchFamily="34" charset="0"/>
              </a:rPr>
              <a:t>předměty z oblasti informační vědy</a:t>
            </a:r>
            <a:endParaRPr lang="cs-CZ" sz="2400" i="1"/>
          </a:p>
        </p:txBody>
      </p:sp>
      <p:pic>
        <p:nvPicPr>
          <p:cNvPr id="2" name="Obrázek 1" descr="Obsah obrázku Lidská tvář, oblečení, osoba, Lidské vousy&#10;&#10;Popis se vygeneroval automaticky.">
            <a:extLst>
              <a:ext uri="{FF2B5EF4-FFF2-40B4-BE49-F238E27FC236}">
                <a16:creationId xmlns:a16="http://schemas.microsoft.com/office/drawing/2014/main" id="{BA136ECA-CBF9-786B-1F2F-A9E4599C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057" y="1981200"/>
            <a:ext cx="4114800" cy="4114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DA8E461-8E2C-20BB-987A-7CE53D93D166}"/>
              </a:ext>
            </a:extLst>
          </p:cNvPr>
          <p:cNvSpPr txBox="1"/>
          <p:nvPr/>
        </p:nvSpPr>
        <p:spPr>
          <a:xfrm>
            <a:off x="7801727" y="6105909"/>
            <a:ext cx="3958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Calibri"/>
                <a:ea typeface="Calibri"/>
                <a:cs typeface="Calibri"/>
              </a:rPr>
              <a:t>Mgr. Josef </a:t>
            </a:r>
            <a:r>
              <a:rPr lang="cs-CZ" err="1">
                <a:latin typeface="Calibri"/>
                <a:ea typeface="Calibri"/>
                <a:cs typeface="Calibri"/>
              </a:rPr>
              <a:t>Šlerka</a:t>
            </a:r>
            <a:r>
              <a:rPr lang="cs-CZ">
                <a:latin typeface="Calibri"/>
                <a:ea typeface="Calibri"/>
                <a:cs typeface="Calibri"/>
              </a:rPr>
              <a:t>, Ph.D.</a:t>
            </a:r>
            <a:endParaRPr lang="cs-CZ" sz="1400">
              <a:latin typeface="Arial"/>
              <a:ea typeface="Calibri"/>
              <a:cs typeface="Arial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271723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/>
          <a:lstStyle/>
          <a:p>
            <a:r>
              <a:rPr lang="cs-CZ"/>
              <a:t>Katalogizace</a:t>
            </a:r>
          </a:p>
          <a:p>
            <a:r>
              <a:rPr lang="cs-CZ"/>
              <a:t>Knihovní procesy a služby</a:t>
            </a:r>
          </a:p>
          <a:p>
            <a:r>
              <a:rPr lang="cs-CZ"/>
              <a:t>Digitální knihovny</a:t>
            </a:r>
          </a:p>
          <a:p>
            <a:r>
              <a:rPr lang="cs-CZ" err="1"/>
              <a:t>Metadata</a:t>
            </a:r>
            <a:r>
              <a:rPr lang="cs-CZ"/>
              <a:t> v digitálních knihovnách</a:t>
            </a:r>
          </a:p>
          <a:p>
            <a:r>
              <a:rPr lang="cs-CZ"/>
              <a:t>Informační technologie v knihovnách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Informační studia a knihovnictví (bakalářský program)</a:t>
            </a:r>
          </a:p>
          <a:p>
            <a:pPr lvl="2"/>
            <a:r>
              <a:rPr lang="cs-CZ" sz="2400" i="1">
                <a:solidFill>
                  <a:schemeClr val="bg1"/>
                </a:solidFill>
                <a:cs typeface="Arial" panose="020B0604020202020204" pitchFamily="34" charset="0"/>
              </a:rPr>
              <a:t>předměty z oblasti knihovnictví</a:t>
            </a:r>
            <a:endParaRPr lang="cs-CZ" sz="2400" i="1"/>
          </a:p>
        </p:txBody>
      </p:sp>
      <p:pic>
        <p:nvPicPr>
          <p:cNvPr id="2" name="Obrázek 1" descr="Obsah obrázku interiér, strop, nábytek, interiérový design&#10;&#10;Popis se vygeneroval automaticky.">
            <a:extLst>
              <a:ext uri="{FF2B5EF4-FFF2-40B4-BE49-F238E27FC236}">
                <a16:creationId xmlns:a16="http://schemas.microsoft.com/office/drawing/2014/main" id="{F951268F-F190-0792-0F8D-11F5F4BE5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588" y="1983283"/>
            <a:ext cx="3093893" cy="41716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900DCE-4225-41C6-2CDF-C5A896E16799}"/>
              </a:ext>
            </a:extLst>
          </p:cNvPr>
          <p:cNvSpPr txBox="1"/>
          <p:nvPr/>
        </p:nvSpPr>
        <p:spPr>
          <a:xfrm>
            <a:off x="8389555" y="6149451"/>
            <a:ext cx="33709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Calibri"/>
                <a:cs typeface="Calibri"/>
              </a:rPr>
              <a:t>Městská knihovna v Praze, </a:t>
            </a:r>
            <a:br>
              <a:rPr lang="cs-CZ">
                <a:ea typeface="Calibri"/>
                <a:cs typeface="Calibri"/>
              </a:rPr>
            </a:br>
            <a:r>
              <a:rPr lang="cs-CZ">
                <a:ea typeface="Calibri"/>
                <a:cs typeface="Calibri"/>
              </a:rPr>
              <a:t>pobočka Petřiny</a:t>
            </a:r>
          </a:p>
        </p:txBody>
      </p:sp>
    </p:spTree>
    <p:extLst>
      <p:ext uri="{BB962C8B-B14F-4D97-AF65-F5344CB8AC3E}">
        <p14:creationId xmlns:p14="http://schemas.microsoft.com/office/powerpoint/2010/main" val="116650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laketa&#10;&#10;Popis byl vytvořen automaticky">
            <a:extLst>
              <a:ext uri="{FF2B5EF4-FFF2-40B4-BE49-F238E27FC236}">
                <a16:creationId xmlns:a16="http://schemas.microsoft.com/office/drawing/2014/main" id="{0A3A0901-BEA9-43B0-AF34-1BD5B7602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42496" r="810" b="2068"/>
          <a:stretch/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sz="2600" b="1">
                <a:cs typeface="Calibri"/>
              </a:rPr>
              <a:t>Knižní kultura:</a:t>
            </a:r>
          </a:p>
          <a:p>
            <a:pPr marL="0" indent="0">
              <a:buNone/>
            </a:pPr>
            <a:r>
              <a:rPr lang="cs-CZ" sz="2200"/>
              <a:t>Předmětem studia je kniha jako komunikační médium od</a:t>
            </a:r>
            <a:br>
              <a:rPr lang="cs-CZ" sz="2200"/>
            </a:br>
            <a:r>
              <a:rPr lang="cs-CZ" sz="2200">
                <a:cs typeface="Calibri"/>
              </a:rPr>
              <a:t>středověku do současnosti.</a:t>
            </a:r>
          </a:p>
          <a:p>
            <a:pPr marL="0" indent="0">
              <a:buNone/>
            </a:pPr>
            <a:r>
              <a:rPr lang="cs-CZ" sz="2200"/>
              <a:t>Pozornost je věnována materiální i textové stránce knih</a:t>
            </a:r>
            <a:br>
              <a:rPr lang="cs-CZ" sz="2200"/>
            </a:br>
            <a:r>
              <a:rPr lang="cs-CZ" sz="2200"/>
              <a:t>(rukopisů, inkunábulí, starých tisků) a zejména jejich </a:t>
            </a:r>
            <a:br>
              <a:rPr lang="cs-CZ" sz="2200"/>
            </a:br>
            <a:r>
              <a:rPr lang="cs-CZ" sz="2200"/>
              <a:t>vzájemnému vztahu.</a:t>
            </a:r>
            <a:endParaRPr lang="cs-CZ" sz="2200">
              <a:cs typeface="Calibri"/>
            </a:endParaRPr>
          </a:p>
          <a:p>
            <a:pPr marL="0" indent="0">
              <a:buNone/>
            </a:pPr>
            <a:r>
              <a:rPr lang="cs-CZ" sz="2200"/>
              <a:t>Dalším rozměrem je recepce literatury ve středověku, raném </a:t>
            </a:r>
            <a:br>
              <a:rPr lang="cs-CZ" sz="2200"/>
            </a:br>
            <a:r>
              <a:rPr lang="cs-CZ" sz="2200"/>
              <a:t>novověku i době nedávné.</a:t>
            </a:r>
            <a:endParaRPr lang="cs-CZ" sz="2200">
              <a:cs typeface="Calibri"/>
            </a:endParaRPr>
          </a:p>
          <a:p>
            <a:r>
              <a:rPr lang="cs-CZ" sz="2200">
                <a:cs typeface="Calibri"/>
              </a:rPr>
              <a:t>Předměty úvodu do knižní kultury (bakalářské studium): </a:t>
            </a:r>
          </a:p>
          <a:p>
            <a:pPr marL="571500" indent="0">
              <a:buFont typeface="Wingdings"/>
              <a:buChar char="ü"/>
            </a:pPr>
            <a:r>
              <a:rPr lang="cs-CZ" sz="2200" i="1">
                <a:ea typeface="+mn-lt"/>
                <a:cs typeface="+mn-lt"/>
              </a:rPr>
              <a:t>Knižní kultura</a:t>
            </a:r>
            <a:endParaRPr lang="en-US" sz="2200" i="1">
              <a:ea typeface="+mn-lt"/>
              <a:cs typeface="+mn-lt"/>
            </a:endParaRPr>
          </a:p>
          <a:p>
            <a:pPr marL="571500" indent="0">
              <a:buFont typeface="Wingdings"/>
              <a:buChar char="ü"/>
            </a:pPr>
            <a:r>
              <a:rPr lang="cs-CZ" sz="2200" i="1">
                <a:ea typeface="+mn-lt"/>
                <a:cs typeface="+mn-lt"/>
              </a:rPr>
              <a:t>Digitální knihovny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Informační studia a knihovnictví (bakalářský program)</a:t>
            </a:r>
          </a:p>
          <a:p>
            <a:pPr lvl="2"/>
            <a:r>
              <a:rPr lang="cs-CZ" sz="2400" i="1">
                <a:solidFill>
                  <a:schemeClr val="bg1"/>
                </a:solidFill>
                <a:cs typeface="Arial" panose="020B0604020202020204" pitchFamily="34" charset="0"/>
              </a:rPr>
              <a:t>předměty z oblasti knižní kultury</a:t>
            </a:r>
            <a:endParaRPr lang="cs-CZ" sz="2400" i="1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C3EC4D-1F4C-4961-859D-19FC862D3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300" y="1924050"/>
            <a:ext cx="3429438" cy="483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2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, plaketa&#10;&#10;Popis byl vytvořen automaticky">
            <a:extLst>
              <a:ext uri="{FF2B5EF4-FFF2-40B4-BE49-F238E27FC236}">
                <a16:creationId xmlns:a16="http://schemas.microsoft.com/office/drawing/2014/main" id="{E18287E0-5BD0-485A-B37E-90D28D7AF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42496" r="810" b="2068"/>
          <a:stretch/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  <p:pic>
        <p:nvPicPr>
          <p:cNvPr id="5" name="Obrázek 4" descr="Obsah obrázku text, noviny&#10;&#10;Popis byl vytvořen automaticky">
            <a:extLst>
              <a:ext uri="{FF2B5EF4-FFF2-40B4-BE49-F238E27FC236}">
                <a16:creationId xmlns:a16="http://schemas.microsoft.com/office/drawing/2014/main" id="{08FBAD2E-3DE5-457E-8FD1-69830C23C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4" y="3190875"/>
            <a:ext cx="3473231" cy="2490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3D2F5E-A4FA-4A04-AB46-1D4030205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200526"/>
            <a:ext cx="3052762" cy="2092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600" b="1">
                <a:ea typeface="+mn-lt"/>
                <a:cs typeface="+mn-lt"/>
              </a:rPr>
              <a:t>Profilující modul: Knižní kultura</a:t>
            </a:r>
            <a:endParaRPr lang="en-US" sz="2600" b="1">
              <a:ea typeface="+mn-lt"/>
              <a:cs typeface="+mn-lt"/>
            </a:endParaRPr>
          </a:p>
          <a:p>
            <a:pPr marL="228600" lvl="1" indent="0">
              <a:lnSpc>
                <a:spcPct val="100000"/>
              </a:lnSpc>
              <a:spcBef>
                <a:spcPts val="1000"/>
              </a:spcBef>
            </a:pPr>
            <a:r>
              <a:rPr lang="cs-CZ" sz="2200">
                <a:ea typeface="+mn-lt"/>
                <a:cs typeface="+mn-lt"/>
              </a:rPr>
              <a:t>Předměty k výrobě a archeologii knihy od dob nejstarších: </a:t>
            </a:r>
          </a:p>
          <a:p>
            <a:pPr marL="571500" lvl="1" indent="0">
              <a:lnSpc>
                <a:spcPct val="10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2200" i="1">
                <a:ea typeface="+mn-lt"/>
                <a:cs typeface="+mn-lt"/>
              </a:rPr>
              <a:t>Dějiny knihtisku v 15. </a:t>
            </a:r>
            <a:r>
              <a:rPr lang="mr-IN" sz="2200" i="1">
                <a:ea typeface="+mn-lt"/>
                <a:cs typeface="+mn-lt"/>
              </a:rPr>
              <a:t>–</a:t>
            </a:r>
            <a:r>
              <a:rPr lang="cs-CZ" sz="2200" i="1">
                <a:ea typeface="+mn-lt"/>
                <a:cs typeface="+mn-lt"/>
              </a:rPr>
              <a:t> 18. století</a:t>
            </a:r>
            <a:endParaRPr lang="cs-CZ" sz="2200">
              <a:ea typeface="+mn-lt"/>
              <a:cs typeface="+mn-lt"/>
            </a:endParaRPr>
          </a:p>
          <a:p>
            <a:pPr marL="571500" lvl="1" indent="0">
              <a:lnSpc>
                <a:spcPct val="10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2200" i="1">
                <a:ea typeface="+mn-lt"/>
                <a:cs typeface="+mn-lt"/>
              </a:rPr>
              <a:t>Typologie rukopisné a tištěné knihy</a:t>
            </a:r>
            <a:endParaRPr lang="cs-CZ" sz="2200">
              <a:ea typeface="+mn-lt"/>
              <a:cs typeface="+mn-lt"/>
            </a:endParaRPr>
          </a:p>
          <a:p>
            <a:pPr marL="571500" lvl="1" indent="0">
              <a:lnSpc>
                <a:spcPct val="10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2200" i="1">
                <a:ea typeface="+mn-lt"/>
                <a:cs typeface="+mn-lt"/>
              </a:rPr>
              <a:t>Knižní grafické a řemeslné technologie</a:t>
            </a:r>
            <a:endParaRPr lang="cs-CZ" sz="2200">
              <a:ea typeface="+mn-lt"/>
              <a:cs typeface="+mn-lt"/>
            </a:endParaRPr>
          </a:p>
          <a:p>
            <a:pPr marL="571500" lvl="1" indent="0">
              <a:lnSpc>
                <a:spcPct val="10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2200" i="1">
                <a:ea typeface="+mn-lt"/>
                <a:cs typeface="+mn-lt"/>
              </a:rPr>
              <a:t>Novověká paleografie</a:t>
            </a:r>
            <a:endParaRPr lang="cs-CZ" sz="2200">
              <a:cs typeface="Calibri" panose="020F0502020204030204"/>
            </a:endParaRPr>
          </a:p>
          <a:p>
            <a:pPr marL="571500" lvl="1" indent="-342900">
              <a:buFont typeface="Wingdings" panose="020B0604020202020204" pitchFamily="34" charset="0"/>
              <a:buChar char="ü"/>
            </a:pPr>
            <a:endParaRPr lang="cs-CZ" i="1">
              <a:cs typeface="Calibri"/>
            </a:endParaRPr>
          </a:p>
          <a:p>
            <a:pPr marL="628650" lvl="1" indent="-342900">
              <a:buFont typeface="Wingdings" panose="020B0604020202020204" pitchFamily="34" charset="0"/>
              <a:buChar char="ü"/>
            </a:pPr>
            <a:endParaRPr lang="cs-CZ" i="1">
              <a:cs typeface="Calibri"/>
            </a:endParaRPr>
          </a:p>
          <a:p>
            <a:pPr marL="0" lvl="1" indent="0">
              <a:buNone/>
            </a:pPr>
            <a:endParaRPr lang="cs-CZ" i="1">
              <a:cs typeface="Calibri"/>
            </a:endParaRPr>
          </a:p>
          <a:p>
            <a:pPr marL="0" lvl="1" indent="0">
              <a:buNone/>
            </a:pPr>
            <a:r>
              <a:rPr lang="cs-CZ"/>
              <a:t/>
            </a:r>
            <a:br>
              <a:rPr lang="cs-CZ"/>
            </a:br>
            <a:endParaRPr lang="cs-CZ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ea typeface="+mn-lt"/>
                <a:cs typeface="+mn-lt"/>
              </a:rPr>
              <a:t>Informace, média a knižní kultura (navazující magisterský p.)</a:t>
            </a:r>
            <a:endParaRPr lang="en-US" sz="3400">
              <a:solidFill>
                <a:schemeClr val="bg1"/>
              </a:solidFill>
              <a:ea typeface="+mn-lt"/>
              <a:cs typeface="+mn-lt"/>
            </a:endParaRPr>
          </a:p>
          <a:p>
            <a:pPr lvl="2"/>
            <a:r>
              <a:rPr lang="cs-CZ" sz="2400" i="1">
                <a:ea typeface="+mn-lt"/>
                <a:cs typeface="+mn-lt"/>
              </a:rPr>
              <a:t>otevírán v prezenční i kombinované formě </a:t>
            </a:r>
            <a:endParaRPr lang="cs-CZ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8EB109-FCD7-4E04-B553-7A911310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9" y="2109479"/>
            <a:ext cx="2424113" cy="3330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86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laketa&#10;&#10;Popis byl vytvořen automaticky">
            <a:extLst>
              <a:ext uri="{FF2B5EF4-FFF2-40B4-BE49-F238E27FC236}">
                <a16:creationId xmlns:a16="http://schemas.microsoft.com/office/drawing/2014/main" id="{DB186E7D-5FE8-454A-9506-6F8BAD33E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42496" r="810" b="2068"/>
          <a:stretch/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9600" b="1">
                <a:ea typeface="+mn-lt"/>
                <a:cs typeface="+mn-lt"/>
              </a:rPr>
              <a:t>Profilující modul: Knižní kultura</a:t>
            </a:r>
            <a:endParaRPr lang="en-US" sz="9600" b="1">
              <a:ea typeface="+mn-lt"/>
              <a:cs typeface="+mn-lt"/>
            </a:endParaRPr>
          </a:p>
          <a:p>
            <a:pPr marL="228600" lvl="1" indent="0">
              <a:lnSpc>
                <a:spcPct val="110000"/>
              </a:lnSpc>
              <a:spcBef>
                <a:spcPts val="1000"/>
              </a:spcBef>
            </a:pPr>
            <a:r>
              <a:rPr lang="cs-CZ" sz="8000">
                <a:ea typeface="+mn-lt"/>
                <a:cs typeface="+mn-lt"/>
              </a:rPr>
              <a:t>Předměty k dějinám knihoven, čtenářství a možnosti výzkumu </a:t>
            </a:r>
            <a:br>
              <a:rPr lang="cs-CZ" sz="8000">
                <a:ea typeface="+mn-lt"/>
                <a:cs typeface="+mn-lt"/>
              </a:rPr>
            </a:br>
            <a:r>
              <a:rPr lang="cs-CZ" sz="8000">
                <a:ea typeface="+mn-lt"/>
                <a:cs typeface="+mn-lt"/>
              </a:rPr>
              <a:t>recepce literatury:</a:t>
            </a: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8000" i="1">
                <a:cs typeface="Calibri"/>
              </a:rPr>
              <a:t>Čtenářství a knihovny</a:t>
            </a:r>
            <a:endParaRPr lang="cs-CZ" sz="8000">
              <a:cs typeface="Calibri"/>
            </a:endParaRP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8000" i="1" err="1">
                <a:ea typeface="+mn-lt"/>
                <a:cs typeface="+mn-lt"/>
              </a:rPr>
              <a:t>Book</a:t>
            </a:r>
            <a:r>
              <a:rPr lang="cs-CZ" sz="8000" i="1">
                <a:ea typeface="+mn-lt"/>
                <a:cs typeface="+mn-lt"/>
              </a:rPr>
              <a:t> </a:t>
            </a:r>
            <a:r>
              <a:rPr lang="cs-CZ" sz="8000" i="1" err="1">
                <a:ea typeface="+mn-lt"/>
                <a:cs typeface="+mn-lt"/>
              </a:rPr>
              <a:t>Publishing</a:t>
            </a:r>
            <a:r>
              <a:rPr lang="cs-CZ" sz="8000" i="1">
                <a:ea typeface="+mn-lt"/>
                <a:cs typeface="+mn-lt"/>
              </a:rPr>
              <a:t> and </a:t>
            </a:r>
            <a:r>
              <a:rPr lang="cs-CZ" sz="8000" i="1" err="1">
                <a:ea typeface="+mn-lt"/>
                <a:cs typeface="+mn-lt"/>
              </a:rPr>
              <a:t>Readership</a:t>
            </a:r>
            <a:r>
              <a:rPr lang="cs-CZ" sz="8000" i="1">
                <a:ea typeface="+mn-lt"/>
                <a:cs typeface="+mn-lt"/>
              </a:rPr>
              <a:t>: </a:t>
            </a:r>
            <a:r>
              <a:rPr lang="cs-CZ" sz="8000" i="1" err="1">
                <a:ea typeface="+mn-lt"/>
                <a:cs typeface="+mn-lt"/>
              </a:rPr>
              <a:t>Traditions</a:t>
            </a:r>
            <a:r>
              <a:rPr lang="cs-CZ" sz="8000" i="1">
                <a:ea typeface="+mn-lt"/>
                <a:cs typeface="+mn-lt"/>
              </a:rPr>
              <a:t> and </a:t>
            </a:r>
            <a:r>
              <a:rPr lang="cs-CZ" sz="8000" i="1" err="1">
                <a:ea typeface="+mn-lt"/>
                <a:cs typeface="+mn-lt"/>
              </a:rPr>
              <a:t>Currents</a:t>
            </a:r>
            <a:endParaRPr lang="cs-CZ" sz="8000" i="1">
              <a:cs typeface="Calibri"/>
            </a:endParaRP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endParaRPr lang="cs-CZ" sz="8000" i="1">
              <a:cs typeface="Calibri"/>
            </a:endParaRPr>
          </a:p>
          <a:p>
            <a:pPr marL="228600" lvl="1" indent="0">
              <a:lnSpc>
                <a:spcPct val="110000"/>
              </a:lnSpc>
              <a:spcBef>
                <a:spcPts val="1000"/>
              </a:spcBef>
            </a:pPr>
            <a:r>
              <a:rPr lang="cs-CZ" sz="8000">
                <a:cs typeface="Calibri"/>
              </a:rPr>
              <a:t>Kurátorství a digitální zpřístupňování historických fondů:</a:t>
            </a: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,Sans-Serif" panose="020B0604020202020204" pitchFamily="34" charset="0"/>
              <a:buChar char="ü"/>
            </a:pPr>
            <a:r>
              <a:rPr lang="cs-CZ" sz="8000" i="1">
                <a:cs typeface="Calibri"/>
              </a:rPr>
              <a:t>Specifika práce s historickými knižními fondy</a:t>
            </a:r>
            <a:endParaRPr lang="en-US" sz="8000">
              <a:ea typeface="+mn-lt"/>
              <a:cs typeface="+mn-lt"/>
            </a:endParaRP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8000" i="1">
                <a:ea typeface="+mn-lt"/>
                <a:cs typeface="+mn-lt"/>
              </a:rPr>
              <a:t>Správa historických fondů </a:t>
            </a:r>
            <a:endParaRPr lang="cs-CZ" sz="8000">
              <a:cs typeface="Calibri"/>
            </a:endParaRPr>
          </a:p>
          <a:p>
            <a:pPr marL="571500" lvl="1" indent="0">
              <a:lnSpc>
                <a:spcPct val="110000"/>
              </a:lnSpc>
              <a:spcBef>
                <a:spcPts val="1000"/>
              </a:spcBef>
              <a:buFont typeface="Wingdings" panose="020B0604020202020204" pitchFamily="34" charset="0"/>
              <a:buChar char="ü"/>
            </a:pPr>
            <a:r>
              <a:rPr lang="cs-CZ" sz="8000" i="1">
                <a:ea typeface="+mn-lt"/>
                <a:cs typeface="+mn-lt"/>
              </a:rPr>
              <a:t>Muzejnictví</a:t>
            </a:r>
            <a:endParaRPr lang="cs-CZ" sz="8000" i="1">
              <a:cs typeface="Calibri"/>
            </a:endParaRPr>
          </a:p>
          <a:p>
            <a:pPr marL="628650" lvl="1" indent="-342900">
              <a:buFont typeface="Wingdings" panose="020B0604020202020204" pitchFamily="34" charset="0"/>
              <a:buChar char="ü"/>
            </a:pPr>
            <a:endParaRPr lang="cs-CZ" sz="8000" i="1">
              <a:cs typeface="Calibri"/>
            </a:endParaRPr>
          </a:p>
          <a:p>
            <a:pPr marL="0" lvl="1" indent="0">
              <a:buNone/>
            </a:pPr>
            <a:endParaRPr lang="cs-CZ" i="1">
              <a:cs typeface="Calibri"/>
            </a:endParaRPr>
          </a:p>
          <a:p>
            <a:pPr marL="0" lvl="1" indent="0">
              <a:buNone/>
            </a:pPr>
            <a:r>
              <a:rPr lang="cs-CZ"/>
              <a:t/>
            </a:r>
            <a:br>
              <a:rPr lang="cs-CZ"/>
            </a:br>
            <a:endParaRPr lang="cs-CZ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ea typeface="+mn-lt"/>
                <a:cs typeface="+mn-lt"/>
              </a:rPr>
              <a:t>Informace, média a knižní kultura (navazující magisterský p.)</a:t>
            </a:r>
            <a:endParaRPr lang="en-US" sz="3400">
              <a:solidFill>
                <a:schemeClr val="bg1"/>
              </a:solidFill>
              <a:ea typeface="+mn-lt"/>
              <a:cs typeface="+mn-lt"/>
            </a:endParaRPr>
          </a:p>
          <a:p>
            <a:pPr lvl="2"/>
            <a:r>
              <a:rPr lang="cs-CZ" sz="2400" i="1">
                <a:ea typeface="+mn-lt"/>
                <a:cs typeface="+mn-lt"/>
              </a:rPr>
              <a:t>otevírán v prezenční i kombinované formě </a:t>
            </a:r>
            <a:endParaRPr lang="cs-CZ" sz="2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97DA5A-A350-4328-9A77-012F56A3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3814096"/>
            <a:ext cx="3627437" cy="2721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4" descr="Obsah obrázku osoba, dav&#10;&#10;Popis se vygeneroval automaticky.">
            <a:extLst>
              <a:ext uri="{FF2B5EF4-FFF2-40B4-BE49-F238E27FC236}">
                <a16:creationId xmlns:a16="http://schemas.microsoft.com/office/drawing/2014/main" id="{E7F97AB8-0086-2009-9E79-44B206A43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997" y="1890755"/>
            <a:ext cx="3069003" cy="255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33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cs-CZ" b="1"/>
              <a:t>Ústní zkouška</a:t>
            </a:r>
            <a:r>
              <a:rPr lang="cs-CZ"/>
              <a:t>, při které se hodnotí:</a:t>
            </a:r>
          </a:p>
          <a:p>
            <a:r>
              <a:rPr lang="cs-CZ"/>
              <a:t>motivace ke studiu,</a:t>
            </a:r>
            <a:endParaRPr lang="cs-CZ">
              <a:cs typeface="Calibri"/>
            </a:endParaRPr>
          </a:p>
          <a:p>
            <a:r>
              <a:rPr lang="cs-CZ"/>
              <a:t>prostudovaná oborová literatura.</a:t>
            </a:r>
            <a:endParaRPr lang="cs-CZ">
              <a:cs typeface="Calibri"/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cs-CZ"/>
              <a:t>Je zapotřebí </a:t>
            </a:r>
            <a:r>
              <a:rPr lang="cs-CZ" b="1"/>
              <a:t>s sebou přinést</a:t>
            </a:r>
            <a:r>
              <a:rPr lang="cs-CZ"/>
              <a:t>:</a:t>
            </a:r>
            <a:endParaRPr lang="cs-CZ">
              <a:cs typeface="Calibri"/>
            </a:endParaRPr>
          </a:p>
          <a:p>
            <a:r>
              <a:rPr lang="cs-CZ" b="1">
                <a:solidFill>
                  <a:srgbClr val="007664"/>
                </a:solidFill>
              </a:rPr>
              <a:t>strukturovaný životopis</a:t>
            </a:r>
            <a:r>
              <a:rPr lang="cs-CZ" b="1"/>
              <a:t> </a:t>
            </a:r>
            <a:r>
              <a:rPr lang="cs-CZ"/>
              <a:t>(k nahlédnutí),</a:t>
            </a:r>
            <a:endParaRPr lang="cs-CZ">
              <a:cs typeface="Calibri"/>
            </a:endParaRPr>
          </a:p>
          <a:p>
            <a:pPr>
              <a:lnSpc>
                <a:spcPct val="113000"/>
              </a:lnSpc>
            </a:pPr>
            <a:r>
              <a:rPr lang="cs-CZ" b="1">
                <a:solidFill>
                  <a:srgbClr val="007664"/>
                </a:solidFill>
              </a:rPr>
              <a:t>seznam prostudované oborové literatury</a:t>
            </a:r>
            <a:r>
              <a:rPr lang="cs-CZ" b="1"/>
              <a:t> </a:t>
            </a:r>
            <a:r>
              <a:rPr lang="cs-CZ"/>
              <a:t>obsahující nejméně 2 knihy a 3 články z doporučeného seznamu, a to alespoň ze dvou tematických okruhů (informační věda, knihovnictví, knižní kultura).</a:t>
            </a:r>
            <a:endParaRPr lang="cs-CZ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Informační studia a knihovnictví (přijímačky)</a:t>
            </a:r>
            <a:endParaRPr lang="cs-CZ" sz="3400"/>
          </a:p>
        </p:txBody>
      </p:sp>
    </p:spTree>
    <p:extLst>
      <p:ext uri="{BB962C8B-B14F-4D97-AF65-F5344CB8AC3E}">
        <p14:creationId xmlns:p14="http://schemas.microsoft.com/office/powerpoint/2010/main" val="340373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53AE-1C49-4190-B362-1DFF3BE5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190"/>
            <a:ext cx="10515600" cy="41563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cs-CZ"/>
              <a:t>Proběhne ON-LINE, takže jeho konání nebude závislé na vývoji pandemické situace v souvislosti s onemocněním COVID-19 a vy o něj nepřijdete.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cs-CZ"/>
              <a:t>Dozvíte se na něm podrobné informace o průběhu přijímacích zkoušek, doporučené literatuře ke studiu nebo uplatnění našich absolventů na trhu práce.</a:t>
            </a:r>
            <a:endParaRPr lang="cs-CZ">
              <a:ea typeface="Calibri"/>
              <a:cs typeface="Calibri"/>
            </a:endParaRPr>
          </a:p>
          <a:p>
            <a:pPr marL="0" indent="0">
              <a:lnSpc>
                <a:spcPct val="114000"/>
              </a:lnSpc>
              <a:spcBef>
                <a:spcPts val="2800"/>
              </a:spcBef>
              <a:buNone/>
            </a:pPr>
            <a:r>
              <a:rPr lang="cs-CZ"/>
              <a:t>Uskuteční se ve fakultním prostředí </a:t>
            </a:r>
            <a:r>
              <a:rPr lang="cs-CZ" err="1"/>
              <a:t>Moodle</a:t>
            </a:r>
            <a:r>
              <a:rPr lang="cs-CZ"/>
              <a:t> od </a:t>
            </a:r>
            <a:r>
              <a:rPr lang="cs-CZ" b="1"/>
              <a:t>3.-28. 2. 2025</a:t>
            </a:r>
            <a:r>
              <a:rPr lang="cs-CZ"/>
              <a:t>, online setkání 2</a:t>
            </a:r>
            <a:r>
              <a:rPr lang="cs-CZ">
                <a:solidFill>
                  <a:srgbClr val="000000"/>
                </a:solidFill>
              </a:rPr>
              <a:t>7. 2. v 16:00</a:t>
            </a:r>
            <a:r>
              <a:rPr lang="cs-CZ"/>
              <a:t> přes Zoom.</a:t>
            </a:r>
            <a:endParaRPr lang="cs-CZ">
              <a:ea typeface="Calibri"/>
              <a:cs typeface="Calibri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cs-CZ" b="1"/>
              <a:t>Přihlásit se můžete na stránkách ústavu</a:t>
            </a:r>
            <a:r>
              <a:rPr lang="cs-CZ"/>
              <a:t>: </a:t>
            </a:r>
            <a:r>
              <a:rPr lang="cs-CZ">
                <a:hlinkClick r:id="rId2"/>
              </a:rPr>
              <a:t>https://uisk.ff.cuni.cz/cs/uchazec/prijimaci-rizeni-bc-mgr/pripravny-kurz/</a:t>
            </a:r>
            <a:endParaRPr lang="cs-CZ"/>
          </a:p>
          <a:p>
            <a:pPr marL="0" indent="0">
              <a:lnSpc>
                <a:spcPct val="114000"/>
              </a:lnSpc>
              <a:spcBef>
                <a:spcPts val="2800"/>
              </a:spcBef>
              <a:buNone/>
            </a:pPr>
            <a:r>
              <a:rPr lang="cs-CZ"/>
              <a:t>Poplatek za účast je 500 Kč.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7D2336-BC24-4977-87E7-F640DF899E3F}"/>
              </a:ext>
            </a:extLst>
          </p:cNvPr>
          <p:cNvSpPr/>
          <p:nvPr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rgbClr val="2E7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cs-CZ" sz="3400">
                <a:solidFill>
                  <a:schemeClr val="bg1"/>
                </a:solidFill>
                <a:cs typeface="Arial" panose="020B0604020202020204" pitchFamily="34" charset="0"/>
              </a:rPr>
              <a:t>Přípravný kurz (k bakalářským přijímačkám) </a:t>
            </a:r>
            <a:endParaRPr lang="cs-CZ" sz="3400"/>
          </a:p>
        </p:txBody>
      </p:sp>
    </p:spTree>
    <p:extLst>
      <p:ext uri="{BB962C8B-B14F-4D97-AF65-F5344CB8AC3E}">
        <p14:creationId xmlns:p14="http://schemas.microsoft.com/office/powerpoint/2010/main" val="13649893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DCD9B3-E173-4DF9-B517-E78305DB0401}"/>
</file>

<file path=customXml/itemProps2.xml><?xml version="1.0" encoding="utf-8"?>
<ds:datastoreItem xmlns:ds="http://schemas.openxmlformats.org/officeDocument/2006/customXml" ds:itemID="{92336884-DC86-4FCD-94A2-8DF264C79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022D20-AF10-4338-9106-11D5C5F3000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4154ce8-de10-43e5-bac2-7607c4efa263"/>
    <ds:schemaRef ds:uri="http://purl.org/dc/terms/"/>
    <ds:schemaRef ds:uri="ad9319be-0f24-4bac-9f91-d45c695379b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prezentace_DOD - kopie</Template>
  <TotalTime>24</TotalTime>
  <Words>1852</Words>
  <Application>Microsoft Office PowerPoint</Application>
  <PresentationFormat>Širokoúhlá obrazovka</PresentationFormat>
  <Paragraphs>211</Paragraphs>
  <Slides>21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Mangal</vt:lpstr>
      <vt:lpstr>Tahoma</vt:lpstr>
      <vt:lpstr>Wingdings</vt:lpstr>
      <vt:lpstr>Wingdings,Sans-Serif</vt:lpstr>
      <vt:lpstr>Motiv Office</vt:lpstr>
      <vt:lpstr>Informační studia a knihovnictví (Bc.) Informace, média a knižní kultura (NMgr.) Studia nových médií (NMgr.)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nMgr. Studia nových médií</vt:lpstr>
      <vt:lpstr>nMgr. Studia nových médií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Přípravný kurz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Kříž, Václav</dc:creator>
  <cp:lastModifiedBy>Jarolímková, Adéla</cp:lastModifiedBy>
  <cp:revision>5</cp:revision>
  <dcterms:created xsi:type="dcterms:W3CDTF">2022-11-28T12:53:26Z</dcterms:created>
  <dcterms:modified xsi:type="dcterms:W3CDTF">2025-01-08T18:34:58Z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