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269" r:id="rId6"/>
    <p:sldId id="258" r:id="rId7"/>
    <p:sldId id="270" r:id="rId8"/>
    <p:sldId id="259" r:id="rId9"/>
    <p:sldId id="260" r:id="rId10"/>
    <p:sldId id="265" r:id="rId11"/>
    <p:sldId id="261" r:id="rId12"/>
    <p:sldId id="267" r:id="rId13"/>
    <p:sldId id="263" r:id="rId14"/>
    <p:sldId id="268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C40"/>
    <a:srgbClr val="D22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59EA2A-DCD3-450B-8DDB-B6EF0901243D}" v="44" dt="2025-01-10T14:57:47.5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6774" autoAdjust="0"/>
  </p:normalViewPr>
  <p:slideViewPr>
    <p:cSldViewPr snapToGrid="0">
      <p:cViewPr varScale="1">
        <p:scale>
          <a:sx n="102" d="100"/>
          <a:sy n="102" d="100"/>
        </p:scale>
        <p:origin x="513" y="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7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áková, Dora" userId="0d17749e-9e37-4427-91ce-247d29e8834d" providerId="ADAL" clId="{E659EA2A-DCD3-450B-8DDB-B6EF0901243D}"/>
    <pc:docChg chg="modSld">
      <pc:chgData name="Poláková, Dora" userId="0d17749e-9e37-4427-91ce-247d29e8834d" providerId="ADAL" clId="{E659EA2A-DCD3-450B-8DDB-B6EF0901243D}" dt="2025-01-10T15:48:05.132" v="54" actId="20577"/>
      <pc:docMkLst>
        <pc:docMk/>
      </pc:docMkLst>
      <pc:sldChg chg="addSp delSp modSp mod">
        <pc:chgData name="Poláková, Dora" userId="0d17749e-9e37-4427-91ce-247d29e8834d" providerId="ADAL" clId="{E659EA2A-DCD3-450B-8DDB-B6EF0901243D}" dt="2025-01-10T15:48:05.132" v="54" actId="20577"/>
        <pc:sldMkLst>
          <pc:docMk/>
          <pc:sldMk cId="2923213142" sldId="268"/>
        </pc:sldMkLst>
        <pc:spChg chg="mod">
          <ac:chgData name="Poláková, Dora" userId="0d17749e-9e37-4427-91ce-247d29e8834d" providerId="ADAL" clId="{E659EA2A-DCD3-450B-8DDB-B6EF0901243D}" dt="2025-01-10T15:48:05.132" v="54" actId="20577"/>
          <ac:spMkLst>
            <pc:docMk/>
            <pc:sldMk cId="2923213142" sldId="268"/>
            <ac:spMk id="2" creationId="{ED241343-22AF-21F0-EC2E-F1765ED4AF9F}"/>
          </ac:spMkLst>
        </pc:spChg>
        <pc:spChg chg="add del mod">
          <ac:chgData name="Poláková, Dora" userId="0d17749e-9e37-4427-91ce-247d29e8834d" providerId="ADAL" clId="{E659EA2A-DCD3-450B-8DDB-B6EF0901243D}" dt="2025-01-10T14:32:45.375" v="34" actId="20577"/>
          <ac:spMkLst>
            <pc:docMk/>
            <pc:sldMk cId="2923213142" sldId="268"/>
            <ac:spMk id="3" creationId="{A4D5001E-8032-35D0-1E81-9A9B261B996D}"/>
          </ac:spMkLst>
        </pc:spChg>
        <pc:spChg chg="add mod">
          <ac:chgData name="Poláková, Dora" userId="0d17749e-9e37-4427-91ce-247d29e8834d" providerId="ADAL" clId="{E659EA2A-DCD3-450B-8DDB-B6EF0901243D}" dt="2025-01-10T14:30:30.055" v="13" actId="478"/>
          <ac:spMkLst>
            <pc:docMk/>
            <pc:sldMk cId="2923213142" sldId="268"/>
            <ac:spMk id="4" creationId="{901995AF-4150-043F-CED3-DC6544A83919}"/>
          </ac:spMkLst>
        </pc:spChg>
        <pc:picChg chg="mod">
          <ac:chgData name="Poláková, Dora" userId="0d17749e-9e37-4427-91ce-247d29e8834d" providerId="ADAL" clId="{E659EA2A-DCD3-450B-8DDB-B6EF0901243D}" dt="2025-01-10T14:33:06.782" v="36" actId="1076"/>
          <ac:picMkLst>
            <pc:docMk/>
            <pc:sldMk cId="2923213142" sldId="268"/>
            <ac:picMk id="5" creationId="{010E10F2-E443-FEEA-57AD-5AC13864063D}"/>
          </ac:picMkLst>
        </pc:picChg>
        <pc:picChg chg="add mod">
          <ac:chgData name="Poláková, Dora" userId="0d17749e-9e37-4427-91ce-247d29e8834d" providerId="ADAL" clId="{E659EA2A-DCD3-450B-8DDB-B6EF0901243D}" dt="2025-01-10T14:57:42.380" v="51" actId="14100"/>
          <ac:picMkLst>
            <pc:docMk/>
            <pc:sldMk cId="2923213142" sldId="268"/>
            <ac:picMk id="1026" creationId="{512B53BF-8BF8-B1A0-F3EC-584ECAC4A872}"/>
          </ac:picMkLst>
        </pc:picChg>
        <pc:picChg chg="add del mod">
          <ac:chgData name="Poláková, Dora" userId="0d17749e-9e37-4427-91ce-247d29e8834d" providerId="ADAL" clId="{E659EA2A-DCD3-450B-8DDB-B6EF0901243D}" dt="2025-01-10T14:27:14.409" v="3" actId="478"/>
          <ac:picMkLst>
            <pc:docMk/>
            <pc:sldMk cId="2923213142" sldId="268"/>
            <ac:picMk id="1026" creationId="{DA91E0D9-5860-2FE5-C37E-3DD86D6B85E9}"/>
          </ac:picMkLst>
        </pc:picChg>
        <pc:picChg chg="add mod">
          <ac:chgData name="Poláková, Dora" userId="0d17749e-9e37-4427-91ce-247d29e8834d" providerId="ADAL" clId="{E659EA2A-DCD3-450B-8DDB-B6EF0901243D}" dt="2025-01-10T14:56:29.800" v="38" actId="1076"/>
          <ac:picMkLst>
            <pc:docMk/>
            <pc:sldMk cId="2923213142" sldId="268"/>
            <ac:picMk id="1028" creationId="{B3DB934E-E558-D277-18AF-99C7686EBBDB}"/>
          </ac:picMkLst>
        </pc:picChg>
        <pc:picChg chg="add mod">
          <ac:chgData name="Poláková, Dora" userId="0d17749e-9e37-4427-91ce-247d29e8834d" providerId="ADAL" clId="{E659EA2A-DCD3-450B-8DDB-B6EF0901243D}" dt="2025-01-10T14:57:47.526" v="52" actId="1076"/>
          <ac:picMkLst>
            <pc:docMk/>
            <pc:sldMk cId="2923213142" sldId="268"/>
            <ac:picMk id="1030" creationId="{ADA5E595-445E-BAEB-E1B1-F33E7AD86DC5}"/>
          </ac:picMkLst>
        </pc:picChg>
        <pc:picChg chg="add del mod">
          <ac:chgData name="Poláková, Dora" userId="0d17749e-9e37-4427-91ce-247d29e8834d" providerId="ADAL" clId="{E659EA2A-DCD3-450B-8DDB-B6EF0901243D}" dt="2025-01-10T14:30:33.699" v="16" actId="14100"/>
          <ac:picMkLst>
            <pc:docMk/>
            <pc:sldMk cId="2923213142" sldId="268"/>
            <ac:picMk id="1032" creationId="{836A133F-D6E7-5785-6B24-5672A3F45A21}"/>
          </ac:picMkLst>
        </pc:picChg>
        <pc:picChg chg="add mod">
          <ac:chgData name="Poláková, Dora" userId="0d17749e-9e37-4427-91ce-247d29e8834d" providerId="ADAL" clId="{E659EA2A-DCD3-450B-8DDB-B6EF0901243D}" dt="2025-01-10T14:57:34.205" v="48" actId="1076"/>
          <ac:picMkLst>
            <pc:docMk/>
            <pc:sldMk cId="2923213142" sldId="268"/>
            <ac:picMk id="1034" creationId="{96235B51-8E83-E1BB-6819-9DC57FACEB9F}"/>
          </ac:picMkLst>
        </pc:picChg>
        <pc:picChg chg="add mod">
          <ac:chgData name="Poláková, Dora" userId="0d17749e-9e37-4427-91ce-247d29e8834d" providerId="ADAL" clId="{E659EA2A-DCD3-450B-8DDB-B6EF0901243D}" dt="2025-01-10T14:57:36.572" v="49" actId="1076"/>
          <ac:picMkLst>
            <pc:docMk/>
            <pc:sldMk cId="2923213142" sldId="268"/>
            <ac:picMk id="1036" creationId="{5D01ECD1-FEA2-A61F-A678-673D26EB786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EF687-8659-44A5-B987-DB47E3AA8D81}" type="datetimeFigureOut">
              <a:rPr lang="cs-CZ" smtClean="0"/>
              <a:t>10.01.2025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BC47E-BD00-42F4-B95C-2B987241CB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90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BC47E-BD00-42F4-B95C-2B987241CB0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133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-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35829"/>
            <a:ext cx="6408162" cy="1981120"/>
          </a:xfrm>
          <a:prstGeom prst="rect">
            <a:avLst/>
          </a:prstGeom>
        </p:spPr>
      </p:pic>
      <p:sp>
        <p:nvSpPr>
          <p:cNvPr id="9" name="Nadpis 8">
            <a:extLst>
              <a:ext uri="{FF2B5EF4-FFF2-40B4-BE49-F238E27FC236}">
                <a16:creationId xmlns:a16="http://schemas.microsoft.com/office/drawing/2014/main" id="{9C465973-12C9-4E7E-B3E7-339819B8D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4807" y="3468467"/>
            <a:ext cx="6232376" cy="15189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6" name="Zástupný symbol pro text 14">
            <a:extLst>
              <a:ext uri="{FF2B5EF4-FFF2-40B4-BE49-F238E27FC236}">
                <a16:creationId xmlns:a16="http://schemas.microsoft.com/office/drawing/2014/main" id="{6D621A1B-64B8-4E2C-9F7C-619F6D16DF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54807" y="4987429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  <p:sp>
        <p:nvSpPr>
          <p:cNvPr id="7" name="Zástupný symbol pro text 14">
            <a:extLst>
              <a:ext uri="{FF2B5EF4-FFF2-40B4-BE49-F238E27FC236}">
                <a16:creationId xmlns:a16="http://schemas.microsoft.com/office/drawing/2014/main" id="{3CBD455F-1540-428D-A023-C87A83F6C5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4806" y="2805732"/>
            <a:ext cx="6218237" cy="5214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název základní součásti.</a:t>
            </a: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89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5FAB65-B0A7-4575-8846-11158687D38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881948" y="30924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vložíte obrázek.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24AE90-7605-4DC5-9CC0-F95158D6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276D1917-8BCB-4A56-9BA7-03075193B5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1948" y="5298620"/>
            <a:ext cx="6172200" cy="568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D22C40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261854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-  bez základní sou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551C6D1-EC0E-4BE1-8EEE-AD0BFE03FC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" y="450943"/>
            <a:ext cx="6408162" cy="1981120"/>
          </a:xfrm>
          <a:prstGeom prst="rect">
            <a:avLst/>
          </a:prstGeom>
        </p:spPr>
      </p:pic>
      <p:sp>
        <p:nvSpPr>
          <p:cNvPr id="10" name="Nadpis 9">
            <a:extLst>
              <a:ext uri="{FF2B5EF4-FFF2-40B4-BE49-F238E27FC236}">
                <a16:creationId xmlns:a16="http://schemas.microsoft.com/office/drawing/2014/main" id="{1FAEE400-C3C4-4524-978A-6626FFC80C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487" y="2962276"/>
            <a:ext cx="6218789" cy="77845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15" name="Zástupný symbol pro text 14">
            <a:extLst>
              <a:ext uri="{FF2B5EF4-FFF2-40B4-BE49-F238E27FC236}">
                <a16:creationId xmlns:a16="http://schemas.microsoft.com/office/drawing/2014/main" id="{6D164CCE-6D73-466D-BEB5-04B11A839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0487" y="3906326"/>
            <a:ext cx="6218237" cy="974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podnadpis.</a:t>
            </a:r>
          </a:p>
        </p:txBody>
      </p:sp>
    </p:spTree>
    <p:extLst>
      <p:ext uri="{BB962C8B-B14F-4D97-AF65-F5344CB8AC3E}">
        <p14:creationId xmlns:p14="http://schemas.microsoft.com/office/powerpoint/2010/main" val="35861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D34E2D-EE31-4DC0-9247-4DBF2ED796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cs-CZ" dirty="0"/>
              <a:t>Kliknutím vložíte text.</a:t>
            </a:r>
          </a:p>
          <a:p>
            <a:pPr lvl="1"/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83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DF5AC-44B8-4E3E-8B0A-4EDD76AF9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4A8E963-122F-4D71-8C04-B01D8F9A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C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63CC5780-97A7-4892-810D-637664206204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36F267A-BE8F-4FE3-A8F2-A3A14D7F58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36738"/>
            <a:ext cx="10515600" cy="43053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C4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</p:spTree>
    <p:extLst>
      <p:ext uri="{BB962C8B-B14F-4D97-AF65-F5344CB8AC3E}">
        <p14:creationId xmlns:p14="http://schemas.microsoft.com/office/powerpoint/2010/main" val="6372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02828-E203-4BCF-A5B0-CB2FC2EC1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45DBEC2-CBC0-4C1C-88E7-DC2EDCA58E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575050-708C-4714-B50C-D679D7CC41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EA612F-A0C2-4C25-85F3-1AD024CA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61B0A8-8F34-4579-959E-67B3416A9699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0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E9FBEE-EED9-440B-B6A2-0370D421D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149351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BC1BE52-8A40-4C07-BD57-49A31749FCC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8B1659-79F4-4765-8610-2F273D4750E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71A42BE-7C37-4E5F-A5C7-DE3988B8FE8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252F095-D907-45FC-9209-CE575CF9B53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22D4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3AF3188-F662-42FA-942C-C3BA18BE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80D3BDEC-7BDF-49D8-818D-67B015274AAF}"/>
              </a:ext>
            </a:extLst>
          </p:cNvPr>
          <p:cNvCxnSpPr/>
          <p:nvPr userDrawn="1"/>
        </p:nvCxnSpPr>
        <p:spPr>
          <a:xfrm>
            <a:off x="838200" y="160686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79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1B72C8-7D3F-4C74-90F8-8DA326D5D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5A6722-54AF-4AAD-A2E6-780E1205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19713418-A7EB-478E-BEED-F2EBCA77CFFE}"/>
              </a:ext>
            </a:extLst>
          </p:cNvPr>
          <p:cNvCxnSpPr/>
          <p:nvPr userDrawn="1"/>
        </p:nvCxnSpPr>
        <p:spPr>
          <a:xfrm>
            <a:off x="838200" y="1751648"/>
            <a:ext cx="10515600" cy="0"/>
          </a:xfrm>
          <a:prstGeom prst="line">
            <a:avLst/>
          </a:prstGeom>
          <a:ln w="9525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502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14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56F0D-8BFD-494A-8220-002D1C5E3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nadpis.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BA097-ED2B-4036-B097-8C187A6622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67300" y="457200"/>
            <a:ext cx="6172200" cy="541178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22D40"/>
              </a:buClr>
              <a:buFont typeface="Wingdings" panose="05000000000000000000" pitchFamily="2" charset="2"/>
              <a:buChar char="§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587ECA-5355-4449-8467-B73118C0A2B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051C28-CB18-4E15-84A8-0937D20E8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22D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9E0D19-CE3D-446D-A820-F362435AD28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086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21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oliardoFFUK" TargetMode="External"/><Relationship Id="rId3" Type="http://schemas.openxmlformats.org/officeDocument/2006/relationships/hyperlink" Target="https://facebook.com/hispanistikaffuk" TargetMode="External"/><Relationship Id="rId7" Type="http://schemas.openxmlformats.org/officeDocument/2006/relationships/hyperlink" Target="mailto:dana.kratochvilova@ff.cuni.cz" TargetMode="External"/><Relationship Id="rId2" Type="http://schemas.openxmlformats.org/officeDocument/2006/relationships/hyperlink" Target="http://urs.ff.cuni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ora.polakova@ff.cuni.cz" TargetMode="External"/><Relationship Id="rId5" Type="http://schemas.openxmlformats.org/officeDocument/2006/relationships/hyperlink" Target="mailto:uchazec.spanelstina@ff.cuni.cz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instagram.com/hispanistikaffuk" TargetMode="External"/><Relationship Id="rId9" Type="http://schemas.openxmlformats.org/officeDocument/2006/relationships/hyperlink" Target="https://www.instagram.com/goliardo.ff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hyperlink" Target="https://urs.ff.cuni.cz/wp-content/uploads/sites/65/2019/01/Spanelstina_v_Praze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ucitelstvi.ff.cuni.cz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urs.ff.cuni.cz/ustavkatedra/obory/spanelstina/uchazec/uchazec-o-bc-studium-hispanistika/medailonky-absolventu-hispanistiky-aneb-jake-moznosti-uplatneni-mam-po-dokonceni-studia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urs.ff.cuni.cz/prezencni-a-online-pripravny-kurz-k-prijimackam-na-hispanistiku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f.cuni.cz/uchazec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acebook.com/mirim.na.FF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644E5260-5AD8-478A-B5F5-E1D82BA0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" y="3468467"/>
            <a:ext cx="11469189" cy="1518962"/>
          </a:xfrm>
        </p:spPr>
        <p:txBody>
          <a:bodyPr/>
          <a:lstStyle/>
          <a:p>
            <a:r>
              <a:rPr lang="cs-CZ" dirty="0"/>
              <a:t>Hispanistika</a:t>
            </a:r>
            <a:br>
              <a:rPr lang="cs-CZ" dirty="0"/>
            </a:br>
            <a:r>
              <a:rPr lang="cs-CZ" dirty="0"/>
              <a:t>Španělský jazyk a literatura </a:t>
            </a:r>
            <a:br>
              <a:rPr lang="cs-CZ" dirty="0"/>
            </a:br>
            <a:r>
              <a:rPr lang="cs-CZ" dirty="0"/>
              <a:t>se zaměřením na vzdělávání</a:t>
            </a:r>
            <a:br>
              <a:rPr lang="cs-CZ" dirty="0"/>
            </a:br>
            <a:r>
              <a:rPr lang="cs-CZ" dirty="0"/>
              <a:t>Učitelství </a:t>
            </a:r>
            <a:r>
              <a:rPr lang="cs-CZ" dirty="0" err="1"/>
              <a:t>šp.jazyka</a:t>
            </a:r>
            <a:r>
              <a:rPr lang="cs-CZ" dirty="0"/>
              <a:t> a lit. pro střední školy</a:t>
            </a:r>
          </a:p>
        </p:txBody>
      </p:sp>
      <p:sp>
        <p:nvSpPr>
          <p:cNvPr id="11" name="Zástupný symbol pro text 10">
            <a:extLst>
              <a:ext uri="{FF2B5EF4-FFF2-40B4-BE49-F238E27FC236}">
                <a16:creationId xmlns:a16="http://schemas.microsoft.com/office/drawing/2014/main" id="{52237480-7ADF-4500-9A0D-E7A710267A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9634" y="2805732"/>
            <a:ext cx="8433409" cy="521445"/>
          </a:xfrm>
        </p:spPr>
        <p:txBody>
          <a:bodyPr/>
          <a:lstStyle/>
          <a:p>
            <a:r>
              <a:rPr lang="cs-CZ" dirty="0"/>
              <a:t>Ústav románských studií</a:t>
            </a:r>
          </a:p>
        </p:txBody>
      </p:sp>
      <p:pic>
        <p:nvPicPr>
          <p:cNvPr id="5" name="Obrázek 4" descr="Obsah obrázku text, cedule, značení, obloha&#10;&#10;Popis byl vytvořen automaticky">
            <a:extLst>
              <a:ext uri="{FF2B5EF4-FFF2-40B4-BE49-F238E27FC236}">
                <a16:creationId xmlns:a16="http://schemas.microsoft.com/office/drawing/2014/main" id="{5F49411E-DD77-3370-61DE-CF587D7C8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14" y="804135"/>
            <a:ext cx="4498186" cy="294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8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Odkazy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cs-CZ" sz="2000" dirty="0"/>
              <a:t>Web: </a:t>
            </a:r>
            <a:r>
              <a:rPr lang="cs-CZ" sz="2000" dirty="0">
                <a:hlinkClick r:id="rId2"/>
              </a:rPr>
              <a:t>urs.ff.cuni.cz</a:t>
            </a:r>
            <a:endParaRPr lang="cs-CZ" sz="2000" dirty="0"/>
          </a:p>
          <a:p>
            <a:r>
              <a:rPr lang="cs-CZ" sz="2000" dirty="0"/>
              <a:t>Facebook: </a:t>
            </a:r>
            <a:r>
              <a:rPr lang="cs-CZ" sz="2000" dirty="0">
                <a:hlinkClick r:id="rId3"/>
              </a:rPr>
              <a:t>facebook.com/</a:t>
            </a:r>
            <a:r>
              <a:rPr lang="cs-CZ" sz="2000" dirty="0" err="1">
                <a:hlinkClick r:id="rId3"/>
              </a:rPr>
              <a:t>hispanistikaffuk</a:t>
            </a:r>
            <a:endParaRPr lang="cs-CZ" sz="2000" dirty="0"/>
          </a:p>
          <a:p>
            <a:r>
              <a:rPr lang="cs-CZ" sz="2000" dirty="0"/>
              <a:t>Instagram: </a:t>
            </a:r>
            <a:r>
              <a:rPr lang="cs-CZ" sz="2000" dirty="0">
                <a:hlinkClick r:id="rId4"/>
              </a:rPr>
              <a:t>@hispanistikaffuk</a:t>
            </a:r>
            <a:endParaRPr lang="cs-CZ" sz="2000" dirty="0"/>
          </a:p>
          <a:p>
            <a:r>
              <a:rPr lang="cs-CZ" sz="2000" dirty="0"/>
              <a:t>E-mail: </a:t>
            </a:r>
            <a:r>
              <a:rPr lang="cs-CZ" sz="2000" dirty="0">
                <a:hlinkClick r:id="rId5"/>
              </a:rPr>
              <a:t>uchazec.spanelstina@ff.cuni.cz</a:t>
            </a:r>
            <a:endParaRPr lang="cs-CZ" sz="2000" dirty="0"/>
          </a:p>
          <a:p>
            <a:r>
              <a:rPr lang="cs-CZ" sz="2000" dirty="0">
                <a:hlinkClick r:id="rId6"/>
              </a:rPr>
              <a:t>dora.polakova@ff.cuni.cz</a:t>
            </a:r>
            <a:r>
              <a:rPr lang="cs-CZ" sz="2000" dirty="0"/>
              <a:t>, </a:t>
            </a:r>
            <a:r>
              <a:rPr lang="cs-CZ" sz="2000" dirty="0">
                <a:hlinkClick r:id="rId7"/>
              </a:rPr>
              <a:t>dana.kratochvilova@ff.cuni.cz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Studentský spolek </a:t>
            </a:r>
            <a:r>
              <a:rPr lang="cs-CZ" sz="2000" dirty="0" err="1"/>
              <a:t>Goliardo</a:t>
            </a:r>
            <a:endParaRPr lang="cs-CZ" sz="2000" dirty="0"/>
          </a:p>
          <a:p>
            <a:r>
              <a:rPr lang="cs-CZ" sz="2000" dirty="0"/>
              <a:t>Facebook: </a:t>
            </a:r>
            <a:r>
              <a:rPr lang="cs-CZ" sz="2000" dirty="0">
                <a:hlinkClick r:id="rId8"/>
              </a:rPr>
              <a:t>https://www.facebook.com/GoliardoFFUK</a:t>
            </a:r>
            <a:endParaRPr lang="cs-CZ" sz="2000" dirty="0"/>
          </a:p>
          <a:p>
            <a:r>
              <a:rPr lang="cs-CZ" sz="2000" dirty="0"/>
              <a:t>Instagram: </a:t>
            </a:r>
            <a:r>
              <a:rPr lang="cs-CZ" sz="2000" dirty="0">
                <a:hlinkClick r:id="rId9"/>
              </a:rPr>
              <a:t>@goliardo.ff.uk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6" name="Zástupný obsah 5" descr="Obsah obrázku hračka, interiér, klobouk&#10;&#10;Popis byl vytvořen automaticky">
            <a:extLst>
              <a:ext uri="{FF2B5EF4-FFF2-40B4-BE49-F238E27FC236}">
                <a16:creationId xmlns:a16="http://schemas.microsoft.com/office/drawing/2014/main" id="{A71C6298-37E2-EF9D-EDF2-4FF3D0A114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64" y="2146149"/>
            <a:ext cx="4971033" cy="3312727"/>
          </a:xfrm>
        </p:spPr>
      </p:pic>
    </p:spTree>
    <p:extLst>
      <p:ext uri="{BB962C8B-B14F-4D97-AF65-F5344CB8AC3E}">
        <p14:creationId xmlns:p14="http://schemas.microsoft.com/office/powerpoint/2010/main" val="326702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1343-22AF-21F0-EC2E-F1765ED4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/>
              <a:t>tudentský </a:t>
            </a:r>
            <a:r>
              <a:rPr lang="cs-CZ" dirty="0"/>
              <a:t>spolek </a:t>
            </a:r>
            <a:r>
              <a:rPr lang="cs-CZ" dirty="0" err="1"/>
              <a:t>Goliardo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D5001E-8032-35D0-1E81-9A9B261B9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Akce během roku: karaoke, kvízy, piknik…</a:t>
            </a:r>
          </a:p>
          <a:p>
            <a:r>
              <a:rPr lang="cs-CZ" dirty="0"/>
              <a:t>Seznamovací kurz pro prváky: září</a:t>
            </a:r>
          </a:p>
          <a:p>
            <a:endParaRPr lang="cs-CZ" dirty="0"/>
          </a:p>
        </p:txBody>
      </p:sp>
      <p:pic>
        <p:nvPicPr>
          <p:cNvPr id="5" name="Obrázek 4" descr="Obsah obrázku klipart, kresba, kreslené, ilustrace&#10;&#10;Popis byl vytvořen automaticky">
            <a:extLst>
              <a:ext uri="{FF2B5EF4-FFF2-40B4-BE49-F238E27FC236}">
                <a16:creationId xmlns:a16="http://schemas.microsoft.com/office/drawing/2014/main" id="{010E10F2-E443-FEEA-57AD-5AC138640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325" y="186274"/>
            <a:ext cx="3265170" cy="315487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DB934E-E558-D277-18AF-99C7686E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5" y="2949525"/>
            <a:ext cx="2984092" cy="250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ní k dispozici žádný popis fotky.">
            <a:extLst>
              <a:ext uri="{FF2B5EF4-FFF2-40B4-BE49-F238E27FC236}">
                <a16:creationId xmlns:a16="http://schemas.microsoft.com/office/drawing/2014/main" id="{ADA5E595-445E-BAEB-E1B1-F33E7AD86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9" y="4062630"/>
            <a:ext cx="2777197" cy="2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96235B51-8E83-E1BB-6819-9DC57FACE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04" y="2982802"/>
            <a:ext cx="2777197" cy="2777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áhled obrázku">
            <a:extLst>
              <a:ext uri="{FF2B5EF4-FFF2-40B4-BE49-F238E27FC236}">
                <a16:creationId xmlns:a16="http://schemas.microsoft.com/office/drawing/2014/main" id="{5D01ECD1-FEA2-A61F-A678-673D26EB7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832" y="3989388"/>
            <a:ext cx="3702930" cy="27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áhled obrázku">
            <a:extLst>
              <a:ext uri="{FF2B5EF4-FFF2-40B4-BE49-F238E27FC236}">
                <a16:creationId xmlns:a16="http://schemas.microsoft.com/office/drawing/2014/main" id="{512B53BF-8BF8-B1A0-F3EC-584ECAC4A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3" y="4632960"/>
            <a:ext cx="2896584" cy="19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21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DCD73-CBC1-FD82-5235-1AF391A9A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studovat španělštinu?</a:t>
            </a:r>
            <a:br>
              <a:rPr lang="cs-CZ" dirty="0"/>
            </a:br>
            <a:r>
              <a:rPr lang="cs-CZ" sz="2800" dirty="0"/>
              <a:t>Je to jazyk budoucnosti a otvírá dveře do mnoha oblastí světa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88E54A-3EE7-16EA-D233-9FD22B6A4B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 descr="Obsah obrázku text, kreslené, plakát, oblečení&#10;&#10;Popis byl vytvořen automaticky">
            <a:extLst>
              <a:ext uri="{FF2B5EF4-FFF2-40B4-BE49-F238E27FC236}">
                <a16:creationId xmlns:a16="http://schemas.microsoft.com/office/drawing/2014/main" id="{31688695-4042-3EBE-861B-A3D34739C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027" y="1947979"/>
            <a:ext cx="2982858" cy="4224684"/>
          </a:xfrm>
          <a:prstGeom prst="rect">
            <a:avLst/>
          </a:prstGeom>
        </p:spPr>
      </p:pic>
      <p:pic>
        <p:nvPicPr>
          <p:cNvPr id="1026" name="Picture 2" descr="Mapa de los países hispanohablantes • Spanish Speaking ...">
            <a:extLst>
              <a:ext uri="{FF2B5EF4-FFF2-40B4-BE49-F238E27FC236}">
                <a16:creationId xmlns:a16="http://schemas.microsoft.com/office/drawing/2014/main" id="{A1B534F7-6DB6-37B5-25D0-FE7B3EB68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17" y="1947979"/>
            <a:ext cx="4405256" cy="44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5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E7C9939-01F4-434F-8B54-C98F9F74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960"/>
          </a:xfrm>
        </p:spPr>
        <p:txBody>
          <a:bodyPr/>
          <a:lstStyle/>
          <a:p>
            <a:r>
              <a:rPr lang="cs-CZ" dirty="0"/>
              <a:t>Bc., </a:t>
            </a:r>
            <a:r>
              <a:rPr lang="cs-CZ" dirty="0" err="1"/>
              <a:t>Nmgr</a:t>
            </a:r>
            <a:r>
              <a:rPr lang="cs-CZ" dirty="0"/>
              <a:t>., Ph.D. studium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E776F-1A9C-4FDA-9944-0C2BA9B02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747" y="1969795"/>
            <a:ext cx="11554006" cy="4262076"/>
          </a:xfrm>
        </p:spPr>
        <p:txBody>
          <a:bodyPr/>
          <a:lstStyle/>
          <a:p>
            <a:r>
              <a:rPr lang="cs-CZ" dirty="0"/>
              <a:t>Kompletní studium</a:t>
            </a:r>
          </a:p>
          <a:p>
            <a:r>
              <a:rPr lang="cs-CZ" dirty="0"/>
              <a:t>Tradice</a:t>
            </a:r>
          </a:p>
          <a:p>
            <a:r>
              <a:rPr lang="cs-CZ" dirty="0"/>
              <a:t>Učitelská i filologická akreditace</a:t>
            </a:r>
          </a:p>
          <a:p>
            <a:r>
              <a:rPr lang="cs-CZ" dirty="0"/>
              <a:t>Individuální přístup</a:t>
            </a:r>
          </a:p>
          <a:p>
            <a:r>
              <a:rPr lang="cs-CZ" dirty="0"/>
              <a:t>Kulturní i vědecké zázemí (</a:t>
            </a:r>
            <a:r>
              <a:rPr lang="cs-CZ" dirty="0">
                <a:hlinkClick r:id="rId2"/>
              </a:rPr>
              <a:t>https://urs.ff.cuni.cz/</a:t>
            </a:r>
            <a:r>
              <a:rPr lang="cs-CZ" dirty="0" err="1">
                <a:hlinkClick r:id="rId2"/>
              </a:rPr>
              <a:t>wp-content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uploads</a:t>
            </a:r>
            <a:r>
              <a:rPr lang="cs-CZ" dirty="0">
                <a:hlinkClick r:id="rId2"/>
              </a:rPr>
              <a:t>/</a:t>
            </a:r>
            <a:r>
              <a:rPr lang="cs-CZ" dirty="0" err="1">
                <a:hlinkClick r:id="rId2"/>
              </a:rPr>
              <a:t>sites</a:t>
            </a:r>
            <a:r>
              <a:rPr lang="cs-CZ" dirty="0">
                <a:hlinkClick r:id="rId2"/>
              </a:rPr>
              <a:t>/65/2019/01/Spanelstina_v_Praze.pdf</a:t>
            </a:r>
            <a:r>
              <a:rPr lang="cs-CZ" dirty="0"/>
              <a:t>)</a:t>
            </a:r>
          </a:p>
          <a:p>
            <a:r>
              <a:rPr lang="cs-CZ" dirty="0"/>
              <a:t>Možnost navštěvovat kurzy v rámci celé FF UK (jazyky, historie, filozofie atd.)</a:t>
            </a:r>
          </a:p>
          <a:p>
            <a:r>
              <a:rPr lang="cs-CZ" dirty="0"/>
              <a:t>Široká nabídka studijních výjezdů do zahraničí</a:t>
            </a:r>
          </a:p>
          <a:p>
            <a:endParaRPr lang="cs-CZ" dirty="0"/>
          </a:p>
        </p:txBody>
      </p:sp>
      <p:pic>
        <p:nvPicPr>
          <p:cNvPr id="3080" name="Picture 8" descr="Španělská moderní literatura 1898–2015">
            <a:extLst>
              <a:ext uri="{FF2B5EF4-FFF2-40B4-BE49-F238E27FC236}">
                <a16:creationId xmlns:a16="http://schemas.microsoft.com/office/drawing/2014/main" id="{1C2930DE-37D8-713F-3F57-B52DFD50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139" y="1350086"/>
            <a:ext cx="1497667" cy="224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derní hispanoamerická literatura">
            <a:extLst>
              <a:ext uri="{FF2B5EF4-FFF2-40B4-BE49-F238E27FC236}">
                <a16:creationId xmlns:a16="http://schemas.microsoft.com/office/drawing/2014/main" id="{13ACC9DF-6CA1-518D-F116-40553DE1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778" y="434986"/>
            <a:ext cx="1428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onetika a fonologie současné španělštiny">
            <a:extLst>
              <a:ext uri="{FF2B5EF4-FFF2-40B4-BE49-F238E27FC236}">
                <a16:creationId xmlns:a16="http://schemas.microsoft.com/office/drawing/2014/main" id="{652C6C6C-28BF-06A7-6799-E172CD4A6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20" y="1969795"/>
            <a:ext cx="1428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Jazyková situace v současném Španělsku">
            <a:extLst>
              <a:ext uri="{FF2B5EF4-FFF2-40B4-BE49-F238E27FC236}">
                <a16:creationId xmlns:a16="http://schemas.microsoft.com/office/drawing/2014/main" id="{03A97EDB-9678-1831-8012-BDDF09D6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82" y="365126"/>
            <a:ext cx="14287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inace Hispánské Ameriky">
            <a:extLst>
              <a:ext uri="{FF2B5EF4-FFF2-40B4-BE49-F238E27FC236}">
                <a16:creationId xmlns:a16="http://schemas.microsoft.com/office/drawing/2014/main" id="{90594E99-22B6-6881-EB16-D80AFA1D9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365" y="2129621"/>
            <a:ext cx="1176877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06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FEF3D-9A2D-39D7-B7E0-6FCAE9F47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776"/>
          </a:xfrm>
        </p:spPr>
        <p:txBody>
          <a:bodyPr/>
          <a:lstStyle/>
          <a:p>
            <a:r>
              <a:rPr lang="cs-CZ" dirty="0"/>
              <a:t>Partnerské univerzity Erasmus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880B88-4223-3E60-0281-360A44BDD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0994"/>
            <a:ext cx="10515600" cy="5443368"/>
          </a:xfrm>
        </p:spPr>
        <p:txBody>
          <a:bodyPr/>
          <a:lstStyle/>
          <a:p>
            <a:pPr algn="l" fontAlgn="base"/>
            <a:endParaRPr lang="cs-CZ" sz="1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endParaRPr lang="cs-CZ" sz="1600" dirty="0">
              <a:solidFill>
                <a:srgbClr val="000000"/>
              </a:solidFill>
            </a:endParaRP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Santiago de Compostela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Castilla-La Mancha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Internacional de La Rioja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Autónoma de Madrid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Barcelona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Granada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Valencia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Murcia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Complutense de Madrid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Málaga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Zaragoza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Sevilla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 Salamanca</a:t>
            </a:r>
          </a:p>
          <a:p>
            <a:pPr algn="l" fontAlgn="base"/>
            <a:r>
              <a:rPr lang="es-ES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Universidad del País Vasco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Granada, Západ Slunce, Architektura">
            <a:extLst>
              <a:ext uri="{FF2B5EF4-FFF2-40B4-BE49-F238E27FC236}">
                <a16:creationId xmlns:a16="http://schemas.microsoft.com/office/drawing/2014/main" id="{696FEBAA-5071-D0E1-7B2B-430CBEFEA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60" y="1220994"/>
            <a:ext cx="3382571" cy="225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lencia, Španělsko, Calatrava, Příroda">
            <a:extLst>
              <a:ext uri="{FF2B5EF4-FFF2-40B4-BE49-F238E27FC236}">
                <a16:creationId xmlns:a16="http://schemas.microsoft.com/office/drawing/2014/main" id="{E5941C49-97F2-A8A7-4C94-21C46EBA2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004" y="1997840"/>
            <a:ext cx="3386783" cy="225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grada Família, Katedrála, Architektura">
            <a:extLst>
              <a:ext uri="{FF2B5EF4-FFF2-40B4-BE49-F238E27FC236}">
                <a16:creationId xmlns:a16="http://schemas.microsoft.com/office/drawing/2014/main" id="{DB31CF32-633F-72D8-C10F-5EA10F34C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60" y="3758145"/>
            <a:ext cx="3141233" cy="26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droj, Cybele Památník, Madrid, Madrid">
            <a:extLst>
              <a:ext uri="{FF2B5EF4-FFF2-40B4-BE49-F238E27FC236}">
                <a16:creationId xmlns:a16="http://schemas.microsoft.com/office/drawing/2014/main" id="{0F663736-E7C0-7293-DC9B-909F69CF0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33" y="4529612"/>
            <a:ext cx="3356267" cy="21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16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8544"/>
          </a:xfrm>
        </p:spPr>
        <p:txBody>
          <a:bodyPr/>
          <a:lstStyle/>
          <a:p>
            <a:r>
              <a:rPr lang="cs-CZ" dirty="0"/>
              <a:t>Bc.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0092"/>
            <a:ext cx="10515600" cy="3796938"/>
          </a:xfrm>
        </p:spPr>
        <p:txBody>
          <a:bodyPr/>
          <a:lstStyle/>
          <a:p>
            <a:r>
              <a:rPr lang="cs-CZ" dirty="0"/>
              <a:t>Standardní doba studia: 3 roky</a:t>
            </a:r>
          </a:p>
          <a:p>
            <a:r>
              <a:rPr lang="cs-CZ" dirty="0"/>
              <a:t>Praktický jazyk – výstupní úroveň C1</a:t>
            </a:r>
          </a:p>
          <a:p>
            <a:r>
              <a:rPr lang="cs-CZ" dirty="0"/>
              <a:t>Teorie jazyka, literatura, kultura, dějiny</a:t>
            </a:r>
          </a:p>
          <a:p>
            <a:r>
              <a:rPr lang="cs-CZ" dirty="0"/>
              <a:t>Volitelné předměty</a:t>
            </a:r>
          </a:p>
          <a:p>
            <a:r>
              <a:rPr lang="cs-CZ" dirty="0"/>
              <a:t>Filologie</a:t>
            </a:r>
          </a:p>
          <a:p>
            <a:pPr lvl="1"/>
            <a:r>
              <a:rPr lang="cs-CZ" dirty="0"/>
              <a:t>Větší důraz na literaturu a teoretické poznání jazyka</a:t>
            </a:r>
          </a:p>
          <a:p>
            <a:pPr lvl="1"/>
            <a:r>
              <a:rPr lang="cs-CZ" dirty="0"/>
              <a:t>Lze studovat samostatně i v kombinaci</a:t>
            </a:r>
          </a:p>
          <a:p>
            <a:r>
              <a:rPr lang="cs-CZ" dirty="0"/>
              <a:t>Učitelství</a:t>
            </a:r>
          </a:p>
          <a:p>
            <a:pPr lvl="1"/>
            <a:r>
              <a:rPr lang="cs-CZ" dirty="0"/>
              <a:t>Větší důraz na didaktické aspekty jazyka, pedagogicko-psychologická průprava</a:t>
            </a:r>
          </a:p>
          <a:p>
            <a:pPr lvl="1"/>
            <a:r>
              <a:rPr lang="cs-CZ" dirty="0"/>
              <a:t>Jen v kombinaci s jiným učitelským programem (viz </a:t>
            </a:r>
            <a:r>
              <a:rPr lang="cs-CZ" dirty="0">
                <a:hlinkClick r:id="rId2"/>
              </a:rPr>
              <a:t>ucitelstvi.ff.cuni.cz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744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Nmgr</a:t>
            </a:r>
            <a:r>
              <a:rPr lang="cs-CZ" dirty="0"/>
              <a:t>. studium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doba studia: 2 roky</a:t>
            </a:r>
          </a:p>
          <a:p>
            <a:r>
              <a:rPr lang="cs-CZ" dirty="0"/>
              <a:t>Španělština C2</a:t>
            </a:r>
          </a:p>
          <a:p>
            <a:r>
              <a:rPr lang="cs-CZ" dirty="0"/>
              <a:t>Filologie: Literární a lingvistický modul</a:t>
            </a:r>
          </a:p>
          <a:p>
            <a:r>
              <a:rPr lang="cs-CZ" dirty="0"/>
              <a:t>Učitelství: Didaktika ELE z české i španělské perspektivy</a:t>
            </a:r>
          </a:p>
          <a:p>
            <a:endParaRPr lang="cs-CZ" dirty="0"/>
          </a:p>
          <a:p>
            <a:r>
              <a:rPr lang="cs-CZ" dirty="0"/>
              <a:t>Informační schůzka pro zájemce: začátek března, </a:t>
            </a:r>
            <a:r>
              <a:rPr lang="cs-CZ" dirty="0" err="1"/>
              <a:t>info</a:t>
            </a:r>
            <a:r>
              <a:rPr lang="cs-CZ" dirty="0"/>
              <a:t> na našem FB a na webu urs.ff.cuni.cz</a:t>
            </a:r>
          </a:p>
        </p:txBody>
      </p:sp>
    </p:spTree>
    <p:extLst>
      <p:ext uri="{BB962C8B-B14F-4D97-AF65-F5344CB8AC3E}">
        <p14:creationId xmlns:p14="http://schemas.microsoft.com/office/powerpoint/2010/main" val="400383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2421" y="353094"/>
            <a:ext cx="10515600" cy="1325563"/>
          </a:xfrm>
        </p:spPr>
        <p:txBody>
          <a:bodyPr/>
          <a:lstStyle/>
          <a:p>
            <a:r>
              <a:rPr lang="cs-CZ" dirty="0"/>
              <a:t>Uplatnění absolventů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Učitel španělštiny, překladatel</a:t>
            </a:r>
          </a:p>
          <a:p>
            <a:r>
              <a:rPr lang="cs-CZ" dirty="0"/>
              <a:t>Nakladatelství, cestovní ruch, média</a:t>
            </a:r>
          </a:p>
          <a:p>
            <a:r>
              <a:rPr lang="cs-CZ" dirty="0"/>
              <a:t>Diplomatické služby, kulturní centra, instituce EU</a:t>
            </a:r>
          </a:p>
          <a:p>
            <a:endParaRPr lang="cs-CZ" dirty="0"/>
          </a:p>
          <a:p>
            <a:r>
              <a:rPr lang="cs-CZ" dirty="0">
                <a:hlinkClick r:id="rId2"/>
              </a:rPr>
              <a:t>https://urs.ff.cuni.cz/ustavkatedra/obory/spanelstina/uchazec/uchazec-o-bc-studium-hispanistika/medailonky-absolventu-hispanistiky-aneb-jake-moznosti-uplatneni-mam-po-dokonceni-studia/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098" name="Picture 2" descr="Moudrost, Knihy, Vzdělání, Znalost">
            <a:extLst>
              <a:ext uri="{FF2B5EF4-FFF2-40B4-BE49-F238E27FC236}">
                <a16:creationId xmlns:a16="http://schemas.microsoft.com/office/drawing/2014/main" id="{A6A5597E-0EF7-5750-EE15-E1CAFEDF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28" y="353093"/>
            <a:ext cx="3609263" cy="240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ilustrace, klipart, design, kreslené&#10;&#10;Popis byl vytvořen automaticky">
            <a:extLst>
              <a:ext uri="{FF2B5EF4-FFF2-40B4-BE49-F238E27FC236}">
                <a16:creationId xmlns:a16="http://schemas.microsoft.com/office/drawing/2014/main" id="{11E3EA94-5205-8C78-13B7-D7B7CD539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945" y="1458442"/>
            <a:ext cx="2408055" cy="24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Přijímací zkouška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cs-CZ" sz="2200"/>
              <a:t>Jednokolová – ústní</a:t>
            </a:r>
          </a:p>
          <a:p>
            <a:pPr marL="800100" lvl="1" indent="-342900">
              <a:buFontTx/>
              <a:buChar char="-"/>
            </a:pPr>
            <a:r>
              <a:rPr lang="cs-CZ" sz="2200"/>
              <a:t>Praktický jazyk a motivace (20 bodů)</a:t>
            </a:r>
          </a:p>
          <a:p>
            <a:pPr marL="800100" lvl="1" indent="-342900">
              <a:buFontTx/>
              <a:buChar char="-"/>
            </a:pPr>
            <a:r>
              <a:rPr lang="cs-CZ" sz="2200"/>
              <a:t>Gramatika a lingvistika (40 bodů)</a:t>
            </a:r>
          </a:p>
          <a:p>
            <a:pPr marL="800100" lvl="1" indent="-342900">
              <a:buFontTx/>
              <a:buChar char="-"/>
            </a:pPr>
            <a:r>
              <a:rPr lang="cs-CZ" sz="2200"/>
              <a:t>Literatura (40 bodů)</a:t>
            </a:r>
          </a:p>
          <a:p>
            <a:pPr marL="0" indent="0">
              <a:buNone/>
            </a:pPr>
            <a:r>
              <a:rPr lang="cs-CZ" sz="2200"/>
              <a:t>Přípravné kurzy zdarma</a:t>
            </a:r>
          </a:p>
          <a:p>
            <a:r>
              <a:rPr lang="cs-CZ" sz="2200" b="1"/>
              <a:t>Přípravný kurz online: 18. 1. 2025, od 9:30</a:t>
            </a:r>
          </a:p>
          <a:p>
            <a:r>
              <a:rPr lang="cs-CZ" sz="2200"/>
              <a:t>Online procvičovací materiály: </a:t>
            </a:r>
          </a:p>
          <a:p>
            <a:pPr marL="0" indent="0">
              <a:buNone/>
            </a:pPr>
            <a:r>
              <a:rPr lang="cs-CZ" sz="2200" b="1">
                <a:hlinkClick r:id="rId2"/>
              </a:rPr>
              <a:t>https://urs.ff.cuni.cz/prezencni-a-online-pripravny-kurz-k-prijimackam-na-hispanistiku/</a:t>
            </a:r>
            <a:endParaRPr lang="cs-CZ" sz="2200" b="1"/>
          </a:p>
          <a:p>
            <a:pPr marL="0" indent="0">
              <a:buNone/>
            </a:pPr>
            <a:endParaRPr lang="cs-CZ" sz="2200"/>
          </a:p>
        </p:txBody>
      </p:sp>
      <p:pic>
        <p:nvPicPr>
          <p:cNvPr id="7" name="Obrázek 6" descr="Obsah obrázku větrný mlýn, obloha, venku, tráva&#10;&#10;Popis byl vytvořen automaticky">
            <a:extLst>
              <a:ext uri="{FF2B5EF4-FFF2-40B4-BE49-F238E27FC236}">
                <a16:creationId xmlns:a16="http://schemas.microsoft.com/office/drawing/2014/main" id="{70CE3BE2-9960-4208-3E40-43170CB7E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28653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45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Přijímací zkouška</a:t>
            </a:r>
          </a:p>
        </p:txBody>
      </p:sp>
      <p:pic>
        <p:nvPicPr>
          <p:cNvPr id="6" name="Obrázek 5" descr="Obsah obrázku nábytek, kniha, stůl, umění&#10;&#10;Popis byl vytvořen automaticky">
            <a:extLst>
              <a:ext uri="{FF2B5EF4-FFF2-40B4-BE49-F238E27FC236}">
                <a16:creationId xmlns:a16="http://schemas.microsoft.com/office/drawing/2014/main" id="{E41F5A02-7EA8-4217-724D-E2C3BA2B9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  <a:prstGeom prst="rect">
            <a:avLst/>
          </a:prstGeom>
          <a:noFill/>
        </p:spPr>
      </p:pic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cs-CZ" sz="1800" dirty="0"/>
              <a:t>kontaktní osoba: doc. Mgr. Dora Poláková, PhD. (dora.polakova@ff.cuni.cz)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1800" dirty="0"/>
          </a:p>
          <a:p>
            <a:r>
              <a:rPr lang="cs-CZ" sz="1800" dirty="0"/>
              <a:t>termín podání přihlášky:  </a:t>
            </a:r>
            <a:br>
              <a:rPr lang="cs-CZ" sz="1800" dirty="0"/>
            </a:br>
            <a:r>
              <a:rPr lang="cs-CZ" sz="1800" dirty="0"/>
              <a:t>Bc. studium do 28. 2. 2025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NMgr</a:t>
            </a:r>
            <a:r>
              <a:rPr lang="cs-CZ" sz="1800" dirty="0"/>
              <a:t>. studium do 31. 3. 2025</a:t>
            </a:r>
          </a:p>
          <a:p>
            <a:r>
              <a:rPr lang="cs-CZ" sz="1800" dirty="0"/>
              <a:t>termín zkoušek: začátek června 2025, bude upřesněn</a:t>
            </a:r>
          </a:p>
          <a:p>
            <a:r>
              <a:rPr lang="cs-CZ" sz="1800" dirty="0"/>
              <a:t>Obecné informace k přijímacím zkouškám najdete na</a:t>
            </a:r>
          </a:p>
          <a:p>
            <a:pPr marL="0" indent="0">
              <a:buNone/>
            </a:pPr>
            <a:r>
              <a:rPr lang="cs-CZ" sz="1800" dirty="0">
                <a:hlinkClick r:id="rId3"/>
              </a:rPr>
              <a:t>ff.cuni.cz/</a:t>
            </a:r>
            <a:r>
              <a:rPr lang="cs-CZ" sz="1800" dirty="0" err="1">
                <a:hlinkClick r:id="rId3"/>
              </a:rPr>
              <a:t>uchazec</a:t>
            </a:r>
            <a:r>
              <a:rPr lang="cs-CZ" sz="1800" dirty="0">
                <a:hlinkClick r:id="rId3"/>
              </a:rPr>
              <a:t>/</a:t>
            </a:r>
            <a:r>
              <a:rPr lang="cs-CZ" sz="1800" dirty="0"/>
              <a:t>     	</a:t>
            </a:r>
          </a:p>
          <a:p>
            <a:pPr marL="0" indent="0">
              <a:buNone/>
            </a:pPr>
            <a:r>
              <a:rPr lang="cs-CZ" sz="1800" dirty="0">
                <a:hlinkClick r:id="rId4"/>
              </a:rPr>
              <a:t>facebook.com/</a:t>
            </a:r>
            <a:r>
              <a:rPr lang="cs-CZ" sz="1800" dirty="0" err="1">
                <a:hlinkClick r:id="rId4"/>
              </a:rPr>
              <a:t>mirim.na.FFUK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088524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5752A5C-7494-4EDD-8151-DB9189CA592B}" vid="{5F1878C6-A779-4D69-8E32-E97DF00B1F4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006CE7195B3C144882D69D4D3F58026" ma:contentTypeVersion="6" ma:contentTypeDescription="Vytvoří nový dokument" ma:contentTypeScope="" ma:versionID="b854f1ea32aa509de8ec32d49a64a24e">
  <xsd:schema xmlns:xsd="http://www.w3.org/2001/XMLSchema" xmlns:xs="http://www.w3.org/2001/XMLSchema" xmlns:p="http://schemas.microsoft.com/office/2006/metadata/properties" xmlns:ns2="798eee91-58ec-4261-8391-4c040286d59b" xmlns:ns3="cab32081-f826-46ca-a908-e8277a3666f4" targetNamespace="http://schemas.microsoft.com/office/2006/metadata/properties" ma:root="true" ma:fieldsID="c21322db1d4ba2a3d57356b9910e25ef" ns2:_="" ns3:_="">
    <xsd:import namespace="798eee91-58ec-4261-8391-4c040286d59b"/>
    <xsd:import namespace="cab32081-f826-46ca-a908-e8277a3666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eee91-58ec-4261-8391-4c040286d5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32081-f826-46ca-a908-e8277a3666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A31B83-1EAA-48CA-A80B-B8D893D9BB68}"/>
</file>

<file path=customXml/itemProps2.xml><?xml version="1.0" encoding="utf-8"?>
<ds:datastoreItem xmlns:ds="http://schemas.openxmlformats.org/officeDocument/2006/customXml" ds:itemID="{1D3AEE1B-7587-49E8-9A6E-4468B91B45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694B12-72AB-45C6-9077-DA0CED3FBE49}">
  <ds:schemaRefs>
    <ds:schemaRef ds:uri="http://purl.org/dc/terms/"/>
    <ds:schemaRef ds:uri="http://schemas.openxmlformats.org/package/2006/metadata/core-properties"/>
    <ds:schemaRef ds:uri="ac532674-5d6e-4274-97a3-782696e18d1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30700c0-dac8-4504-9305-f2c14e0e8db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ff_uk_sablona_CZ</Template>
  <TotalTime>552</TotalTime>
  <Words>555</Words>
  <Application>Microsoft Office PowerPoint</Application>
  <PresentationFormat>Širokoúhlá obrazovka</PresentationFormat>
  <Paragraphs>84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Motiv Office</vt:lpstr>
      <vt:lpstr>Hispanistika Španělský jazyk a literatura  se zaměřením na vzdělávání Učitelství šp.jazyka a lit. pro střední školy</vt:lpstr>
      <vt:lpstr>Proč studovat španělštinu? Je to jazyk budoucnosti a otvírá dveře do mnoha oblastí světa </vt:lpstr>
      <vt:lpstr>Bc., Nmgr., Ph.D. studium</vt:lpstr>
      <vt:lpstr>Partnerské univerzity Erasmus</vt:lpstr>
      <vt:lpstr>Bc. studium</vt:lpstr>
      <vt:lpstr>Nmgr. studium</vt:lpstr>
      <vt:lpstr>Uplatnění absolventů</vt:lpstr>
      <vt:lpstr>Přijímací zkouška</vt:lpstr>
      <vt:lpstr>Přijímací zkouška</vt:lpstr>
      <vt:lpstr>Odkazy</vt:lpstr>
      <vt:lpstr>Studentský spolek Goliardo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Hispanistika</dc:title>
  <dc:creator>Kratochvílová, Dana</dc:creator>
  <cp:lastModifiedBy>Poláková, Dora</cp:lastModifiedBy>
  <cp:revision>34</cp:revision>
  <dcterms:created xsi:type="dcterms:W3CDTF">2019-01-04T10:47:57Z</dcterms:created>
  <dcterms:modified xsi:type="dcterms:W3CDTF">2025-01-10T15:48:13Z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0x0101001006CE7195B3C144882D69D4D3F58026</vt:lpwstr>
  </property>
</Properties>
</file>