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9" r:id="rId3"/>
    <p:sldId id="280" r:id="rId4"/>
    <p:sldId id="289" r:id="rId5"/>
    <p:sldId id="281" r:id="rId6"/>
    <p:sldId id="282" r:id="rId7"/>
    <p:sldId id="287" r:id="rId8"/>
    <p:sldId id="288" r:id="rId9"/>
    <p:sldId id="294" r:id="rId10"/>
    <p:sldId id="290" r:id="rId11"/>
    <p:sldId id="283" r:id="rId12"/>
    <p:sldId id="295" r:id="rId13"/>
    <p:sldId id="277" r:id="rId14"/>
    <p:sldId id="272" r:id="rId15"/>
    <p:sldId id="273" r:id="rId16"/>
    <p:sldId id="284" r:id="rId17"/>
    <p:sldId id="291" r:id="rId18"/>
    <p:sldId id="285" r:id="rId19"/>
    <p:sldId id="275" r:id="rId20"/>
    <p:sldId id="286" r:id="rId21"/>
    <p:sldId id="261" r:id="rId22"/>
    <p:sldId id="262" r:id="rId23"/>
    <p:sldId id="264" r:id="rId24"/>
    <p:sldId id="292" r:id="rId25"/>
    <p:sldId id="271" r:id="rId26"/>
    <p:sldId id="270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D40"/>
    <a:srgbClr val="D2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27" autoAdjust="0"/>
    <p:restoredTop sz="96774" autoAdjust="0"/>
  </p:normalViewPr>
  <p:slideViewPr>
    <p:cSldViewPr snapToGrid="0">
      <p:cViewPr varScale="1">
        <p:scale>
          <a:sx n="71" d="100"/>
          <a:sy n="71" d="100"/>
        </p:scale>
        <p:origin x="168" y="9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03.01.2025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E8A8736A-33F6-FD49-9EB6-7F1D1D5682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F1B6D5EE-6E76-574D-94DD-9F398CFF5A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8EDE4C61-91C4-D34E-BD6C-A738B3F55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1F0ED0-BA4D-FC40-B01E-49BCB5BAF08F}" type="slidenum">
              <a:rPr lang="cs-CZ" altLang="cs-CZ" sz="1200"/>
              <a:pPr/>
              <a:t>5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08843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6226FFC-8B11-1D49-A06E-9F7158DBDA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FEAD038-4AB9-CA49-8EB2-872643FAE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470A85AA-93C4-284A-BE69-345C89E9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1AA70F-51CC-214F-BBC4-7758CFA2D5CA}" type="slidenum">
              <a:rPr lang="cs-CZ" altLang="cs-CZ" sz="1200"/>
              <a:pPr/>
              <a:t>18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5485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B4B03B7-C431-1248-9A4F-72C55DBBD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8D6C682-4D8F-2A4A-A24F-37C712547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010424F4-DE27-2C4C-A877-35CBB678B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92C74E-32BF-6946-B051-6C5E23B89700}" type="slidenum">
              <a:rPr lang="cs-CZ" altLang="cs-CZ" sz="1200"/>
              <a:pPr/>
              <a:t>19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8082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6232376" cy="1518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6" name="Zástupný symbol pro text 14">
            <a:extLst>
              <a:ext uri="{FF2B5EF4-FFF2-40B4-BE49-F238E27FC236}">
                <a16:creationId xmlns:a16="http://schemas.microsoft.com/office/drawing/2014/main" id="{6D621A1B-64B8-4E2C-9F7C-619F6D16D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54807" y="4987429"/>
            <a:ext cx="6218237" cy="97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podnadpis.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6218237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název programu.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  <p:pic>
        <p:nvPicPr>
          <p:cNvPr id="6" name="Obrázek 5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F88CB4FA-9478-3AE4-E913-B2B82F114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4" y="5468589"/>
            <a:ext cx="6426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-  bez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50943"/>
            <a:ext cx="6408162" cy="1981120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1FAEE400-C3C4-4524-978A-6626FFC8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0487" y="2962276"/>
            <a:ext cx="6218789" cy="77845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6D164CCE-6D73-466D-BEB5-04B11A839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0487" y="3906326"/>
            <a:ext cx="6218237" cy="97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podnadpis.</a:t>
            </a:r>
          </a:p>
        </p:txBody>
      </p:sp>
    </p:spTree>
    <p:extLst>
      <p:ext uri="{BB962C8B-B14F-4D97-AF65-F5344CB8AC3E}">
        <p14:creationId xmlns:p14="http://schemas.microsoft.com/office/powerpoint/2010/main" val="35861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text.</a:t>
            </a:r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rs.ff.cuni.cz/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Renata.Zezulkova@ff.cuni.cz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Francouzská filologie (Bc.,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NMgr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.)</a:t>
            </a:r>
            <a:b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FJ a literatura se zaměřením na vzdělávání (Bc.)</a:t>
            </a:r>
            <a:b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Učitelství FJ a literatury pro střední školy (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NMgr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Arial" panose="020B0604020202020204" pitchFamily="34" charset="0"/>
              </a:rPr>
              <a:t>.)</a:t>
            </a:r>
            <a:b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D22D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9300" y="2518861"/>
            <a:ext cx="8353986" cy="744292"/>
          </a:xfrm>
        </p:spPr>
        <p:txBody>
          <a:bodyPr/>
          <a:lstStyle/>
          <a:p>
            <a:r>
              <a:rPr lang="cs-CZ" sz="2400" dirty="0"/>
              <a:t>Oddělení francouzského jazyka a literatury </a:t>
            </a:r>
            <a:br>
              <a:rPr lang="cs-CZ" sz="2400" dirty="0"/>
            </a:br>
            <a:r>
              <a:rPr lang="cs-CZ" sz="2400" dirty="0"/>
              <a:t>(Ústav románských studií)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ED115-D348-CC46-A982-3ACBFC31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dirty="0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Důležité</a:t>
            </a:r>
            <a:r>
              <a:rPr lang="fr-FR" sz="4000" b="1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20993B-EF12-5945-9A8B-4997B536B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0487" y="3906326"/>
            <a:ext cx="6675745" cy="222900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Učitelské obory </a:t>
            </a:r>
            <a:r>
              <a:rPr lang="cs-CZ" dirty="0"/>
              <a:t>na bakalářské a magisterské úrovni je možno studovat </a:t>
            </a:r>
            <a:r>
              <a:rPr lang="cs-CZ" u="sng" dirty="0"/>
              <a:t>POUZE</a:t>
            </a:r>
            <a:r>
              <a:rPr lang="cs-CZ" dirty="0"/>
              <a:t> v kombinaci s dalším oborem</a:t>
            </a:r>
          </a:p>
        </p:txBody>
      </p:sp>
      <p:pic>
        <p:nvPicPr>
          <p:cNvPr id="5" name="Obrázek 4" descr="Obsah obrázku text, obálka, papírnictví&#10;&#10;Popis byl vytvořen automaticky">
            <a:extLst>
              <a:ext uri="{FF2B5EF4-FFF2-40B4-BE49-F238E27FC236}">
                <a16:creationId xmlns:a16="http://schemas.microsoft.com/office/drawing/2014/main" id="{D54F72BA-1C0C-124B-B439-E346A1E285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11" y="722671"/>
            <a:ext cx="2268013" cy="33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D9FFDA7-9D6B-A742-B981-ECC1228F3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147989"/>
          </a:xfrm>
        </p:spPr>
        <p:txBody>
          <a:bodyPr/>
          <a:lstStyle/>
          <a:p>
            <a:pPr algn="l" eaLnBrk="1" hangingPunct="1"/>
            <a:r>
              <a:rPr lang="cs-CZ" altLang="cs-CZ" sz="3600" b="1" dirty="0">
                <a:solidFill>
                  <a:srgbClr val="CC0000"/>
                </a:solidFill>
                <a:latin typeface="Verdana" panose="020B0604030504040204" pitchFamily="34" charset="0"/>
              </a:rPr>
              <a:t>Průběh studia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0650AD1-C3B2-0245-8676-5F6FF53C4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1763486"/>
            <a:ext cx="11353801" cy="501831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sz="1200" b="1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>
                <a:latin typeface="Verdana" panose="020B0604030504040204" pitchFamily="34" charset="0"/>
              </a:rPr>
              <a:t>Bakalářské studium oboru „Francouzská filologie“ / </a:t>
            </a:r>
          </a:p>
          <a:p>
            <a:pPr marL="0" indent="0">
              <a:buNone/>
              <a:defRPr/>
            </a:pPr>
            <a:r>
              <a:rPr lang="cs-CZ" altLang="cs-CZ" sz="1600" b="1" dirty="0">
                <a:latin typeface="Verdana" panose="020B0604030504040204" pitchFamily="34" charset="0"/>
              </a:rPr>
              <a:t>     „Francouzský jazyk a literatura se zaměřením na vzdělávání“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3-4 roky (maximálně 6 let)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Obhajoba bakalářské práce + BZK	=&gt; titul „bakalář“ (Bc.)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>
                <a:latin typeface="Verdana" panose="020B0604030504040204" pitchFamily="34" charset="0"/>
              </a:rPr>
              <a:t>Navazující magisterské studium oboru „Francouzská filologie“ / „Učitelství francouzského jazyka a literatury pro střední školy“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2-3 roky (maximálně 5 let)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Obhajoba diplomové práce + SZZK	=&gt; titul „magistr“ (Mgr.)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>
                <a:latin typeface="Verdana" panose="020B0604030504040204" pitchFamily="34" charset="0"/>
              </a:rPr>
              <a:t>Doktorské studium oboru „Románské jazyky“ nebo „Románské literatury“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4 roky (8 let distančně)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dirty="0">
                <a:latin typeface="Verdana" panose="020B0604030504040204" pitchFamily="34" charset="0"/>
              </a:rPr>
              <a:t>	Obhajoba disertační práce + SDZK	=&gt; titul „doktor“ (Ph.D.)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400" dirty="0">
              <a:latin typeface="Verdana" panose="020B0604030504040204" pitchFamily="34" charset="0"/>
            </a:endParaRPr>
          </a:p>
        </p:txBody>
      </p:sp>
      <p:pic>
        <p:nvPicPr>
          <p:cNvPr id="3" name="Obrázek 2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D32C3FFB-5215-A540-B450-11443D3D5A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15" y="757010"/>
            <a:ext cx="3779385" cy="25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1D751-7D41-1E70-D967-6291FD94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EAC2F-7ED8-1E2B-EF87-8DCB7429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005" y="213128"/>
            <a:ext cx="10287350" cy="948517"/>
          </a:xfrm>
        </p:spPr>
        <p:txBody>
          <a:bodyPr/>
          <a:lstStyle/>
          <a:p>
            <a:r>
              <a:rPr lang="cs-CZ" sz="3400" noProof="0" dirty="0">
                <a:solidFill>
                  <a:srgbClr val="C00000"/>
                </a:solidFill>
              </a:rPr>
              <a:t>Studentský spolek </a:t>
            </a:r>
            <a:r>
              <a:rPr lang="cs-CZ" sz="3400" i="1" noProof="0" dirty="0">
                <a:solidFill>
                  <a:srgbClr val="C00000"/>
                </a:solidFill>
              </a:rPr>
              <a:t>Gilotina</a:t>
            </a:r>
            <a:r>
              <a:rPr lang="cs-CZ" sz="3400" noProof="0" dirty="0">
                <a:solidFill>
                  <a:srgbClr val="C00000"/>
                </a:solidFill>
              </a:rPr>
              <a:t> – společensko-kulturní aktivity (mimoakademické)</a:t>
            </a:r>
          </a:p>
        </p:txBody>
      </p:sp>
      <p:pic>
        <p:nvPicPr>
          <p:cNvPr id="4" name="Obrázek 3" descr="Obsah obrázku Písmo, logo, design, Grafika&#10;&#10;Popis byl vytvořen automaticky">
            <a:extLst>
              <a:ext uri="{FF2B5EF4-FFF2-40B4-BE49-F238E27FC236}">
                <a16:creationId xmlns:a16="http://schemas.microsoft.com/office/drawing/2014/main" id="{6BB2B783-151D-3FBE-9634-7B7422FA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0" y="0"/>
            <a:ext cx="1598261" cy="1374775"/>
          </a:xfrm>
          <a:prstGeom prst="rect">
            <a:avLst/>
          </a:prstGeom>
        </p:spPr>
      </p:pic>
      <p:pic>
        <p:nvPicPr>
          <p:cNvPr id="6" name="Obrázek 5" descr="Obsah obrázku text, plakát, loď, plavidlo&#10;&#10;Popis byl vytvořen automaticky">
            <a:extLst>
              <a:ext uri="{FF2B5EF4-FFF2-40B4-BE49-F238E27FC236}">
                <a16:creationId xmlns:a16="http://schemas.microsoft.com/office/drawing/2014/main" id="{AF420F9E-B893-E02A-2090-1D0DC69A3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96" y="744241"/>
            <a:ext cx="3162300" cy="3352800"/>
          </a:xfrm>
          <a:prstGeom prst="rect">
            <a:avLst/>
          </a:prstGeom>
        </p:spPr>
      </p:pic>
      <p:pic>
        <p:nvPicPr>
          <p:cNvPr id="8" name="Obrázek 7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E2E6C65A-F373-70E4-32C2-1F02D3B09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27" y="1221845"/>
            <a:ext cx="4528207" cy="3352800"/>
          </a:xfrm>
          <a:prstGeom prst="rect">
            <a:avLst/>
          </a:prstGeom>
        </p:spPr>
      </p:pic>
      <p:pic>
        <p:nvPicPr>
          <p:cNvPr id="10" name="Obrázek 9" descr="Obsah obrázku obloha, text, snímek obrazovky, kreslené&#10;&#10;Popis byl vytvořen automaticky">
            <a:extLst>
              <a:ext uri="{FF2B5EF4-FFF2-40B4-BE49-F238E27FC236}">
                <a16:creationId xmlns:a16="http://schemas.microsoft.com/office/drawing/2014/main" id="{4BE11321-D38B-94BE-7C7B-D3813D9B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01" y="4162725"/>
            <a:ext cx="2735607" cy="2533649"/>
          </a:xfrm>
          <a:prstGeom prst="rect">
            <a:avLst/>
          </a:prstGeom>
        </p:spPr>
      </p:pic>
      <p:pic>
        <p:nvPicPr>
          <p:cNvPr id="12" name="Obrázek 11" descr="Obsah obrázku oblečení, text, Lidská tvář, turistika&#10;&#10;Popis byl vytvořen automaticky">
            <a:extLst>
              <a:ext uri="{FF2B5EF4-FFF2-40B4-BE49-F238E27FC236}">
                <a16:creationId xmlns:a16="http://schemas.microsoft.com/office/drawing/2014/main" id="{ABDBD7C9-D701-BF31-8F2C-FA86C21D0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17" y="1710785"/>
            <a:ext cx="4622755" cy="2879860"/>
          </a:xfrm>
          <a:prstGeom prst="rect">
            <a:avLst/>
          </a:prstGeom>
        </p:spPr>
      </p:pic>
      <p:pic>
        <p:nvPicPr>
          <p:cNvPr id="14" name="Obrázek 13" descr="Obsah obrázku text, Písmo, Elektricky modrá, Grafika&#10;&#10;Popis byl vytvořen automaticky">
            <a:extLst>
              <a:ext uri="{FF2B5EF4-FFF2-40B4-BE49-F238E27FC236}">
                <a16:creationId xmlns:a16="http://schemas.microsoft.com/office/drawing/2014/main" id="{AE11ACA9-D06D-5EEA-1CED-44DBFA088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57" y="4223916"/>
            <a:ext cx="4896729" cy="2411268"/>
          </a:xfrm>
          <a:prstGeom prst="rect">
            <a:avLst/>
          </a:prstGeom>
        </p:spPr>
      </p:pic>
      <p:pic>
        <p:nvPicPr>
          <p:cNvPr id="16" name="Obrázek 15" descr="Obsah obrázku text, snímek obrazovky, dopis, Písmo&#10;&#10;Popis byl vytvořen automaticky">
            <a:extLst>
              <a:ext uri="{FF2B5EF4-FFF2-40B4-BE49-F238E27FC236}">
                <a16:creationId xmlns:a16="http://schemas.microsoft.com/office/drawing/2014/main" id="{D8879886-B069-685B-2332-0E52B6D1B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4" y="4737100"/>
            <a:ext cx="264795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26B86E6A-2A43-8047-90D0-D8A7CA825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FRANCOUZSKÁ FILOLOGIE</a:t>
            </a:r>
            <a:b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cs-CZ" sz="1800" b="1" dirty="0">
                <a:latin typeface="Verdana" panose="020B0604030504040204" pitchFamily="34" charset="0"/>
              </a:rPr>
              <a:t>Samostatné/sdružené bakalářské studium prezenční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r>
              <a:rPr lang="cs-CZ" altLang="cs-CZ" sz="1800" b="1" dirty="0">
                <a:latin typeface="Verdana" panose="020B0604030504040204" pitchFamily="34" charset="0"/>
              </a:rPr>
              <a:t> 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r>
              <a:rPr lang="cs-CZ" altLang="cs-CZ" sz="1800" b="1" dirty="0">
                <a:solidFill>
                  <a:srgbClr val="CC0000"/>
                </a:solidFill>
                <a:latin typeface="Verdana" panose="020B0604030504040204" pitchFamily="34" charset="0"/>
              </a:rPr>
              <a:t>Doporučený studijní plán</a:t>
            </a:r>
            <a:br>
              <a:rPr lang="cs-CZ" altLang="cs-CZ" sz="1800" b="1" dirty="0">
                <a:solidFill>
                  <a:srgbClr val="CC0000"/>
                </a:solidFill>
                <a:latin typeface="Verdana" panose="020B0604030504040204" pitchFamily="34" charset="0"/>
              </a:rPr>
            </a:br>
            <a:endParaRPr lang="cs-CZ" altLang="cs-CZ" sz="1800" b="1" u="sng" dirty="0">
              <a:latin typeface="Verdana" panose="020B0604030504040204" pitchFamily="34" charset="0"/>
            </a:endParaRPr>
          </a:p>
        </p:txBody>
      </p:sp>
      <p:sp>
        <p:nvSpPr>
          <p:cNvPr id="9219" name="Rectangle 1027">
            <a:extLst>
              <a:ext uri="{FF2B5EF4-FFF2-40B4-BE49-F238E27FC236}">
                <a16:creationId xmlns:a16="http://schemas.microsoft.com/office/drawing/2014/main" id="{07F0AF83-EF59-7448-AEA0-8C273D350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1353800" cy="5032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Předměty společného základu:</a:t>
            </a:r>
            <a:r>
              <a:rPr lang="cs-CZ" altLang="cs-CZ" sz="1400" dirty="0">
                <a:latin typeface="Verdana" panose="020B0604030504040204" pitchFamily="34" charset="0"/>
              </a:rPr>
              <a:t>	Filozofie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Světový jazyk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Proseminář akademické práce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Oborové předměty:</a:t>
            </a:r>
            <a:r>
              <a:rPr lang="cs-CZ" altLang="cs-CZ" sz="1400" dirty="0">
                <a:latin typeface="Verdana" panose="020B0604030504040204" pitchFamily="34" charset="0"/>
              </a:rPr>
              <a:t>		Lingvistika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Normativní mluvnice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Současná francouzština (lexikologie)</a:t>
            </a:r>
            <a:br>
              <a:rPr lang="cs-CZ" altLang="cs-CZ" sz="1400" dirty="0">
                <a:latin typeface="Verdana" panose="020B0604030504040204" pitchFamily="34" charset="0"/>
              </a:rPr>
            </a:br>
            <a:r>
              <a:rPr lang="cs-CZ" altLang="cs-CZ" sz="1400" dirty="0">
                <a:latin typeface="Verdana" panose="020B0604030504040204" pitchFamily="34" charset="0"/>
              </a:rPr>
              <a:t>				</a:t>
            </a:r>
            <a:r>
              <a:rPr lang="cs-CZ" altLang="cs-CZ" sz="1400" dirty="0" err="1">
                <a:latin typeface="Verdana" panose="020B0604030504040204" pitchFamily="34" charset="0"/>
              </a:rPr>
              <a:t>Diatopoické</a:t>
            </a:r>
            <a:r>
              <a:rPr lang="cs-CZ" altLang="cs-CZ" sz="1400" dirty="0">
                <a:latin typeface="Verdana" panose="020B0604030504040204" pitchFamily="34" charset="0"/>
              </a:rPr>
              <a:t> a </a:t>
            </a:r>
            <a:r>
              <a:rPr lang="cs-CZ" altLang="cs-CZ" sz="1400" dirty="0" err="1">
                <a:latin typeface="Verdana" panose="020B0604030504040204" pitchFamily="34" charset="0"/>
              </a:rPr>
              <a:t>diastratické</a:t>
            </a:r>
            <a:r>
              <a:rPr lang="cs-CZ" altLang="cs-CZ" sz="1400" dirty="0">
                <a:latin typeface="Verdana" panose="020B0604030504040204" pitchFamily="34" charset="0"/>
              </a:rPr>
              <a:t> variety </a:t>
            </a:r>
            <a:r>
              <a:rPr lang="cs-CZ" altLang="cs-CZ" sz="1400" dirty="0" err="1">
                <a:latin typeface="Verdana" panose="020B0604030504040204" pitchFamily="34" charset="0"/>
              </a:rPr>
              <a:t>fj</a:t>
            </a:r>
            <a:endParaRPr lang="cs-CZ" altLang="cs-CZ" sz="1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Fonetika francouzštiny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Francouzská literatura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Québecká literatura				Québecká literatura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Literatury frankofonní Afriky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cs-CZ" sz="1400" dirty="0">
                <a:latin typeface="Verdana" panose="020B0604030504040204" pitchFamily="34" charset="0"/>
              </a:rPr>
              <a:t>                                                           Liter</a:t>
            </a:r>
            <a:r>
              <a:rPr lang="cs-CZ" altLang="cs-CZ" sz="1400" dirty="0" err="1">
                <a:latin typeface="Verdana" panose="020B0604030504040204" pitchFamily="34" charset="0"/>
              </a:rPr>
              <a:t>ární</a:t>
            </a:r>
            <a:r>
              <a:rPr lang="cs-CZ" altLang="cs-CZ" sz="1400" dirty="0">
                <a:latin typeface="Verdana" panose="020B0604030504040204" pitchFamily="34" charset="0"/>
              </a:rPr>
              <a:t> teorie/kritika/překlad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Dějiny a kultura Francie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Další románský jazyk…			</a:t>
            </a:r>
          </a:p>
        </p:txBody>
      </p:sp>
      <p:pic>
        <p:nvPicPr>
          <p:cNvPr id="9220" name="Picture 1028">
            <a:extLst>
              <a:ext uri="{FF2B5EF4-FFF2-40B4-BE49-F238E27FC236}">
                <a16:creationId xmlns:a16="http://schemas.microsoft.com/office/drawing/2014/main" id="{2F18B355-FFAE-5645-BCFD-6F7DB400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2563"/>
            <a:ext cx="28575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Obsah obrázku osoba, interiér&#10;&#10;Popis byl vytvořen automaticky">
            <a:extLst>
              <a:ext uri="{FF2B5EF4-FFF2-40B4-BE49-F238E27FC236}">
                <a16:creationId xmlns:a16="http://schemas.microsoft.com/office/drawing/2014/main" id="{040CB422-8FBF-7046-A7F4-398868A593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33" y="2632947"/>
            <a:ext cx="3704994" cy="24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7937ACC0-CB6D-804B-B6C0-C1811EF95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997" y="453346"/>
            <a:ext cx="10352315" cy="1143000"/>
          </a:xfrm>
        </p:spPr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FRANCOUZSKÝ JAZYK A</a:t>
            </a:r>
            <a:r>
              <a:rPr lang="ru-RU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LITERATURA SE ZAMĚŘENÍM NA VZDĚLÁVÁNÍ</a:t>
            </a:r>
            <a:b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cs-CZ" sz="1800" b="1" dirty="0">
                <a:latin typeface="Verdana" panose="020B0604030504040204" pitchFamily="34" charset="0"/>
              </a:rPr>
              <a:t>Sdružené bakalářské studium prezenční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br>
              <a:rPr lang="cs-CZ" altLang="cs-CZ" sz="1800" b="1" dirty="0">
                <a:latin typeface="Verdana" panose="020B0604030504040204" pitchFamily="34" charset="0"/>
              </a:rPr>
            </a:br>
            <a:r>
              <a:rPr lang="cs-CZ" altLang="cs-CZ" sz="1800" b="1" dirty="0">
                <a:solidFill>
                  <a:srgbClr val="CC0000"/>
                </a:solidFill>
                <a:latin typeface="Verdana" panose="020B0604030504040204" pitchFamily="34" charset="0"/>
              </a:rPr>
              <a:t>Doporučený studijní plán</a:t>
            </a:r>
            <a:endParaRPr lang="cs-CZ" altLang="cs-CZ" sz="1800" b="1" u="sng" dirty="0">
              <a:latin typeface="Verdana" panose="020B0604030504040204" pitchFamily="34" charset="0"/>
            </a:endParaRPr>
          </a:p>
        </p:txBody>
      </p:sp>
      <p:sp>
        <p:nvSpPr>
          <p:cNvPr id="10243" name="Rectangle 1027">
            <a:extLst>
              <a:ext uri="{FF2B5EF4-FFF2-40B4-BE49-F238E27FC236}">
                <a16:creationId xmlns:a16="http://schemas.microsoft.com/office/drawing/2014/main" id="{B3861E0F-43D0-304B-A153-5B8C3FF6C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1825624"/>
            <a:ext cx="10689771" cy="50323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Předměty společného základu:</a:t>
            </a:r>
            <a:r>
              <a:rPr lang="cs-CZ" altLang="cs-CZ" sz="1400" dirty="0">
                <a:latin typeface="Verdana" panose="020B0604030504040204" pitchFamily="34" charset="0"/>
              </a:rPr>
              <a:t>	Cizí jazyk											Proseminář akademické práce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2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Oborové předměty:</a:t>
            </a:r>
            <a:r>
              <a:rPr lang="cs-CZ" altLang="cs-CZ" sz="1400" dirty="0">
                <a:latin typeface="Verdana" panose="020B0604030504040204" pitchFamily="34" charset="0"/>
              </a:rPr>
              <a:t>	</a:t>
            </a:r>
            <a:r>
              <a:rPr lang="cs-CZ" altLang="cs-CZ" sz="1200" dirty="0">
                <a:latin typeface="Verdana" panose="020B0604030504040204" pitchFamily="34" charset="0"/>
              </a:rPr>
              <a:t>	</a:t>
            </a:r>
            <a:r>
              <a:rPr lang="cs-CZ" altLang="cs-CZ" sz="1400" dirty="0">
                <a:latin typeface="Verdana" panose="020B0604030504040204" pitchFamily="34" charset="0"/>
              </a:rPr>
              <a:t>Pedagogika pro učitele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Psychologie pro učitele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Současná francouzština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Fonetika francouzštiny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Francouzská literatura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Québecká literatura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Normativní gramatika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cs-CZ" sz="1400" dirty="0">
                <a:latin typeface="Verdana" panose="020B0604030504040204" pitchFamily="34" charset="0"/>
              </a:rPr>
              <a:t>                                                           </a:t>
            </a:r>
            <a:r>
              <a:rPr lang="cs-CZ" altLang="cs-CZ" sz="1400" dirty="0">
                <a:latin typeface="Verdana" panose="020B0604030504040204" pitchFamily="34" charset="0"/>
              </a:rPr>
              <a:t>Lexikologie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Syntax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Didaktika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Náslechová praxe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Další románský jazyk…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				</a:t>
            </a:r>
          </a:p>
        </p:txBody>
      </p:sp>
      <p:pic>
        <p:nvPicPr>
          <p:cNvPr id="5" name="Obrázek 4" descr="Obsah obrázku osoba, žena, interiér, lidé&#10;&#10;Popis byl vytvořen automaticky">
            <a:extLst>
              <a:ext uri="{FF2B5EF4-FFF2-40B4-BE49-F238E27FC236}">
                <a16:creationId xmlns:a16="http://schemas.microsoft.com/office/drawing/2014/main" id="{32E1B87D-D189-F64F-8BD5-1FBE0C40A8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67" y="2739346"/>
            <a:ext cx="3611875" cy="2404154"/>
          </a:xfrm>
          <a:prstGeom prst="rect">
            <a:avLst/>
          </a:prstGeom>
        </p:spPr>
      </p:pic>
      <p:pic>
        <p:nvPicPr>
          <p:cNvPr id="7" name="Obrázek 6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4C6C6F1E-DE95-0540-99F1-A5F06CAE91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1" y="3941423"/>
            <a:ext cx="3397197" cy="226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A4A68ADC-7A5D-964E-B940-938B4438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4551" y="538162"/>
            <a:ext cx="10683420" cy="1143000"/>
          </a:xfrm>
        </p:spPr>
        <p:txBody>
          <a:bodyPr/>
          <a:lstStyle/>
          <a:p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FRANCOUZSKÁ FILOLOGIE</a:t>
            </a:r>
            <a:b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cs-CZ" sz="1800" b="1" dirty="0">
                <a:latin typeface="Verdana" panose="020B0604030504040204" pitchFamily="34" charset="0"/>
              </a:rPr>
              <a:t>Samostatné/sdružené navazující magisterské studium prezenční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br>
              <a:rPr lang="cs-CZ" altLang="cs-CZ" sz="1800" b="1" dirty="0">
                <a:latin typeface="Verdana" panose="020B0604030504040204" pitchFamily="34" charset="0"/>
              </a:rPr>
            </a:br>
            <a:r>
              <a:rPr lang="cs-CZ" altLang="cs-CZ" sz="1800" b="1" dirty="0">
                <a:solidFill>
                  <a:srgbClr val="CC0000"/>
                </a:solidFill>
                <a:latin typeface="Verdana" panose="020B0604030504040204" pitchFamily="34" charset="0"/>
              </a:rPr>
              <a:t>Doporučený studijní plán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br>
              <a:rPr lang="cs-CZ" altLang="cs-CZ" sz="1600" b="1" u="sng" dirty="0">
                <a:latin typeface="Verdana" panose="020B0604030504040204" pitchFamily="34" charset="0"/>
              </a:rPr>
            </a:br>
            <a:endParaRPr lang="cs-CZ" altLang="cs-CZ" sz="1600" b="1" u="sng" dirty="0">
              <a:latin typeface="Verdana" panose="020B0604030504040204" pitchFamily="34" charset="0"/>
            </a:endParaRPr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84F7EDC2-2126-AD4E-9CD5-FA5380FA2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63486"/>
            <a:ext cx="11430000" cy="5094514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Prohloubení znalostí z předmětů studovaných v bakalářském studiu + další specializační přednášky a semináře:</a:t>
            </a:r>
          </a:p>
          <a:p>
            <a:pPr algn="ctr" eaLnBrk="1" hangingPunct="1">
              <a:buFontTx/>
              <a:buNone/>
            </a:pPr>
            <a:endParaRPr lang="cs-CZ" altLang="cs-CZ" sz="16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Historická mluvnice francouzštiny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Textová lingvistika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Srovnávací jazykověda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Korpusová lingvistika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Neologie (vývojové tendence slovní zásoby)</a:t>
            </a:r>
            <a:endParaRPr lang="cs-CZ" altLang="cs-CZ" sz="1800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Francouzská literatura a film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Frankofonní literatury (Afrika, Kanada)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Výběrové specializační semináře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aktualizované každý rok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Verdana" panose="020B0604030504040204" pitchFamily="34" charset="0"/>
              </a:rPr>
              <a:t>Odborná stáž</a:t>
            </a:r>
          </a:p>
          <a:p>
            <a:pPr algn="ctr" eaLnBrk="1" hangingPunct="1">
              <a:buFontTx/>
              <a:buNone/>
            </a:pPr>
            <a:endParaRPr lang="cs-CZ" altLang="cs-CZ" sz="14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6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</p:txBody>
      </p:sp>
      <p:pic>
        <p:nvPicPr>
          <p:cNvPr id="6" name="Obrázek 5" descr="Obsah obrázku text, knihovna, interiér, scéna&#10;&#10;Popis byl vytvořen automaticky">
            <a:extLst>
              <a:ext uri="{FF2B5EF4-FFF2-40B4-BE49-F238E27FC236}">
                <a16:creationId xmlns:a16="http://schemas.microsoft.com/office/drawing/2014/main" id="{2B7A1FFE-DA04-F141-9F37-A9D2BDEFBC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1" y="3767674"/>
            <a:ext cx="3359304" cy="2239536"/>
          </a:xfrm>
          <a:prstGeom prst="rect">
            <a:avLst/>
          </a:prstGeom>
        </p:spPr>
      </p:pic>
      <p:pic>
        <p:nvPicPr>
          <p:cNvPr id="3" name="Obrázek 2" descr="Obsah obrázku text, osoba, přenosný počítač, počítač&#10;&#10;Popis byl vytvořen automaticky">
            <a:extLst>
              <a:ext uri="{FF2B5EF4-FFF2-40B4-BE49-F238E27FC236}">
                <a16:creationId xmlns:a16="http://schemas.microsoft.com/office/drawing/2014/main" id="{7CEE1E79-9C04-3348-A044-96FA349183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1" y="2397513"/>
            <a:ext cx="2813178" cy="18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0220E2EB-1D28-4F4E-B6FB-CB748C047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170" y="414339"/>
            <a:ext cx="10254343" cy="1143000"/>
          </a:xfrm>
        </p:spPr>
        <p:txBody>
          <a:bodyPr/>
          <a:lstStyle/>
          <a:p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UČITELSTVÍ FRANCOUZSKÉHO JAZYKA A LITERATURY PRO STŘEDNÍ ŠKOLY</a:t>
            </a:r>
            <a:b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cs-CZ" sz="1800" b="1" dirty="0">
                <a:latin typeface="Verdana" panose="020B0604030504040204" pitchFamily="34" charset="0"/>
              </a:rPr>
              <a:t>Sdružené navazující magisterské studium prezenční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br>
              <a:rPr lang="cs-CZ" altLang="cs-CZ" sz="1800" b="1" dirty="0">
                <a:latin typeface="Verdana" panose="020B0604030504040204" pitchFamily="34" charset="0"/>
              </a:rPr>
            </a:br>
            <a:r>
              <a:rPr lang="cs-CZ" altLang="cs-CZ" sz="1800" b="1" dirty="0">
                <a:solidFill>
                  <a:srgbClr val="CC0000"/>
                </a:solidFill>
                <a:latin typeface="Verdana" panose="020B0604030504040204" pitchFamily="34" charset="0"/>
              </a:rPr>
              <a:t>Doporučený studijní plán</a:t>
            </a:r>
            <a:br>
              <a:rPr lang="cs-CZ" altLang="cs-CZ" sz="1800" b="1" dirty="0">
                <a:latin typeface="Verdana" panose="020B0604030504040204" pitchFamily="34" charset="0"/>
              </a:rPr>
            </a:br>
            <a:br>
              <a:rPr lang="cs-CZ" altLang="cs-CZ" sz="1600" b="1" u="sng" dirty="0">
                <a:latin typeface="Verdana" panose="020B0604030504040204" pitchFamily="34" charset="0"/>
              </a:rPr>
            </a:br>
            <a:endParaRPr lang="cs-CZ" altLang="cs-CZ" sz="1600" b="1" u="sng" dirty="0">
              <a:latin typeface="Verdana" panose="020B0604030504040204" pitchFamily="34" charset="0"/>
            </a:endParaRPr>
          </a:p>
        </p:txBody>
      </p:sp>
      <p:sp>
        <p:nvSpPr>
          <p:cNvPr id="12291" name="Rectangle 1027">
            <a:extLst>
              <a:ext uri="{FF2B5EF4-FFF2-40B4-BE49-F238E27FC236}">
                <a16:creationId xmlns:a16="http://schemas.microsoft.com/office/drawing/2014/main" id="{BF7844FF-2CFD-DB4E-8BE1-3D196D769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981200"/>
            <a:ext cx="8207375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Prohloubení znalostí z předmětů studovaných v bakalářském studiu + další specializační přednášky a semináře:</a:t>
            </a:r>
          </a:p>
          <a:p>
            <a:pPr algn="ctr" eaLnBrk="1" hangingPunct="1">
              <a:buFontTx/>
              <a:buNone/>
            </a:pPr>
            <a:endParaRPr lang="cs-CZ" altLang="cs-CZ" sz="16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600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Srovnávací jazykověda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Korpusová lingvistika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Verdana" panose="020B0604030504040204" pitchFamily="34" charset="0"/>
              </a:rPr>
              <a:t>Lexikologie ve výuce </a:t>
            </a:r>
            <a:r>
              <a:rPr lang="cs-CZ" altLang="cs-CZ" sz="1800" dirty="0" err="1">
                <a:solidFill>
                  <a:schemeClr val="accent2"/>
                </a:solidFill>
                <a:latin typeface="Verdana" panose="020B0604030504040204" pitchFamily="34" charset="0"/>
              </a:rPr>
              <a:t>fj</a:t>
            </a:r>
            <a:endParaRPr lang="cs-CZ" altLang="cs-CZ" sz="1800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Verdana" panose="020B0604030504040204" pitchFamily="34" charset="0"/>
              </a:rPr>
              <a:t>Didaktika</a:t>
            </a:r>
            <a:endParaRPr lang="cs-CZ" altLang="cs-CZ" sz="1800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Francouzská literatura a film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CC0000"/>
                </a:solidFill>
                <a:latin typeface="Verdana" panose="020B0604030504040204" pitchFamily="34" charset="0"/>
              </a:rPr>
              <a:t>Výběrové semináře z literatury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Verdana" panose="020B0604030504040204" pitchFamily="34" charset="0"/>
              </a:rPr>
              <a:t>Odborné stáže</a:t>
            </a:r>
          </a:p>
          <a:p>
            <a:pPr algn="ctr" eaLnBrk="1" hangingPunct="1"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Verdana" panose="020B0604030504040204" pitchFamily="34" charset="0"/>
              </a:rPr>
              <a:t>Pedagogické praxe</a:t>
            </a:r>
          </a:p>
          <a:p>
            <a:pPr algn="ctr" eaLnBrk="1" hangingPunct="1">
              <a:buFontTx/>
              <a:buNone/>
            </a:pPr>
            <a:endParaRPr lang="cs-CZ" altLang="cs-CZ" sz="1600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6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</p:txBody>
      </p:sp>
      <p:pic>
        <p:nvPicPr>
          <p:cNvPr id="5" name="Obrázek 4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080D1EA8-2E33-2F4F-906A-831D69520D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43200"/>
            <a:ext cx="3886200" cy="25908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D61F070-83DA-CA46-80FA-2BAAF006F0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85" y="4038600"/>
            <a:ext cx="3662956" cy="10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itle 1">
            <a:extLst>
              <a:ext uri="{FF2B5EF4-FFF2-40B4-BE49-F238E27FC236}">
                <a16:creationId xmlns:a16="http://schemas.microsoft.com/office/drawing/2014/main" id="{AB7BA226-6CBF-ABE6-74A5-34D95997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5071615" cy="1332963"/>
          </a:xfrm>
        </p:spPr>
        <p:txBody>
          <a:bodyPr/>
          <a:lstStyle/>
          <a:p>
            <a:r>
              <a:rPr lang="en-US" sz="4600" dirty="0" err="1"/>
              <a:t>Přípravný</a:t>
            </a:r>
            <a:r>
              <a:rPr lang="en-US" sz="4600" dirty="0"/>
              <a:t> </a:t>
            </a:r>
            <a:r>
              <a:rPr lang="en-US" sz="4600" dirty="0" err="1"/>
              <a:t>kurz</a:t>
            </a:r>
            <a:endParaRPr lang="en-US" sz="4600" dirty="0"/>
          </a:p>
        </p:txBody>
      </p:sp>
      <p:sp>
        <p:nvSpPr>
          <p:cNvPr id="23554" name="Zástupný obsah 4">
            <a:extLst>
              <a:ext uri="{FF2B5EF4-FFF2-40B4-BE49-F238E27FC236}">
                <a16:creationId xmlns:a16="http://schemas.microsoft.com/office/drawing/2014/main" id="{CD1A180A-A4B2-A547-8342-DD6BFC2E49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39788" y="2057399"/>
            <a:ext cx="5256212" cy="4523705"/>
          </a:xfrm>
        </p:spPr>
        <p:txBody>
          <a:bodyPr>
            <a:normAutofit/>
          </a:bodyPr>
          <a:lstStyle/>
          <a:p>
            <a:r>
              <a:rPr lang="cs-CZ" altLang="cs-CZ" sz="2600" b="1" dirty="0"/>
              <a:t>V pátek 24. ledna 2025, </a:t>
            </a:r>
            <a:r>
              <a:rPr lang="cs-CZ" altLang="cs-CZ" sz="2600" dirty="0"/>
              <a:t>(nám. Jana Palacha 1/2, Praha 1)</a:t>
            </a:r>
          </a:p>
          <a:p>
            <a:r>
              <a:rPr lang="cs-CZ" altLang="cs-CZ" sz="2600" b="1" dirty="0"/>
              <a:t>P104</a:t>
            </a:r>
          </a:p>
          <a:p>
            <a:r>
              <a:rPr lang="cs-CZ" altLang="cs-CZ" sz="2600" b="1" dirty="0"/>
              <a:t>14:00–16:30</a:t>
            </a:r>
          </a:p>
          <a:p>
            <a:r>
              <a:rPr lang="cs-CZ" altLang="cs-CZ" sz="2600" b="1" dirty="0"/>
              <a:t>Nutné přihlášení</a:t>
            </a:r>
          </a:p>
          <a:p>
            <a:r>
              <a:rPr lang="cs-CZ" sz="2600" dirty="0"/>
              <a:t>QR kód </a:t>
            </a:r>
          </a:p>
          <a:p>
            <a:r>
              <a:rPr lang="cs-CZ" altLang="cs-CZ" sz="2600" dirty="0"/>
              <a:t>Též  dostupný na </a:t>
            </a:r>
            <a:r>
              <a:rPr lang="cs-CZ" altLang="cs-CZ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https://urs.ff.cuni.cz/</a:t>
            </a:r>
            <a:r>
              <a:rPr lang="cs-CZ" altLang="cs-CZ" sz="2600" dirty="0"/>
              <a:t> Facebook (Francouzská filologie FF UK)</a:t>
            </a:r>
          </a:p>
          <a:p>
            <a:endParaRPr lang="cs-CZ" altLang="cs-CZ" sz="2600" dirty="0"/>
          </a:p>
          <a:p>
            <a:endParaRPr lang="fr-FR" altLang="cs-CZ" dirty="0"/>
          </a:p>
        </p:txBody>
      </p:sp>
      <p:pic>
        <p:nvPicPr>
          <p:cNvPr id="6" name="Obrázek 5" descr="Obsah obrázku text, snímek obrazovky, plakát, grafický design&#10;&#10;Popis byl vytvořen automaticky">
            <a:extLst>
              <a:ext uri="{FF2B5EF4-FFF2-40B4-BE49-F238E27FC236}">
                <a16:creationId xmlns:a16="http://schemas.microsoft.com/office/drawing/2014/main" id="{9E49B40C-39A6-81CC-F4C7-09BC8A651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04" y="-45076"/>
            <a:ext cx="349583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343CD64-C4FC-A64F-9937-6E8D3C2A8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645" y="188912"/>
            <a:ext cx="8831826" cy="1565787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latin typeface="Verdana" panose="020B0604030504040204" pitchFamily="34" charset="0"/>
              </a:rPr>
              <a:t>Partnerské univerzity</a:t>
            </a:r>
            <a:br>
              <a:rPr lang="cs-CZ" altLang="cs-CZ" b="1" dirty="0"/>
            </a:br>
            <a:r>
              <a:rPr lang="cs-CZ" altLang="cs-CZ" sz="3200" dirty="0"/>
              <a:t>FRANCIE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36D8A35-021B-A848-B649-2BC40FEAC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1536" y="1981200"/>
            <a:ext cx="9247238" cy="487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ERASMUS</a:t>
            </a:r>
            <a:endParaRPr lang="cs-CZ" altLang="cs-CZ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Université d’</a:t>
            </a:r>
            <a:r>
              <a:rPr lang="fr-FR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Angers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</a:t>
            </a:r>
            <a:r>
              <a:rPr lang="cs-CZ" altLang="cs-CZ" sz="18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Avignon</a:t>
            </a:r>
            <a:r>
              <a:rPr lang="fr-FR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 des Pays de Vaucluse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Michel de Montaigne 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Bordeaux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III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Blaise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Pascal (</a:t>
            </a:r>
            <a:r>
              <a:rPr lang="cs-CZ" altLang="cs-CZ" sz="1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Clermont-Ferrand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Bourgogne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Dijon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</a:t>
            </a:r>
            <a:r>
              <a:rPr lang="fr-FR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arles</a:t>
            </a:r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Gaulle – </a:t>
            </a:r>
            <a:r>
              <a:rPr lang="fr-FR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Lille</a:t>
            </a:r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Limoges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École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Supérieure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Lyon</a:t>
            </a:r>
          </a:p>
          <a:p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 Lumière </a:t>
            </a:r>
            <a:r>
              <a:rPr lang="fr-FR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Lyon</a:t>
            </a:r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Lorraine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Nancy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	</a:t>
            </a:r>
            <a:endParaRPr lang="cs-CZ" altLang="cs-CZ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Nantes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cs-CZ" altLang="cs-CZ" sz="1200" dirty="0">
                <a:latin typeface="Verdana" panose="020B0604030504040204" pitchFamily="34" charset="0"/>
              </a:rPr>
              <a:t>			</a:t>
            </a:r>
          </a:p>
          <a:p>
            <a:pPr eaLnBrk="1" hangingPunct="1">
              <a:buFontTx/>
              <a:buNone/>
            </a:pPr>
            <a:r>
              <a:rPr lang="fr-FR" altLang="cs-CZ" sz="12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cs-CZ" altLang="cs-CZ" sz="1400" dirty="0">
                <a:latin typeface="Verdana" panose="020B0604030504040204" pitchFamily="34" charset="0"/>
              </a:rPr>
              <a:t>		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890179A9-E42C-AE4A-913C-06974D94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264" y="5015271"/>
            <a:ext cx="1676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E276DE1E-6C4E-6D49-AE1E-E899115A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6" y="198120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1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F726B67-EDAC-994D-BAD3-B1215137C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703" y="432619"/>
            <a:ext cx="7772400" cy="1295400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latin typeface="Verdana" panose="020B0604030504040204" pitchFamily="34" charset="0"/>
              </a:rPr>
              <a:t>Partnerské univerzity</a:t>
            </a:r>
            <a:br>
              <a:rPr lang="cs-CZ" altLang="cs-CZ" b="1" dirty="0"/>
            </a:br>
            <a:r>
              <a:rPr lang="cs-CZ" altLang="cs-CZ" sz="3200" dirty="0"/>
              <a:t>FRANCIE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A2CA242-F038-9F4B-9669-6A813FE238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4828" y="1027730"/>
            <a:ext cx="8271301" cy="583027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ERASMUS</a:t>
            </a:r>
          </a:p>
          <a:p>
            <a:pPr eaLnBrk="1" hangingPunct="1">
              <a:buFontTx/>
              <a:buNone/>
            </a:pPr>
            <a:r>
              <a:rPr lang="fr-FR" altLang="cs-CZ" sz="14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cs-CZ" altLang="cs-CZ" sz="1200" dirty="0">
                <a:latin typeface="Verdana" panose="020B0604030504040204" pitchFamily="34" charset="0"/>
              </a:rPr>
              <a:t>	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Paris III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Sorbonne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Nouvelle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Côte-d’Azur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(Nice)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Paris IV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Sorbonne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cs-CZ" altLang="cs-CZ" sz="1800" dirty="0" err="1">
                <a:latin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</a:rPr>
              <a:t> </a:t>
            </a:r>
            <a:r>
              <a:rPr lang="cs-CZ" altLang="cs-CZ" sz="1800" b="1" dirty="0">
                <a:latin typeface="Verdana" panose="020B0604030504040204" pitchFamily="34" charset="0"/>
              </a:rPr>
              <a:t>Paris X</a:t>
            </a:r>
            <a:r>
              <a:rPr lang="cs-CZ" altLang="cs-CZ" sz="1800" dirty="0">
                <a:latin typeface="Verdana" panose="020B0604030504040204" pitchFamily="34" charset="0"/>
              </a:rPr>
              <a:t> (</a:t>
            </a:r>
            <a:r>
              <a:rPr lang="cs-CZ" altLang="cs-CZ" sz="1800" dirty="0" err="1">
                <a:latin typeface="Verdana" panose="020B0604030504040204" pitchFamily="34" charset="0"/>
              </a:rPr>
              <a:t>Nanterre</a:t>
            </a:r>
            <a:r>
              <a:rPr lang="cs-CZ" altLang="cs-CZ" sz="1800" dirty="0">
                <a:latin typeface="Verdana" panose="020B0604030504040204" pitchFamily="34" charset="0"/>
              </a:rPr>
              <a:t>) 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>
                <a:latin typeface="Verdana" panose="020B0604030504040204" pitchFamily="34" charset="0"/>
                <a:cs typeface="Times New Roman" panose="02020603050405020304" pitchFamily="18" charset="0"/>
              </a:rPr>
              <a:t>Paris XII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Est-Créteil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 dirty="0">
              <a:latin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de</a:t>
            </a:r>
            <a:r>
              <a:rPr lang="cs-CZ" altLang="cs-CZ" sz="1800" b="1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latin typeface="Verdana" panose="020B0604030504040204" pitchFamily="34" charset="0"/>
                <a:cs typeface="Times New Roman" panose="02020603050405020304" pitchFamily="18" charset="0"/>
              </a:rPr>
              <a:t>Poitiers</a:t>
            </a:r>
            <a:r>
              <a:rPr lang="cs-CZ" altLang="cs-CZ" sz="1800" dirty="0">
                <a:latin typeface="Verdana" panose="020B0604030504040204" pitchFamily="34" charset="0"/>
              </a:rPr>
              <a:t> 		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altLang="cs-CZ" sz="1800" b="1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Reims</a:t>
            </a:r>
            <a:r>
              <a:rPr lang="cs-CZ" altLang="cs-CZ" sz="1800" dirty="0">
                <a:latin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Champagne-Ardenne</a:t>
            </a:r>
            <a:r>
              <a:rPr lang="cs-CZ" altLang="cs-CZ" sz="1800" dirty="0">
                <a:latin typeface="Verdana" panose="020B0604030504040204" pitchFamily="34" charset="0"/>
              </a:rPr>
              <a:t> 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altLang="cs-CZ" sz="1800" b="1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Rennes</a:t>
            </a:r>
            <a:r>
              <a:rPr lang="cs-CZ" altLang="cs-CZ" sz="1800" b="1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II</a:t>
            </a:r>
            <a:r>
              <a:rPr lang="cs-CZ" altLang="cs-CZ" sz="1800" dirty="0">
                <a:latin typeface="Verdana" panose="020B0604030504040204" pitchFamily="34" charset="0"/>
              </a:rPr>
              <a:t> (Haute-Bretagne)	</a:t>
            </a:r>
            <a:endParaRPr lang="fr-FR" altLang="cs-CZ" sz="1800" dirty="0">
              <a:latin typeface="Verdana" panose="020B0604030504040204" pitchFamily="34" charset="0"/>
            </a:endParaRPr>
          </a:p>
          <a:p>
            <a:r>
              <a:rPr lang="fr-FR" altLang="cs-CZ" sz="1800" dirty="0">
                <a:latin typeface="Verdana" panose="020B0604030504040204" pitchFamily="34" charset="0"/>
              </a:rPr>
              <a:t>Université </a:t>
            </a:r>
            <a:r>
              <a:rPr lang="cs-CZ" altLang="cs-CZ" sz="1800" dirty="0">
                <a:latin typeface="Verdana" panose="020B0604030504040204" pitchFamily="34" charset="0"/>
              </a:rPr>
              <a:t>de </a:t>
            </a:r>
            <a:r>
              <a:rPr lang="fr-FR" altLang="cs-CZ" sz="1800" b="1" dirty="0">
                <a:latin typeface="Verdana" panose="020B0604030504040204" pitchFamily="34" charset="0"/>
              </a:rPr>
              <a:t>Strasbourg</a:t>
            </a:r>
            <a:r>
              <a:rPr lang="cs-CZ" altLang="cs-CZ" sz="1800" dirty="0">
                <a:latin typeface="Verdana" panose="020B0604030504040204" pitchFamily="34" charset="0"/>
              </a:rPr>
              <a:t>		</a:t>
            </a:r>
          </a:p>
          <a:p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altLang="cs-CZ" sz="1800" b="1" dirty="0">
                <a:latin typeface="Verdana" panose="020B0604030504040204" pitchFamily="34" charset="0"/>
                <a:cs typeface="Times New Roman" panose="02020603050405020304" pitchFamily="18" charset="0"/>
              </a:rPr>
              <a:t>Toulouse </a:t>
            </a:r>
            <a:r>
              <a:rPr lang="cs-CZ" altLang="cs-CZ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II Jean </a:t>
            </a:r>
            <a:r>
              <a:rPr lang="cs-CZ" altLang="cs-CZ" sz="1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Jaurès</a:t>
            </a:r>
            <a:endParaRPr lang="cs-CZ" altLang="cs-CZ" sz="18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</a:rPr>
              <a:t> de </a:t>
            </a:r>
            <a:r>
              <a:rPr lang="cs-CZ" altLang="cs-CZ" sz="1800" b="1" dirty="0" err="1">
                <a:latin typeface="Verdana" panose="020B0604030504040204" pitchFamily="34" charset="0"/>
              </a:rPr>
              <a:t>Guyane</a:t>
            </a:r>
            <a:endParaRPr lang="cs-CZ" altLang="cs-CZ" sz="1800" b="1" dirty="0">
              <a:latin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</a:rPr>
              <a:t>Université</a:t>
            </a:r>
            <a:r>
              <a:rPr lang="cs-CZ" altLang="cs-CZ" sz="1800" dirty="0">
                <a:latin typeface="Verdana" panose="020B0604030504040204" pitchFamily="34" charset="0"/>
              </a:rPr>
              <a:t> de la </a:t>
            </a:r>
            <a:r>
              <a:rPr lang="cs-CZ" altLang="cs-CZ" sz="1800" b="1" dirty="0">
                <a:latin typeface="Verdana" panose="020B0604030504040204" pitchFamily="34" charset="0"/>
              </a:rPr>
              <a:t>Réunion</a:t>
            </a:r>
          </a:p>
          <a:p>
            <a:br>
              <a:rPr lang="cs-CZ" altLang="cs-CZ" sz="1800" dirty="0">
                <a:latin typeface="Verdana" panose="020B0604030504040204" pitchFamily="34" charset="0"/>
              </a:rPr>
            </a:br>
            <a:r>
              <a:rPr lang="cs-CZ" altLang="cs-CZ" sz="1800" dirty="0">
                <a:latin typeface="Verdana" panose="020B0604030504040204" pitchFamily="34" charset="0"/>
              </a:rPr>
              <a:t>	</a:t>
            </a:r>
            <a:r>
              <a:rPr lang="cs-CZ" altLang="cs-CZ" sz="1400" dirty="0">
                <a:latin typeface="Verdana" panose="020B0604030504040204" pitchFamily="34" charset="0"/>
              </a:rPr>
              <a:t>		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AB6E1A5-03AA-1341-818A-4BB3E6C9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057445"/>
            <a:ext cx="1676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0FC205B0-C85C-B844-AD2E-83F33A90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8" y="190500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60806D8-E510-F04D-8504-B9E3D541E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0000"/>
                </a:solidFill>
              </a:rPr>
              <a:t>Ústav románských studií FF UK</a:t>
            </a:r>
            <a:endParaRPr lang="cs-CZ" altLang="cs-CZ" dirty="0">
              <a:solidFill>
                <a:srgbClr val="CC00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2F19ED4-2AD2-8C42-8C13-8293F8E25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000" b="1" dirty="0">
                <a:latin typeface="Verdana" panose="020B0604030504040204" pitchFamily="34" charset="0"/>
              </a:rPr>
              <a:t>                 </a:t>
            </a:r>
          </a:p>
          <a:p>
            <a:pPr algn="ctr" eaLnBrk="1" hangingPunct="1">
              <a:buFontTx/>
              <a:buNone/>
            </a:pPr>
            <a:r>
              <a:rPr lang="cs-CZ" altLang="cs-CZ" sz="2000" b="1" dirty="0">
                <a:latin typeface="Verdana" panose="020B0604030504040204" pitchFamily="34" charset="0"/>
              </a:rPr>
              <a:t>        KONTAKTY</a:t>
            </a:r>
            <a:r>
              <a:rPr lang="cs-CZ" altLang="cs-CZ" sz="1600" b="1" dirty="0">
                <a:latin typeface="Verdana" panose="020B0604030504040204" pitchFamily="34" charset="0"/>
              </a:rPr>
              <a:t> 	</a:t>
            </a:r>
          </a:p>
          <a:p>
            <a:pPr eaLnBrk="1" hangingPunct="1">
              <a:buFontTx/>
              <a:buNone/>
            </a:pPr>
            <a:endParaRPr lang="cs-CZ" altLang="cs-CZ" sz="16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Adresa:	         náměstí Jana Palacha 2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		         116 38 Praha 1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		         1. patro, místnost č. 108 (sekretariát)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Tel:	         (+420) 221 619 345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				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Email:	         </a:t>
            </a:r>
            <a:r>
              <a:rPr lang="cs-CZ" altLang="cs-CZ" sz="1600" b="1" dirty="0"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Renata.Zezulkova@ff.cuni.cz</a:t>
            </a:r>
            <a:r>
              <a:rPr lang="cs-CZ" altLang="cs-CZ" sz="1600" b="1" dirty="0">
                <a:latin typeface="Verdana" panose="020B0604030504040204" pitchFamily="34" charset="0"/>
              </a:rPr>
              <a:t> (sekretariát)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Web:	         </a:t>
            </a:r>
            <a:r>
              <a:rPr lang="cs-CZ" altLang="cs-CZ" sz="1800" b="1" u="sng" dirty="0">
                <a:solidFill>
                  <a:srgbClr val="FF0000"/>
                </a:solidFill>
                <a:latin typeface="Verdana" panose="020B0604030504040204" pitchFamily="34" charset="0"/>
              </a:rPr>
              <a:t>http://</a:t>
            </a:r>
            <a:r>
              <a:rPr lang="cs-CZ" altLang="cs-CZ" sz="1800" b="1" u="sng" dirty="0" err="1">
                <a:solidFill>
                  <a:srgbClr val="FF0000"/>
                </a:solidFill>
                <a:latin typeface="Verdana" panose="020B0604030504040204" pitchFamily="34" charset="0"/>
              </a:rPr>
              <a:t>urs.ff.cuni.cz</a:t>
            </a:r>
            <a:r>
              <a:rPr lang="cs-CZ" altLang="cs-CZ" sz="1800" b="1" u="sng" dirty="0">
                <a:solidFill>
                  <a:srgbClr val="FF0000"/>
                </a:solidFill>
                <a:latin typeface="Verdana" panose="020B0604030504040204" pitchFamily="34" charset="0"/>
              </a:rPr>
              <a:t>/</a:t>
            </a:r>
          </a:p>
          <a:p>
            <a:pPr eaLnBrk="1" hangingPunct="1">
              <a:buFontTx/>
              <a:buNone/>
            </a:pPr>
            <a:r>
              <a:rPr lang="cs-CZ" altLang="cs-CZ" sz="1600" b="1" dirty="0">
                <a:latin typeface="Verdana" panose="020B0604030504040204" pitchFamily="34" charset="0"/>
              </a:rPr>
              <a:t>Facebook:      Francouzská filologie FF UK</a:t>
            </a:r>
          </a:p>
        </p:txBody>
      </p:sp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26FC7275-CFB0-8047-8ACA-421AA19CBE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35" y="2853812"/>
            <a:ext cx="4007683" cy="26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0331B46-39DE-2A40-A5A4-E758EC2A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>
                <a:latin typeface="Verdana" panose="020B0604030504040204" pitchFamily="34" charset="0"/>
              </a:rPr>
              <a:t>Praktické stáže (Erasmus aj.)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3C1AB015-30B4-C640-AB5F-5FC1DB5D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752600"/>
            <a:ext cx="7772400" cy="4700588"/>
          </a:xfrm>
        </p:spPr>
        <p:txBody>
          <a:bodyPr/>
          <a:lstStyle/>
          <a:p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Velvyslanectví České republiky v Paříži</a:t>
            </a:r>
          </a:p>
          <a:p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ADOREM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Montpellier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Lycée professionnel et supérieur SAINT-LOUIS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tchèque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Paris</a:t>
            </a:r>
          </a:p>
          <a:p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tchèque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Bruxelles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Opéra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</a:t>
            </a:r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Paris</a:t>
            </a:r>
          </a:p>
          <a:p>
            <a:r>
              <a:rPr lang="cs-CZ" alt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Nakladatelství </a:t>
            </a:r>
            <a:r>
              <a:rPr lang="cs-CZ" alt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Grasset</a:t>
            </a:r>
            <a:endParaRPr lang="cs-CZ" alt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ázek 2" descr="Obsah obrázku exteriér, obloha, lidé, chůze&#10;&#10;Popis byl vytvořen automaticky">
            <a:extLst>
              <a:ext uri="{FF2B5EF4-FFF2-40B4-BE49-F238E27FC236}">
                <a16:creationId xmlns:a16="http://schemas.microsoft.com/office/drawing/2014/main" id="{1A8202D1-681B-DB48-B28A-7FD7C0F16F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2" y="4584948"/>
            <a:ext cx="3405876" cy="22730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EE5952-C522-C14B-8FBF-91FD59AC2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9" y="3246016"/>
            <a:ext cx="3414914" cy="22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40CBA9B-84AE-1447-8690-60BDF4A02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Verdana" panose="020B0604030504040204" pitchFamily="34" charset="0"/>
              </a:rPr>
              <a:t>Partnerské univerzity</a:t>
            </a:r>
            <a:br>
              <a:rPr lang="cs-CZ" altLang="cs-CZ" b="1" dirty="0"/>
            </a:br>
            <a:r>
              <a:rPr lang="cs-CZ" altLang="cs-CZ" sz="3200" dirty="0"/>
              <a:t>BELGIE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00459D1-B579-8049-9A5F-0F4B49A1C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altLang="cs-CZ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fr-FR" altLang="cs-CZ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ERASMUS  </a:t>
            </a:r>
          </a:p>
          <a:p>
            <a:pPr eaLnBrk="1" hangingPunct="1">
              <a:buFontTx/>
              <a:buNone/>
            </a:pPr>
            <a:endParaRPr lang="cs-CZ" altLang="cs-CZ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</a:t>
            </a:r>
            <a:r>
              <a:rPr lang="cs-CZ" alt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Libre</a:t>
            </a:r>
            <a:r>
              <a:rPr lang="cs-CZ" alt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s-CZ" altLang="cs-CZ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Bruxelles</a:t>
            </a:r>
            <a:r>
              <a:rPr lang="cs-CZ" alt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</a:t>
            </a:r>
          </a:p>
          <a:p>
            <a:pPr algn="ctr" eaLnBrk="1" hangingPunct="1">
              <a:buFontTx/>
              <a:buNone/>
            </a:pPr>
            <a:endParaRPr lang="cs-CZ" alt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</a:t>
            </a:r>
            <a:r>
              <a:rPr lang="cs-CZ" alt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</a:t>
            </a:r>
            <a:r>
              <a:rPr lang="cs-CZ" alt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s-CZ" altLang="cs-CZ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Liège</a:t>
            </a:r>
            <a:r>
              <a:rPr lang="cs-CZ" alt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cs-CZ" altLang="cs-CZ" sz="2000" dirty="0">
                <a:solidFill>
                  <a:srgbClr val="000000"/>
                </a:solidFill>
                <a:latin typeface="Verdana" panose="020B0604030504040204" pitchFamily="34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cs-CZ" altLang="cs-CZ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353BF5B0-9B86-8A4C-8713-FE2C3DBD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64" y="1972187"/>
            <a:ext cx="1714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25A18C83-017A-264B-AF69-6E893F77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0" y="1997587"/>
            <a:ext cx="1676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Obsah obrázku budova, exteriér&#10;&#10;Popis byl vytvořen automaticky">
            <a:extLst>
              <a:ext uri="{FF2B5EF4-FFF2-40B4-BE49-F238E27FC236}">
                <a16:creationId xmlns:a16="http://schemas.microsoft.com/office/drawing/2014/main" id="{3751FF88-215A-C64C-A7AE-FFA2850052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7" y="4349954"/>
            <a:ext cx="3498748" cy="2332499"/>
          </a:xfrm>
          <a:prstGeom prst="rect">
            <a:avLst/>
          </a:prstGeom>
        </p:spPr>
      </p:pic>
      <p:pic>
        <p:nvPicPr>
          <p:cNvPr id="5" name="Obrázek 4" descr="Obsah obrázku obloha, strom, exteriér, objekt v exteriéru&#10;&#10;Popis byl vytvořen automaticky">
            <a:extLst>
              <a:ext uri="{FF2B5EF4-FFF2-40B4-BE49-F238E27FC236}">
                <a16:creationId xmlns:a16="http://schemas.microsoft.com/office/drawing/2014/main" id="{DE952791-0F9D-5649-B1F1-7CE3ACE089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76" y="4385443"/>
            <a:ext cx="3677083" cy="20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8327A7E-B10B-7743-8120-8A1B97589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>
                <a:latin typeface="Verdana" panose="020B0604030504040204" pitchFamily="34" charset="0"/>
              </a:rPr>
              <a:t>Partnerské univerzity</a:t>
            </a:r>
            <a:br>
              <a:rPr lang="cs-CZ" altLang="cs-CZ" b="1"/>
            </a:br>
            <a:r>
              <a:rPr lang="cs-CZ" altLang="cs-CZ" sz="3200"/>
              <a:t>ŠVÝCARSKO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12449D4-2095-0349-9BDD-070658E01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altLang="cs-CZ" dirty="0"/>
          </a:p>
          <a:p>
            <a:pPr algn="ctr" eaLnBrk="1" hangingPunct="1">
              <a:buFontTx/>
              <a:buNone/>
            </a:pPr>
            <a:r>
              <a:rPr lang="cs-CZ" altLang="cs-CZ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Síť analogická k Erasmu</a:t>
            </a:r>
            <a:endParaRPr lang="cs-CZ" altLang="cs-CZ" sz="18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cs-CZ" altLang="cs-CZ" sz="2000" dirty="0" err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altLang="cs-CZ" sz="20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altLang="cs-CZ" sz="2000" b="1" dirty="0" err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Genève</a:t>
            </a:r>
            <a:r>
              <a:rPr lang="cs-CZ" altLang="cs-CZ" sz="2000" b="1" dirty="0">
                <a:latin typeface="Verdana" panose="020B0604030504040204" pitchFamily="34" charset="0"/>
              </a:rPr>
              <a:t> </a:t>
            </a:r>
            <a:endParaRPr lang="cs-CZ" altLang="cs-CZ" sz="2000" dirty="0">
              <a:latin typeface="Verdana" panose="020B0604030504040204" pitchFamily="34" charset="0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46277252-BBA5-B84F-A289-F8AC9FDC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41" y="3056603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0D9286CE-CFBD-2D41-B0E9-371429D7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60" y="3207622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Obsah obrázku obloha, exteriér, voda, loďka&#10;&#10;Popis byl vytvořen automaticky">
            <a:extLst>
              <a:ext uri="{FF2B5EF4-FFF2-40B4-BE49-F238E27FC236}">
                <a16:creationId xmlns:a16="http://schemas.microsoft.com/office/drawing/2014/main" id="{2E3496A9-FD05-7E4D-B5F4-4BF8D935E2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36" y="4001294"/>
            <a:ext cx="4160388" cy="27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4EAAFE-04E6-8149-8873-6057A2668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>
                <a:latin typeface="Verdana" panose="020B0604030504040204" pitchFamily="34" charset="0"/>
              </a:rPr>
              <a:t>Partnerské univerzity</a:t>
            </a:r>
            <a:br>
              <a:rPr lang="cs-CZ" altLang="cs-CZ" b="1"/>
            </a:br>
            <a:r>
              <a:rPr lang="cs-CZ" altLang="cs-CZ" sz="3200"/>
              <a:t>KANADA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4A0D058-251C-4A43-A9E9-E9C7C1A33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FR" altLang="cs-CZ" sz="1600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2000" dirty="0" err="1">
                <a:latin typeface="Verdana" panose="020B0604030504040204" pitchFamily="34" charset="0"/>
              </a:rPr>
              <a:t>Université</a:t>
            </a:r>
            <a:r>
              <a:rPr lang="cs-CZ" altLang="cs-CZ" sz="2000" dirty="0">
                <a:latin typeface="Verdana" panose="020B0604030504040204" pitchFamily="34" charset="0"/>
              </a:rPr>
              <a:t> </a:t>
            </a:r>
            <a:r>
              <a:rPr lang="cs-CZ" altLang="cs-CZ" sz="2000" dirty="0" err="1">
                <a:latin typeface="Verdana" panose="020B0604030504040204" pitchFamily="34" charset="0"/>
              </a:rPr>
              <a:t>Laval</a:t>
            </a:r>
            <a:r>
              <a:rPr lang="cs-CZ" altLang="cs-CZ" sz="2000" b="1" dirty="0">
                <a:latin typeface="Verdana" panose="020B0604030504040204" pitchFamily="34" charset="0"/>
              </a:rPr>
              <a:t> (</a:t>
            </a:r>
            <a:r>
              <a:rPr lang="cs-CZ" altLang="cs-CZ" sz="2000" b="1" dirty="0" err="1">
                <a:latin typeface="Verdana" panose="020B0604030504040204" pitchFamily="34" charset="0"/>
              </a:rPr>
              <a:t>Québec</a:t>
            </a:r>
            <a:r>
              <a:rPr lang="cs-CZ" altLang="cs-CZ" sz="2000" b="1" dirty="0">
                <a:latin typeface="Verdana" panose="020B0604030504040204" pitchFamily="34" charset="0"/>
              </a:rPr>
              <a:t>)</a:t>
            </a:r>
            <a:endParaRPr lang="fr-FR" altLang="cs-CZ" sz="20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20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2000" dirty="0" err="1">
                <a:latin typeface="Verdana" panose="020B0604030504040204" pitchFamily="34" charset="0"/>
              </a:rPr>
              <a:t>Université</a:t>
            </a:r>
            <a:r>
              <a:rPr lang="cs-CZ" altLang="cs-CZ" sz="2000" dirty="0">
                <a:latin typeface="Verdana" panose="020B0604030504040204" pitchFamily="34" charset="0"/>
              </a:rPr>
              <a:t> de </a:t>
            </a:r>
            <a:r>
              <a:rPr lang="cs-CZ" altLang="cs-CZ" sz="2000" dirty="0" err="1">
                <a:latin typeface="Verdana" panose="020B0604030504040204" pitchFamily="34" charset="0"/>
              </a:rPr>
              <a:t>Montréal</a:t>
            </a:r>
            <a:r>
              <a:rPr lang="cs-CZ" altLang="cs-CZ" sz="2000" b="1" dirty="0">
                <a:latin typeface="Verdana" panose="020B0604030504040204" pitchFamily="34" charset="0"/>
              </a:rPr>
              <a:t> (</a:t>
            </a:r>
            <a:r>
              <a:rPr lang="cs-CZ" altLang="cs-CZ" sz="2000" b="1" dirty="0" err="1">
                <a:latin typeface="Verdana" panose="020B0604030504040204" pitchFamily="34" charset="0"/>
              </a:rPr>
              <a:t>Montréal</a:t>
            </a:r>
            <a:r>
              <a:rPr lang="cs-CZ" altLang="cs-CZ" sz="2000" b="1" dirty="0">
                <a:latin typeface="Verdana" panose="020B0604030504040204" pitchFamily="34" charset="0"/>
              </a:rPr>
              <a:t>)</a:t>
            </a:r>
            <a:endParaRPr lang="fr-FR" altLang="cs-CZ" sz="20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cs-CZ" altLang="cs-CZ" sz="2000" b="1" dirty="0"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cs-CZ" sz="2000" dirty="0" err="1">
                <a:latin typeface="Verdana" panose="020B0604030504040204" pitchFamily="34" charset="0"/>
              </a:rPr>
              <a:t>Université</a:t>
            </a:r>
            <a:r>
              <a:rPr lang="cs-CZ" altLang="cs-CZ" sz="2000" dirty="0">
                <a:latin typeface="Verdana" panose="020B0604030504040204" pitchFamily="34" charset="0"/>
              </a:rPr>
              <a:t> </a:t>
            </a:r>
            <a:r>
              <a:rPr lang="cs-CZ" altLang="cs-CZ" sz="2000" dirty="0" err="1">
                <a:latin typeface="Verdana" panose="020B0604030504040204" pitchFamily="34" charset="0"/>
              </a:rPr>
              <a:t>du</a:t>
            </a:r>
            <a:r>
              <a:rPr lang="cs-CZ" altLang="cs-CZ" sz="2000" dirty="0">
                <a:latin typeface="Verdana" panose="020B0604030504040204" pitchFamily="34" charset="0"/>
              </a:rPr>
              <a:t> </a:t>
            </a:r>
            <a:r>
              <a:rPr lang="cs-CZ" altLang="cs-CZ" sz="2000" dirty="0" err="1">
                <a:latin typeface="Verdana" panose="020B0604030504040204" pitchFamily="34" charset="0"/>
              </a:rPr>
              <a:t>Québec</a:t>
            </a:r>
            <a:r>
              <a:rPr lang="cs-CZ" altLang="cs-CZ" sz="2000" dirty="0">
                <a:latin typeface="Verdana" panose="020B0604030504040204" pitchFamily="34" charset="0"/>
              </a:rPr>
              <a:t> </a:t>
            </a:r>
            <a:r>
              <a:rPr lang="fr-FR" altLang="cs-CZ" sz="2000" dirty="0">
                <a:latin typeface="Verdana" panose="020B0604030504040204" pitchFamily="34" charset="0"/>
              </a:rPr>
              <a:t>à Montréal</a:t>
            </a:r>
            <a:r>
              <a:rPr lang="fr-FR" altLang="cs-CZ" sz="2000" b="1" dirty="0">
                <a:latin typeface="Verdana" panose="020B0604030504040204" pitchFamily="34" charset="0"/>
              </a:rPr>
              <a:t> (Montréal)</a:t>
            </a:r>
            <a:endParaRPr lang="cs-CZ" altLang="cs-CZ" sz="2000" b="1" dirty="0">
              <a:latin typeface="Verdana" panose="020B0604030504040204" pitchFamily="34" charset="0"/>
            </a:endParaRP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07CEBE86-5224-EF45-9A7B-8D23FE46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35" y="1819276"/>
            <a:ext cx="22860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C2B55450-6B15-2A40-955B-454CE2FC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10" y="1981201"/>
            <a:ext cx="22860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Obsah obrázku obloha, exteriér, město, cestování&#10;&#10;Popis byl vytvořen automaticky">
            <a:extLst>
              <a:ext uri="{FF2B5EF4-FFF2-40B4-BE49-F238E27FC236}">
                <a16:creationId xmlns:a16="http://schemas.microsoft.com/office/drawing/2014/main" id="{13E9E7B0-FC3F-834D-9553-A6CF6B90BA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820"/>
            <a:ext cx="4616245" cy="2591829"/>
          </a:xfrm>
          <a:prstGeom prst="rect">
            <a:avLst/>
          </a:prstGeom>
        </p:spPr>
      </p:pic>
      <p:pic>
        <p:nvPicPr>
          <p:cNvPr id="7" name="Obrázek 6" descr="Obsah obrázku voda, obloha, exteriér, řeka&#10;&#10;Popis byl vytvořen automaticky">
            <a:extLst>
              <a:ext uri="{FF2B5EF4-FFF2-40B4-BE49-F238E27FC236}">
                <a16:creationId xmlns:a16="http://schemas.microsoft.com/office/drawing/2014/main" id="{B6DB3B5D-6BCC-8442-BB07-009B421629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04" y="4208704"/>
            <a:ext cx="3864892" cy="2576594"/>
          </a:xfrm>
          <a:prstGeom prst="rect">
            <a:avLst/>
          </a:prstGeom>
        </p:spPr>
      </p:pic>
      <p:pic>
        <p:nvPicPr>
          <p:cNvPr id="5" name="Obrázek 4" descr="Obsah obrázku strom, exteriér, jezero, příroda&#10;&#10;Popis byl vytvořen automaticky">
            <a:extLst>
              <a:ext uri="{FF2B5EF4-FFF2-40B4-BE49-F238E27FC236}">
                <a16:creationId xmlns:a16="http://schemas.microsoft.com/office/drawing/2014/main" id="{E664AF00-5C79-F843-8A30-2DC69AE59E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17" y="4349181"/>
            <a:ext cx="4051712" cy="22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A456AB-E127-4C84-A063-95AD5FBA1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" y="358231"/>
            <a:ext cx="2875483" cy="11360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88" y="450938"/>
            <a:ext cx="2118839" cy="950658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 rotWithShape="1">
          <a:blip r:embed="rId4"/>
          <a:srcRect t="11293" r="1903" b="7752"/>
          <a:stretch/>
        </p:blipFill>
        <p:spPr bwMode="auto">
          <a:xfrm>
            <a:off x="5743890" y="514749"/>
            <a:ext cx="1884335" cy="823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879882" y="616922"/>
            <a:ext cx="34683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F</a:t>
            </a:r>
            <a:r>
              <a:rPr lang="cs-CZ" sz="1400" b="1" dirty="0" err="1">
                <a:solidFill>
                  <a:schemeClr val="accent1">
                    <a:lumMod val="75000"/>
                  </a:schemeClr>
                </a:solidFill>
                <a:latin typeface="Roboto"/>
              </a:rPr>
              <a:t>lagship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 II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Europe in a changing world: Understanding and engaging societies,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economies, cultures and languages</a:t>
            </a:r>
            <a:endParaRPr lang="cs-CZ" sz="1400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6613C15-BD03-48BB-8066-DE08C422D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6" y="5341456"/>
            <a:ext cx="11633264" cy="130702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09853" y="2335833"/>
            <a:ext cx="7284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/>
              <a:t>Sdílená online/hybridní výuka v rámci aliance 4EU</a:t>
            </a:r>
            <a:r>
              <a:rPr lang="cs-CZ" sz="2800" b="1" dirty="0">
                <a:cs typeface="Times New Roman" panose="02020603050405020304" pitchFamily="18" charset="0"/>
              </a:rPr>
              <a:t>+.</a:t>
            </a:r>
          </a:p>
          <a:p>
            <a:pPr algn="just"/>
            <a:endParaRPr lang="cs-CZ" sz="2800" dirty="0">
              <a:cs typeface="Times New Roman" panose="02020603050405020304" pitchFamily="18" charset="0"/>
            </a:endParaRPr>
          </a:p>
          <a:p>
            <a:pPr algn="just"/>
            <a:r>
              <a:rPr lang="cs-CZ" sz="2800" dirty="0">
                <a:cs typeface="Times New Roman" panose="02020603050405020304" pitchFamily="18" charset="0"/>
              </a:rPr>
              <a:t>Studenti ÚRS si mohou volně zapisovat kurzy z nabídky šesti evropských univerzit (Francie, Itálie, Německo, Dánsko, Polsko, Švýcarsko, ČR).</a:t>
            </a:r>
            <a:endParaRPr lang="fr-FR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70" y="2007865"/>
            <a:ext cx="2928115" cy="33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6D66A5D-554D-FE46-842E-522FF9958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dirty="0">
                <a:latin typeface="Verdana" panose="020B0604030504040204" pitchFamily="34" charset="0"/>
              </a:rPr>
              <a:t>Možné kariérní uplatnění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892BE34-9364-B245-ADB9-573BBD8FA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78826" y="1855122"/>
            <a:ext cx="8153400" cy="4351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</a:t>
            </a:r>
          </a:p>
          <a:p>
            <a:r>
              <a:rPr lang="cs-CZ" altLang="cs-CZ" sz="1600" b="1" dirty="0">
                <a:solidFill>
                  <a:schemeClr val="accent2"/>
                </a:solidFill>
                <a:latin typeface="Verdana" panose="020B0604030504040204" pitchFamily="34" charset="0"/>
              </a:rPr>
              <a:t>Diplomatický sbor České republiky ve frankofonních zemích</a:t>
            </a:r>
          </a:p>
          <a:p>
            <a:endParaRPr lang="cs-CZ" altLang="cs-CZ" sz="16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r>
              <a:rPr lang="cs-CZ" altLang="cs-CZ" sz="1600" b="1" dirty="0">
                <a:solidFill>
                  <a:srgbClr val="CC0000"/>
                </a:solidFill>
                <a:latin typeface="Verdana" panose="020B0604030504040204" pitchFamily="34" charset="0"/>
              </a:rPr>
              <a:t>Evropské instituce</a:t>
            </a:r>
          </a:p>
          <a:p>
            <a:endParaRPr lang="cs-CZ" altLang="cs-CZ" sz="16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r>
              <a:rPr lang="cs-CZ" altLang="cs-CZ" sz="1600" b="1" dirty="0">
                <a:solidFill>
                  <a:schemeClr val="accent2"/>
                </a:solidFill>
                <a:latin typeface="Verdana" panose="020B0604030504040204" pitchFamily="34" charset="0"/>
              </a:rPr>
              <a:t>Střední a vysoké školství</a:t>
            </a:r>
          </a:p>
          <a:p>
            <a:endParaRPr lang="cs-CZ" altLang="cs-CZ" sz="1600" b="1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r>
              <a:rPr lang="cs-CZ" altLang="cs-CZ" sz="1600" b="1" dirty="0">
                <a:solidFill>
                  <a:srgbClr val="CC0000"/>
                </a:solidFill>
                <a:latin typeface="Verdana" panose="020B0604030504040204" pitchFamily="34" charset="0"/>
              </a:rPr>
              <a:t>Tisk, redakce literárních časopisů</a:t>
            </a:r>
          </a:p>
          <a:p>
            <a:endParaRPr lang="cs-CZ" altLang="cs-CZ" sz="16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r>
              <a:rPr lang="cs-CZ" altLang="cs-CZ" sz="1600" b="1" dirty="0">
                <a:solidFill>
                  <a:schemeClr val="accent2"/>
                </a:solidFill>
                <a:latin typeface="Verdana" panose="020B0604030504040204" pitchFamily="34" charset="0"/>
              </a:rPr>
              <a:t>Soukromý sektor</a:t>
            </a:r>
            <a:r>
              <a:rPr lang="cs-CZ" altLang="cs-CZ" sz="1600" b="1" dirty="0">
                <a:latin typeface="Verdana" panose="020B0604030504040204" pitchFamily="34" charset="0"/>
              </a:rPr>
              <a:t> </a:t>
            </a:r>
          </a:p>
          <a:p>
            <a:endParaRPr lang="cs-CZ" altLang="cs-CZ" sz="1600" b="1" dirty="0">
              <a:latin typeface="Verdana" panose="020B0604030504040204" pitchFamily="34" charset="0"/>
            </a:endParaRPr>
          </a:p>
          <a:p>
            <a:r>
              <a:rPr lang="cs-CZ" altLang="cs-CZ" sz="1600" b="1" dirty="0">
                <a:solidFill>
                  <a:srgbClr val="CC0000"/>
                </a:solidFill>
                <a:latin typeface="Verdana" panose="020B0604030504040204" pitchFamily="34" charset="0"/>
              </a:rPr>
              <a:t>Kulturní spolupráce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FDE0D582-9B50-F94F-B913-698598319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1746"/>
          <a:stretch>
            <a:fillRect/>
          </a:stretch>
        </p:blipFill>
        <p:spPr bwMode="auto">
          <a:xfrm>
            <a:off x="530942" y="2089150"/>
            <a:ext cx="299085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A9AAD85-476E-644F-9397-AAC494CED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algn="ctr" eaLnBrk="1" hangingPunct="1">
              <a:buFontTx/>
              <a:buNone/>
            </a:pPr>
            <a:r>
              <a:rPr lang="cs-CZ" altLang="cs-CZ" dirty="0"/>
              <a:t>BIENVENUE </a:t>
            </a:r>
            <a:r>
              <a:rPr lang="en-US" altLang="cs-CZ" dirty="0" err="1">
                <a:cs typeface="Times New Roman" panose="02020603050405020304" pitchFamily="18" charset="0"/>
              </a:rPr>
              <a:t>À</a:t>
            </a:r>
            <a:r>
              <a:rPr lang="cs-CZ" altLang="cs-CZ" dirty="0">
                <a:cs typeface="Times New Roman" panose="02020603050405020304" pitchFamily="18" charset="0"/>
              </a:rPr>
              <a:t> LA FACULTÉ DES LETTRES</a:t>
            </a:r>
            <a:r>
              <a:rPr lang="cs-CZ" altLang="cs-CZ" dirty="0"/>
              <a:t> !</a:t>
            </a:r>
          </a:p>
        </p:txBody>
      </p:sp>
      <p:pic>
        <p:nvPicPr>
          <p:cNvPr id="22531" name="Picture 2" descr="19460214Praha_Panorama.jpg">
            <a:extLst>
              <a:ext uri="{FF2B5EF4-FFF2-40B4-BE49-F238E27FC236}">
                <a16:creationId xmlns:a16="http://schemas.microsoft.com/office/drawing/2014/main" id="{0996AEB0-D808-2842-8FA4-8E87761EFEC3}"/>
              </a:ext>
            </a:extLst>
          </p:cNvPr>
          <p:cNvPicPr>
            <a:picLocks noGrp="1" noChangeAspect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5951"/>
          <a:stretch>
            <a:fillRect/>
          </a:stretch>
        </p:blipFill>
        <p:spPr>
          <a:xfrm>
            <a:off x="1982635" y="18479"/>
            <a:ext cx="8631007" cy="1620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2" descr="19460214Praha_Panorama.jpg">
            <a:extLst>
              <a:ext uri="{FF2B5EF4-FFF2-40B4-BE49-F238E27FC236}">
                <a16:creationId xmlns:a16="http://schemas.microsoft.com/office/drawing/2014/main" id="{43E0BC69-6E99-1942-ABBC-D193119A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5951"/>
          <a:stretch>
            <a:fillRect/>
          </a:stretch>
        </p:blipFill>
        <p:spPr bwMode="auto">
          <a:xfrm>
            <a:off x="1743617" y="4652963"/>
            <a:ext cx="9109045" cy="171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5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1FE558-A46A-E84A-B55C-461C4C0EB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086" y="630238"/>
            <a:ext cx="7772400" cy="101917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CC0000"/>
                </a:solidFill>
              </a:rPr>
              <a:t>Struktura ÚRS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F850213-7C8C-C241-861A-59E75B725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086" y="1923143"/>
            <a:ext cx="8697686" cy="4934857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latin typeface="Verdana" panose="020B0604030504040204" pitchFamily="34" charset="0"/>
              </a:rPr>
              <a:t>Oddělení francouzského jazyka a literatury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	</a:t>
            </a: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Bakalářské studium		Navazující magisterské studium*</a:t>
            </a:r>
          </a:p>
          <a:p>
            <a:pPr eaLnBrk="1" hangingPunct="1"/>
            <a:r>
              <a:rPr lang="cs-CZ" altLang="cs-CZ" sz="2000" dirty="0">
                <a:latin typeface="Verdana" panose="020B0604030504040204" pitchFamily="34" charset="0"/>
              </a:rPr>
              <a:t>Oddělení hispanistiky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	</a:t>
            </a: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Bakalářské studium		Navazující magisterské studium*</a:t>
            </a:r>
            <a:endParaRPr lang="cs-CZ" altLang="cs-CZ" sz="2000" dirty="0">
              <a:solidFill>
                <a:srgbClr val="66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cs-CZ" altLang="cs-CZ" sz="2000" dirty="0">
                <a:latin typeface="Verdana" panose="020B0604030504040204" pitchFamily="34" charset="0"/>
              </a:rPr>
              <a:t>Oddělení </a:t>
            </a:r>
            <a:r>
              <a:rPr lang="cs-CZ" altLang="cs-CZ" sz="2000" dirty="0" err="1">
                <a:latin typeface="Verdana" panose="020B0604030504040204" pitchFamily="34" charset="0"/>
              </a:rPr>
              <a:t>italianistiky</a:t>
            </a: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	</a:t>
            </a: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Bakalářské studium		Navazující magisterské studium*</a:t>
            </a:r>
            <a:endParaRPr lang="cs-CZ" altLang="cs-CZ" sz="2000" dirty="0">
              <a:solidFill>
                <a:srgbClr val="6633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cs-CZ" altLang="cs-CZ" sz="2000" dirty="0">
                <a:latin typeface="Verdana" panose="020B0604030504040204" pitchFamily="34" charset="0"/>
              </a:rPr>
              <a:t>Oddělení </a:t>
            </a:r>
            <a:r>
              <a:rPr lang="cs-CZ" altLang="cs-CZ" sz="2000" dirty="0" err="1">
                <a:latin typeface="Verdana" panose="020B0604030504040204" pitchFamily="34" charset="0"/>
              </a:rPr>
              <a:t>portugalistiky</a:t>
            </a: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	</a:t>
            </a:r>
            <a:r>
              <a:rPr lang="cs-CZ" altLang="cs-CZ" sz="1400" dirty="0" err="1">
                <a:solidFill>
                  <a:srgbClr val="663300"/>
                </a:solidFill>
                <a:latin typeface="Verdana" panose="020B0604030504040204" pitchFamily="34" charset="0"/>
              </a:rPr>
              <a:t>Mikrocertifikáty</a:t>
            </a: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		</a:t>
            </a:r>
          </a:p>
          <a:p>
            <a:pPr eaLnBrk="1" hangingPunct="1">
              <a:buFontTx/>
              <a:buNone/>
            </a:pPr>
            <a:endParaRPr lang="cs-CZ" altLang="cs-CZ" sz="1400" dirty="0">
              <a:solidFill>
                <a:srgbClr val="6633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Verdana" panose="020B0604030504040204" pitchFamily="34" charset="0"/>
              </a:rPr>
              <a:t>	 </a:t>
            </a: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* Doktorské studium:	Románské jazyky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solidFill>
                  <a:srgbClr val="663300"/>
                </a:solidFill>
                <a:latin typeface="Verdana" panose="020B0604030504040204" pitchFamily="34" charset="0"/>
              </a:rPr>
              <a:t>				Románské literatury</a:t>
            </a:r>
          </a:p>
          <a:p>
            <a:pPr algn="ctr" eaLnBrk="1" hangingPunct="1">
              <a:buFontTx/>
              <a:buNone/>
            </a:pPr>
            <a:r>
              <a:rPr lang="cs-CZ" altLang="cs-CZ" sz="1400" b="1" dirty="0">
                <a:solidFill>
                  <a:srgbClr val="663300"/>
                </a:solidFill>
                <a:latin typeface="Verdana" panose="020B0604030504040204" pitchFamily="34" charset="0"/>
              </a:rPr>
              <a:t>Od akademického roku 2019/2020 je akreditováno bakalářské i magisterské učitelské studium na francouzské filologii a hispanistice. 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rgbClr val="6633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rgbClr val="663300"/>
              </a:solidFill>
              <a:latin typeface="Verdana" panose="020B060403050404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3451DCE-C99E-B34F-AD20-3C7D244F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37" y="1781635"/>
            <a:ext cx="6477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49AC574D-D815-1B4B-80F1-5B74FC43E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87" y="268288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7776148-E0A7-6446-8229-8DD5DE86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87" y="3502021"/>
            <a:ext cx="6477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D16C5149-52AB-5C42-BF51-C04CCF83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38" y="4390571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20110727IMG_1716-2.jpg">
            <a:extLst>
              <a:ext uri="{FF2B5EF4-FFF2-40B4-BE49-F238E27FC236}">
                <a16:creationId xmlns:a16="http://schemas.microsoft.com/office/drawing/2014/main" id="{0B323673-0124-0643-81FA-B68FC3818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b="2174"/>
          <a:stretch>
            <a:fillRect/>
          </a:stretch>
        </p:blipFill>
        <p:spPr bwMode="auto">
          <a:xfrm>
            <a:off x="9310650" y="1790921"/>
            <a:ext cx="2681935" cy="46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3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89AB9-7526-7F4A-BED7-5B992649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Přijímací řízení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DDD831-2A12-B049-B5AA-CBED729AB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0486" y="3906325"/>
            <a:ext cx="7191939" cy="2277141"/>
          </a:xfrm>
        </p:spPr>
        <p:txBody>
          <a:bodyPr/>
          <a:lstStyle/>
          <a:p>
            <a:r>
              <a:rPr lang="cs-CZ" dirty="0"/>
              <a:t>Bakalářské a magisterské obory</a:t>
            </a:r>
          </a:p>
          <a:p>
            <a:r>
              <a:rPr lang="cs-CZ" dirty="0"/>
              <a:t>Garantka přijímacího řízení: </a:t>
            </a:r>
          </a:p>
          <a:p>
            <a:r>
              <a:rPr lang="cs-CZ" dirty="0"/>
              <a:t>	</a:t>
            </a:r>
            <a:r>
              <a:rPr lang="cs-CZ" b="1" dirty="0"/>
              <a:t>Radka Mudrochová 	</a:t>
            </a:r>
            <a:r>
              <a:rPr lang="cs-CZ" b="1" dirty="0" err="1"/>
              <a:t>radka.mudrochova@ff.cuni.cz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911838-D7E5-B746-98AA-217C6EF95B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84" y="685135"/>
            <a:ext cx="3221191" cy="32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BFF1F05-67D8-4D4B-BB93-033D8EF2C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24354"/>
            <a:ext cx="10515600" cy="832303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Bakalářský obor „Francouzská filologie“</a:t>
            </a:r>
            <a:b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cs-CZ" sz="2000" b="1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Přijímací řízení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2046247-75C1-7048-831D-18D559272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56657"/>
            <a:ext cx="10417629" cy="50144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Předpokládaný termín:		</a:t>
            </a:r>
            <a:r>
              <a:rPr lang="cs-CZ" altLang="cs-CZ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červnový týden 2025</a:t>
            </a:r>
          </a:p>
          <a:p>
            <a:r>
              <a:rPr lang="cs-CZ" altLang="cs-CZ" sz="1400" b="1" dirty="0">
                <a:latin typeface="Verdana" panose="020B0604030504040204" pitchFamily="34" charset="0"/>
              </a:rPr>
              <a:t>Předpokládaný náhradní termín:	druhá polovina června 2025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Průběh:			Jednokolové ústní přijímací řízení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(100bodová evaluační stupnice)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Vzít s sebou:			Občanský průkaz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Seznam prostudované primární a sekundární literatury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(minimálně 10 titulů)	</a:t>
            </a:r>
          </a:p>
          <a:p>
            <a:r>
              <a:rPr lang="cs-CZ" altLang="cs-CZ" sz="1400" b="1" dirty="0">
                <a:latin typeface="Verdana" panose="020B0604030504040204" pitchFamily="34" charset="0"/>
              </a:rPr>
              <a:t>Hodnocení:			</a:t>
            </a: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Francouzský jazyk	30 %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Reálie frankofonních zemí	20 %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Francouzská literatura	30 %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Dějiny Francie		20 %</a:t>
            </a:r>
            <a:r>
              <a:rPr lang="cs-CZ" altLang="cs-CZ" sz="1400" b="1" dirty="0">
                <a:latin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Předpokládaný počet přijatých:  	40		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25C8F8-1A46-6F46-879C-15A3CC492E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15" y="1965318"/>
            <a:ext cx="3007085" cy="199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676F58E-9F2A-9043-9967-996D0D8AD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086" y="533400"/>
            <a:ext cx="7772400" cy="1219199"/>
          </a:xfrm>
        </p:spPr>
        <p:txBody>
          <a:bodyPr/>
          <a:lstStyle/>
          <a:p>
            <a: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</a:rPr>
              <a:t>Bakalářský obor „Francouzský jazyk a literatura se zaměřením na vzdělávání“</a:t>
            </a:r>
            <a:b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cs-CZ" sz="2000" b="1" dirty="0">
                <a:solidFill>
                  <a:srgbClr val="CC0000"/>
                </a:solidFill>
                <a:latin typeface="Verdana" panose="020B0604030504040204" pitchFamily="34" charset="0"/>
              </a:rPr>
              <a:t>Přijímací řízení</a:t>
            </a:r>
            <a:br>
              <a:rPr lang="cs-CZ" altLang="cs-CZ" sz="2000" dirty="0"/>
            </a:br>
            <a:endParaRPr lang="cs-CZ" altLang="cs-CZ" sz="2000" b="1" dirty="0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D5937B2-ABC7-8742-89FD-054672409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086" y="1870587"/>
            <a:ext cx="11146971" cy="5105401"/>
          </a:xfrm>
        </p:spPr>
        <p:txBody>
          <a:bodyPr/>
          <a:lstStyle/>
          <a:p>
            <a:r>
              <a:rPr lang="cs-CZ" altLang="cs-CZ" sz="1400" b="1" dirty="0">
                <a:latin typeface="Verdana" panose="020B0604030504040204" pitchFamily="34" charset="0"/>
              </a:rPr>
              <a:t>Předpokládaný termín:		</a:t>
            </a:r>
            <a:r>
              <a:rPr lang="cs-CZ" altLang="cs-CZ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červnový týden 2025</a:t>
            </a:r>
          </a:p>
          <a:p>
            <a:r>
              <a:rPr lang="cs-CZ" altLang="cs-CZ" sz="1400" b="1" dirty="0">
                <a:latin typeface="Verdana" panose="020B0604030504040204" pitchFamily="34" charset="0"/>
              </a:rPr>
              <a:t>Předpokládaný náhradní termín:	druhá polovina června 2025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Průběh:			Jednokolové ústní přijímací řízení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(100bodová evaluační stupnice)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Vzít s sebou:			Občanský průkaz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Seznam prostudované primární a sekundární literatury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(minimálně 10 titulů)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r>
              <a:rPr lang="cs-CZ" altLang="cs-CZ" sz="1400" b="1" dirty="0">
                <a:latin typeface="Verdana" panose="020B0604030504040204" pitchFamily="34" charset="0"/>
              </a:rPr>
              <a:t>Hodnocení:			</a:t>
            </a: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Motivace ke studiu			20 %</a:t>
            </a:r>
          </a:p>
          <a:p>
            <a:pPr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Praktická znalost </a:t>
            </a:r>
            <a:r>
              <a:rPr lang="cs-CZ" altLang="cs-CZ" sz="1400" b="1" dirty="0" err="1">
                <a:solidFill>
                  <a:srgbClr val="CC0000"/>
                </a:solidFill>
                <a:latin typeface="Verdana" panose="020B0604030504040204" pitchFamily="34" charset="0"/>
              </a:rPr>
              <a:t>fj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, reálií Francie a</a:t>
            </a:r>
          </a:p>
          <a:p>
            <a:pPr>
              <a:buNone/>
            </a:pP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					frankofonních zemí			40 %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chemeClr val="accent2"/>
                </a:solidFill>
                <a:latin typeface="Verdana" panose="020B0604030504040204" pitchFamily="34" charset="0"/>
              </a:rPr>
              <a:t>Francouzská literatura a dějiny Francie	40 %</a:t>
            </a:r>
          </a:p>
          <a:p>
            <a:r>
              <a:rPr lang="cs-CZ" altLang="cs-CZ" sz="1400" b="1" dirty="0">
                <a:latin typeface="Verdana" panose="020B0604030504040204" pitchFamily="34" charset="0"/>
              </a:rPr>
              <a:t>Předpokládaný počet přijatých:	20		</a:t>
            </a:r>
          </a:p>
        </p:txBody>
      </p:sp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5A0062DA-8CED-2048-804E-9A914A9247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1870587"/>
            <a:ext cx="3030794" cy="20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3D3A9-F8C7-E145-BADF-BA995ED4E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5899"/>
          </a:xfrm>
        </p:spPr>
        <p:txBody>
          <a:bodyPr/>
          <a:lstStyle/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termín:		</a:t>
            </a: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červnový týden 2025</a:t>
            </a: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náhradní termín:	</a:t>
            </a:r>
            <a:r>
              <a:rPr lang="cs-CZ" altLang="cs-CZ" sz="1400" b="1" dirty="0">
                <a:latin typeface="Verdana" panose="020B0604030504040204" pitchFamily="34" charset="0"/>
              </a:rPr>
              <a:t>druhá polovina června 2025</a:t>
            </a: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>
              <a:buNone/>
            </a:pP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Průběh:			Jednokolové ústní přijímací řízení	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(100bodová evaluační stupnice)</a:t>
            </a:r>
          </a:p>
          <a:p>
            <a:pPr lvl="0">
              <a:buNone/>
            </a:pP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Vzít s sebou:			Občanský průkaz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Seznam prostudované primární a sekundární literatury 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(minimálně 50 titulů)	</a:t>
            </a:r>
          </a:p>
          <a:p>
            <a:pPr lvl="0">
              <a:buNone/>
            </a:pP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Hodnocení:			</a:t>
            </a:r>
            <a:r>
              <a:rPr lang="cs-CZ" altLang="cs-CZ" sz="1400" b="1" dirty="0">
                <a:solidFill>
                  <a:srgbClr val="ED7D31"/>
                </a:solidFill>
                <a:latin typeface="Verdana" panose="020B0604030504040204" pitchFamily="34" charset="0"/>
              </a:rPr>
              <a:t>Francouzský jazyk – praktická znalost		       40 %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Lingvistika francouzštiny v rozsahu BZK	       	       30 %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ED7D31"/>
                </a:solidFill>
                <a:latin typeface="Verdana" panose="020B0604030504040204" pitchFamily="34" charset="0"/>
              </a:rPr>
              <a:t>Dějiny francouzsky psaných literatur v rozsahu BZK 	       30 %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</a:t>
            </a:r>
          </a:p>
          <a:p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počet přijatých:	20	</a:t>
            </a:r>
            <a:endParaRPr lang="fr-FR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6E08E0-D1D1-3C4B-AD26-D6A5103B5472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24354"/>
            <a:ext cx="10515600" cy="832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Navazující magisterský obor „Francouzská filologie“</a:t>
            </a:r>
            <a:b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cs-CZ" sz="2000" b="1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Přijímací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73A8E4-C200-5447-827E-3EDEDCB2AF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97" y="632688"/>
            <a:ext cx="2038027" cy="263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3D3A9-F8C7-E145-BADF-BA995ED4E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/>
          <a:lstStyle/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termín:		</a:t>
            </a: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červnový týden 2025</a:t>
            </a: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náhradní termín:	</a:t>
            </a:r>
            <a:r>
              <a:rPr lang="cs-CZ" altLang="cs-CZ" sz="1400" b="1" dirty="0">
                <a:latin typeface="Verdana" panose="020B0604030504040204" pitchFamily="34" charset="0"/>
              </a:rPr>
              <a:t>druhá polovina června 2025 </a:t>
            </a:r>
          </a:p>
          <a:p>
            <a:pPr marL="0" lvl="0" indent="0">
              <a:buNone/>
            </a:pPr>
            <a:endParaRPr lang="cs-CZ" altLang="cs-CZ" sz="1400" b="1" dirty="0">
              <a:latin typeface="Verdana" panose="020B0604030504040204" pitchFamily="34" charset="0"/>
            </a:endParaRP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Průběh:			Jednokolové ústní přijímací řízení	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(100bodová evaluační stupnice)</a:t>
            </a:r>
          </a:p>
          <a:p>
            <a:pPr lvl="0">
              <a:buNone/>
            </a:pP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/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Vzít s sebou:			Občanský průkaz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Seznam prostudované primární a sekundární literatury 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(minimálně 40 titulů)	</a:t>
            </a:r>
          </a:p>
          <a:p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Hodnocení:			</a:t>
            </a:r>
            <a:r>
              <a:rPr lang="cs-CZ" altLang="cs-CZ" sz="1400" b="1" dirty="0">
                <a:solidFill>
                  <a:srgbClr val="ED7D31"/>
                </a:solidFill>
                <a:latin typeface="Verdana" panose="020B0604030504040204" pitchFamily="34" charset="0"/>
              </a:rPr>
              <a:t>Orientace v pedagogicko-psychologických souvislostech </a:t>
            </a: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ED7D31"/>
                </a:solidFill>
                <a:latin typeface="Verdana" panose="020B0604030504040204" pitchFamily="34" charset="0"/>
              </a:rPr>
              <a:t>				edukační praxe           				      10 %</a:t>
            </a:r>
          </a:p>
          <a:p>
            <a:pPr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Motivace ke studiu a zájem o obor  			      20 %	</a:t>
            </a:r>
            <a:endParaRPr lang="cs-CZ" altLang="cs-CZ" sz="1400" b="1" dirty="0">
              <a:solidFill>
                <a:prstClr val="black"/>
              </a:solidFill>
              <a:latin typeface="Verdana" panose="020B0604030504040204" pitchFamily="34" charset="0"/>
            </a:endParaRPr>
          </a:p>
          <a:p>
            <a:pPr lvl="0">
              <a:buNone/>
            </a:pP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ED7D31"/>
                </a:solidFill>
                <a:latin typeface="Verdana" panose="020B0604030504040204" pitchFamily="34" charset="0"/>
              </a:rPr>
              <a:t>Lingvistika francouzštiny v rozsahu BZK	   	      35 %</a:t>
            </a:r>
          </a:p>
          <a:p>
            <a:pPr lvl="0">
              <a:buNone/>
            </a:pPr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					</a:t>
            </a:r>
            <a:r>
              <a:rPr lang="cs-CZ" altLang="cs-CZ" sz="1400" b="1" dirty="0">
                <a:solidFill>
                  <a:srgbClr val="CC0000"/>
                </a:solidFill>
                <a:latin typeface="Verdana" panose="020B0604030504040204" pitchFamily="34" charset="0"/>
              </a:rPr>
              <a:t>Dějiny francouzsky psaných literatur v rozsahu BZK            35 %</a:t>
            </a:r>
          </a:p>
          <a:p>
            <a:r>
              <a:rPr lang="cs-CZ" altLang="cs-CZ" sz="1400" b="1" dirty="0">
                <a:solidFill>
                  <a:prstClr val="black"/>
                </a:solidFill>
                <a:latin typeface="Verdana" panose="020B0604030504040204" pitchFamily="34" charset="0"/>
              </a:rPr>
              <a:t>Předpokládaný počet přijatých:	15	</a:t>
            </a:r>
            <a:endParaRPr lang="fr-FR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6E08E0-D1D1-3C4B-AD26-D6A5103B5472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24354"/>
            <a:ext cx="10515600" cy="832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Navazující magisterský obor „Učitelství francouzského jazyka a literatury“</a:t>
            </a:r>
            <a:br>
              <a:rPr lang="cs-CZ" altLang="cs-CZ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cs-CZ" sz="2000" b="1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Přijímací řízení</a:t>
            </a:r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624A6E9D-1B86-AA41-AD63-33E5829A94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5" y="1825626"/>
            <a:ext cx="2944284" cy="18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ED115-D348-CC46-A982-3ACBFC31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40" y="2240837"/>
            <a:ext cx="6218789" cy="778452"/>
          </a:xfrm>
        </p:spPr>
        <p:txBody>
          <a:bodyPr/>
          <a:lstStyle/>
          <a:p>
            <a:r>
              <a:rPr lang="fr-FR" sz="4000" b="1" dirty="0" err="1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Důležité</a:t>
            </a:r>
            <a:r>
              <a:rPr lang="fr-FR" sz="4000" b="1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20993B-EF12-5945-9A8B-4997B536B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039" y="2903379"/>
            <a:ext cx="11541371" cy="3832272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Filologické obory:</a:t>
            </a:r>
          </a:p>
          <a:p>
            <a:r>
              <a:rPr lang="cs-CZ" dirty="0">
                <a:solidFill>
                  <a:srgbClr val="C00000"/>
                </a:solidFill>
              </a:rPr>
              <a:t>full 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studium samostatné (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jednoobor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)</a:t>
            </a:r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maior 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studijní program hlavní</a:t>
            </a:r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minor 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studijní program přidružený</a:t>
            </a:r>
          </a:p>
          <a:p>
            <a:r>
              <a:rPr lang="cs-CZ" dirty="0"/>
              <a:t>Volba hlavního a přidruženého studijního programu v rámci sdruženého studia: při zápisu do studia</a:t>
            </a:r>
          </a:p>
          <a:p>
            <a:r>
              <a:rPr lang="cs-CZ" dirty="0"/>
              <a:t>- obhajoba pouze 1 BP</a:t>
            </a:r>
          </a:p>
          <a:p>
            <a:endParaRPr lang="cs-CZ" dirty="0"/>
          </a:p>
        </p:txBody>
      </p:sp>
      <p:pic>
        <p:nvPicPr>
          <p:cNvPr id="5" name="Obrázek 4" descr="Obsah obrázku text, obálka, papírnictví&#10;&#10;Popis byl vytvořen automaticky">
            <a:extLst>
              <a:ext uri="{FF2B5EF4-FFF2-40B4-BE49-F238E27FC236}">
                <a16:creationId xmlns:a16="http://schemas.microsoft.com/office/drawing/2014/main" id="{D54F72BA-1C0C-124B-B439-E346A1E285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11" y="722671"/>
            <a:ext cx="2268013" cy="33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87B204-FAC2-4F19-A534-15E2D9E10795}"/>
</file>

<file path=customXml/itemProps2.xml><?xml version="1.0" encoding="utf-8"?>
<ds:datastoreItem xmlns:ds="http://schemas.openxmlformats.org/officeDocument/2006/customXml" ds:itemID="{E5A16DCA-9732-4B8C-8CD6-9178B59D8A5C}"/>
</file>

<file path=customXml/itemProps3.xml><?xml version="1.0" encoding="utf-8"?>
<ds:datastoreItem xmlns:ds="http://schemas.openxmlformats.org/officeDocument/2006/customXml" ds:itemID="{0D82C02F-5E8B-4411-BB6A-D62E43E4F41D}"/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1597</TotalTime>
  <Words>1765</Words>
  <Application>Microsoft Macintosh PowerPoint</Application>
  <PresentationFormat>Širokoúhlá obrazovka</PresentationFormat>
  <Paragraphs>276</Paragraphs>
  <Slides>26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5" baseType="lpstr">
      <vt:lpstr>Arial</vt:lpstr>
      <vt:lpstr>Calibri</vt:lpstr>
      <vt:lpstr>Helvetica</vt:lpstr>
      <vt:lpstr>Open Sans</vt:lpstr>
      <vt:lpstr>Roboto</vt:lpstr>
      <vt:lpstr>Times New Roman</vt:lpstr>
      <vt:lpstr>Verdana</vt:lpstr>
      <vt:lpstr>Wingdings</vt:lpstr>
      <vt:lpstr>Motiv Office</vt:lpstr>
      <vt:lpstr>Francouzská filologie (Bc., NMgr.) FJ a literatura se zaměřením na vzdělávání (Bc.) Učitelství FJ a literatury pro střední školy (NMgr.) </vt:lpstr>
      <vt:lpstr>Ústav románských studií FF UK</vt:lpstr>
      <vt:lpstr>Struktura ÚRS</vt:lpstr>
      <vt:lpstr>Přijímací řízení</vt:lpstr>
      <vt:lpstr>Bakalářský obor „Francouzská filologie“ Přijímací řízení</vt:lpstr>
      <vt:lpstr>Bakalářský obor „Francouzský jazyk a literatura se zaměřením na vzdělávání“ Přijímací řízení </vt:lpstr>
      <vt:lpstr>Prezentace aplikace PowerPoint</vt:lpstr>
      <vt:lpstr>Prezentace aplikace PowerPoint</vt:lpstr>
      <vt:lpstr>Důležité!</vt:lpstr>
      <vt:lpstr>Důležité!</vt:lpstr>
      <vt:lpstr>Průběh studia</vt:lpstr>
      <vt:lpstr>Studentský spolek Gilotina – společensko-kulturní aktivity (mimoakademické)</vt:lpstr>
      <vt:lpstr>FRANCOUZSKÁ FILOLOGIE Samostatné/sdružené bakalářské studium prezenční   Doporučený studijní plán </vt:lpstr>
      <vt:lpstr>FRANCOUZSKÝ JAZYK A LITERATURA SE ZAMĚŘENÍM NA VZDĚLÁVÁNÍ Sdružené bakalářské studium prezenční  Doporučený studijní plán</vt:lpstr>
      <vt:lpstr>FRANCOUZSKÁ FILOLOGIE Samostatné/sdružené navazující magisterské studium prezenční  Doporučený studijní plán  </vt:lpstr>
      <vt:lpstr>UČITELSTVÍ FRANCOUZSKÉHO JAZYKA A LITERATURY PRO STŘEDNÍ ŠKOLY Sdružené navazující magisterské studium prezenční  Doporučený studijní plán  </vt:lpstr>
      <vt:lpstr>Přípravný kurz</vt:lpstr>
      <vt:lpstr>Partnerské univerzity FRANCIE</vt:lpstr>
      <vt:lpstr>Partnerské univerzity FRANCIE</vt:lpstr>
      <vt:lpstr>Praktické stáže (Erasmus aj.)</vt:lpstr>
      <vt:lpstr>Partnerské univerzity BELGIE</vt:lpstr>
      <vt:lpstr>Partnerské univerzity ŠVÝCARSKO</vt:lpstr>
      <vt:lpstr>Partnerské univerzity KANADA</vt:lpstr>
      <vt:lpstr>Prezentace aplikace PowerPoint</vt:lpstr>
      <vt:lpstr>Možné kariérní uplatnění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Oddělení francouzského jazyka a literatury</dc:title>
  <dc:creator>Radka Mudrochova</dc:creator>
  <cp:lastModifiedBy>Mudrochová, Radka</cp:lastModifiedBy>
  <cp:revision>51</cp:revision>
  <dcterms:created xsi:type="dcterms:W3CDTF">2020-12-07T10:41:48Z</dcterms:created>
  <dcterms:modified xsi:type="dcterms:W3CDTF">2025-01-03T19:33:19Z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