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14" r:id="rId3"/>
    <p:sldId id="316" r:id="rId4"/>
    <p:sldId id="333" r:id="rId5"/>
    <p:sldId id="334" r:id="rId6"/>
    <p:sldId id="285" r:id="rId7"/>
    <p:sldId id="287" r:id="rId8"/>
    <p:sldId id="291" r:id="rId9"/>
    <p:sldId id="276" r:id="rId10"/>
    <p:sldId id="277" r:id="rId11"/>
    <p:sldId id="318" r:id="rId12"/>
    <p:sldId id="335" r:id="rId13"/>
    <p:sldId id="259" r:id="rId14"/>
    <p:sldId id="336" r:id="rId15"/>
    <p:sldId id="261" r:id="rId16"/>
    <p:sldId id="281" r:id="rId17"/>
    <p:sldId id="337" r:id="rId18"/>
    <p:sldId id="265" r:id="rId19"/>
    <p:sldId id="260" r:id="rId20"/>
    <p:sldId id="266" r:id="rId21"/>
    <p:sldId id="320" r:id="rId22"/>
    <p:sldId id="313" r:id="rId23"/>
    <p:sldId id="338" r:id="rId24"/>
    <p:sldId id="305" r:id="rId25"/>
    <p:sldId id="272" r:id="rId26"/>
    <p:sldId id="321" r:id="rId27"/>
    <p:sldId id="294" r:id="rId28"/>
    <p:sldId id="289" r:id="rId29"/>
    <p:sldId id="293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22" r:id="rId38"/>
    <p:sldId id="340" r:id="rId39"/>
    <p:sldId id="342" r:id="rId40"/>
    <p:sldId id="323" r:id="rId41"/>
    <p:sldId id="339" r:id="rId42"/>
    <p:sldId id="303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D40"/>
    <a:srgbClr val="E37986"/>
    <a:srgbClr val="D22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6774" autoAdjust="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F687-8659-44A5-B987-DB47E3AA8D81}" type="datetimeFigureOut">
              <a:rPr lang="cs-CZ" smtClean="0"/>
              <a:t>05.01.2025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C47E-BD00-42F4-B95C-2B987241C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513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93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C47E-BD00-42F4-B95C-2B987241CB0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18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Proč to vše?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4AB53-E197-4446-A293-3B6E4167CD91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85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- základní sou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551C6D1-EC0E-4BE1-8EEE-AD0BFE03F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3" y="435829"/>
            <a:ext cx="6408162" cy="1981120"/>
          </a:xfrm>
          <a:prstGeom prst="rect">
            <a:avLst/>
          </a:prstGeom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9C465973-12C9-4E7E-B3E7-339819B8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4807" y="3468467"/>
            <a:ext cx="8353986" cy="151896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název programu.</a:t>
            </a:r>
          </a:p>
        </p:txBody>
      </p:sp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3CBD455F-1540-428D-A023-C87A83F6C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4806" y="2805732"/>
            <a:ext cx="8353986" cy="521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název základní součásti.</a:t>
            </a:r>
          </a:p>
          <a:p>
            <a:pPr lvl="0"/>
            <a:endParaRPr lang="cs-CZ" dirty="0"/>
          </a:p>
        </p:txBody>
      </p:sp>
      <p:pic>
        <p:nvPicPr>
          <p:cNvPr id="6" name="Obrázek 5" descr="Obsah obrázku text, Písmo, bílé&#10;&#10;Popis byl vytvořen automaticky">
            <a:extLst>
              <a:ext uri="{FF2B5EF4-FFF2-40B4-BE49-F238E27FC236}">
                <a16:creationId xmlns:a16="http://schemas.microsoft.com/office/drawing/2014/main" id="{F88CB4FA-9478-3AE4-E913-B2B82F114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4" y="5468589"/>
            <a:ext cx="64262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9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D34E2D-EE31-4DC0-9247-4DBF2ED796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cs-CZ" dirty="0"/>
              <a:t>Kliknutím vložíte text.</a:t>
            </a:r>
          </a:p>
          <a:p>
            <a:pPr lvl="1"/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83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DF5AC-44B8-4E3E-8B0A-4EDD76AF9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A8E963-122F-4D71-8C04-B01D8F9A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C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3CC5780-97A7-4892-810D-637664206204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6F267A-BE8F-4FE3-A8F2-A3A14D7F5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C4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63724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02828-E203-4BCF-A5B0-CB2FC2EC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5DBEC2-CBC0-4C1C-88E7-DC2EDCA58E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F575050-708C-4714-B50C-D679D7CC41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A612F-A0C2-4C25-85F3-1AD024CA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F61B0A8-8F34-4579-959E-67B3416A9699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0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FBEE-EED9-440B-B6A2-0370D421D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BC1BE52-8A40-4C07-BD57-49A31749FC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C8B1659-79F4-4765-8610-2F273D4750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71A42BE-7C37-4E5F-A5C7-DE3988B8FE8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252F095-D907-45FC-9209-CE575CF9B53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D22D40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3AF3188-F662-42FA-942C-C3BA18BE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0D3BDEC-7BDF-49D8-818D-67B015274AAF}"/>
              </a:ext>
            </a:extLst>
          </p:cNvPr>
          <p:cNvCxnSpPr/>
          <p:nvPr userDrawn="1"/>
        </p:nvCxnSpPr>
        <p:spPr>
          <a:xfrm>
            <a:off x="838200" y="160686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79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B72C8-7D3F-4C74-90F8-8DA326D5D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5A6722-54AF-4AAD-A2E6-780E1205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9713418-A7EB-478E-BEED-F2EBCA77CFFE}"/>
              </a:ext>
            </a:extLst>
          </p:cNvPr>
          <p:cNvCxnSpPr/>
          <p:nvPr userDrawn="1"/>
        </p:nvCxnSpPr>
        <p:spPr>
          <a:xfrm>
            <a:off x="838200" y="1751648"/>
            <a:ext cx="10515600" cy="0"/>
          </a:xfrm>
          <a:prstGeom prst="line">
            <a:avLst/>
          </a:prstGeom>
          <a:ln w="952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50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147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356F0D-8BFD-494A-8220-002D1C5E3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nadpis.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BA097-ED2B-4036-B097-8C187A6622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22D40"/>
              </a:buClr>
              <a:buFont typeface="Wingdings" panose="05000000000000000000" pitchFamily="2" charset="2"/>
              <a:buChar char="§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C587ECA-5355-4449-8467-B73118C0A2B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051C28-CB18-4E15-84A8-0937D20E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55FAB65-B0A7-4575-8846-11158687D38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vložíte obrázek.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24AE90-7605-4DC5-9CC0-F95158D6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22D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9E0D19-CE3D-446D-A820-F362435AD28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276D1917-8BCB-4A56-9BA7-03075193B5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22C40"/>
              </a:buClr>
              <a:buFont typeface="Wingdings" panose="05000000000000000000" pitchFamily="2" charset="2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261854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1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bn.ff.cuni.cz/uchazec/bakalarske-studium/bohemistika-pro-cizince/pripravny-kurz/" TargetMode="External"/><Relationship Id="rId2" Type="http://schemas.openxmlformats.org/officeDocument/2006/relationships/hyperlink" Target="https://ubn.ff.cuni.cz/uchazec/bakalarske-studium/bohemistika-pro-cizince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ubn.ff.cuni.cz/uchazec/navazujici-magisterske-studium/bohemistika-pro-cizince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ubn.ff.cuni.cz/uchazec/bakalarske-studium/bohemistika-pro-cizince/pripravny-kurz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EY8PNSIVqyc&amp;fbclid=IwAR3OWboa_enhhAfMtgE7RcYmIbuZthi5v9Pa6Kq1jZGa-T5Ok8fBqfCTqd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bn.ff.cuni.cz/studium/" TargetMode="External"/><Relationship Id="rId2" Type="http://schemas.openxmlformats.org/officeDocument/2006/relationships/hyperlink" Target="https://czechstudies.ff.cuni.cz/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ohemistika.sympozium.ff.cuni.cz/" TargetMode="External"/><Relationship Id="rId5" Type="http://schemas.openxmlformats.org/officeDocument/2006/relationships/hyperlink" Target="http://lsss.ff.cuni.cz/" TargetMode="External"/><Relationship Id="rId4" Type="http://schemas.openxmlformats.org/officeDocument/2006/relationships/hyperlink" Target="https://ubn.ff.cuni.cz/kurzy/kurzy-cestiny/prijizdejici-studenti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bn.ff.cuni.cz/veda-a-vyzkum/profilove-projekt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44E5260-5AD8-478A-B5F5-E1D82BA0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Bohemistika pro cizince</a:t>
            </a:r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52237480-7ADF-4500-9A0D-E7A710267A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Ústav bohemistiky pro cizince a komunikace neslyšících</a:t>
            </a:r>
          </a:p>
        </p:txBody>
      </p:sp>
    </p:spTree>
    <p:extLst>
      <p:ext uri="{BB962C8B-B14F-4D97-AF65-F5344CB8AC3E}">
        <p14:creationId xmlns:p14="http://schemas.microsoft.com/office/powerpoint/2010/main" val="358808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Studijní program </a:t>
            </a:r>
            <a:br>
              <a:rPr lang="cs-CZ" b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Bohemistika pro cizince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i="1"/>
          </a:p>
          <a:p>
            <a:pPr marL="0" indent="0" algn="ctr">
              <a:buNone/>
            </a:pPr>
            <a:r>
              <a:rPr lang="cs-CZ" sz="4000">
                <a:latin typeface="Cambria" panose="02040503050406030204" pitchFamily="18" charset="0"/>
                <a:ea typeface="Cambria" panose="02040503050406030204" pitchFamily="18" charset="0"/>
              </a:rPr>
              <a:t>Komu je určen?</a:t>
            </a:r>
          </a:p>
          <a:p>
            <a:pPr lvl="1"/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 algn="ctr">
              <a:buNone/>
            </a:pPr>
            <a:r>
              <a:rPr lang="cs-CZ" sz="3200">
                <a:latin typeface="Cambria" panose="02040503050406030204" pitchFamily="18" charset="0"/>
                <a:ea typeface="Cambria" panose="02040503050406030204" pitchFamily="18" charset="0"/>
              </a:rPr>
              <a:t>Zahraničním studentům a cizincům žijícím v ČR.</a:t>
            </a:r>
          </a:p>
          <a:p>
            <a:pPr marL="457200" lvl="1" indent="0" algn="ctr">
              <a:buNone/>
            </a:pPr>
            <a:r>
              <a:rPr lang="cs-CZ" sz="3200">
                <a:latin typeface="Cambria" panose="02040503050406030204" pitchFamily="18" charset="0"/>
                <a:ea typeface="Cambria" panose="02040503050406030204" pitchFamily="18" charset="0"/>
              </a:rPr>
              <a:t>Uchazečům, jejichž mateřským jazykem není čeština</a:t>
            </a:r>
            <a:r>
              <a:rPr lang="cs-CZ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cs-CZ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7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Charakteristika studijního programu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Vychází z oborů: lingvistika, literatura, historie.</a:t>
            </a:r>
          </a:p>
          <a:p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dirty="0">
                <a:solidFill>
                  <a:srgbClr val="D22D4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Cíl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: připravit absolventy se znalostí českého jazyka a české kultury</a:t>
            </a:r>
          </a:p>
          <a:p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Na Bc. program navazuje magisterské studium Bohemistika pro cizince nebo si můžete vybrat další obory na FF UK.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Po absolvování </a:t>
            </a:r>
            <a:r>
              <a:rPr lang="cs-CZ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NMgr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. programu můžete pokračovat v doktorském studiu na FF UK. </a:t>
            </a:r>
          </a:p>
        </p:txBody>
      </p:sp>
    </p:spTree>
    <p:extLst>
      <p:ext uri="{BB962C8B-B14F-4D97-AF65-F5344CB8AC3E}">
        <p14:creationId xmlns:p14="http://schemas.microsoft.com/office/powerpoint/2010/main" val="6837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D4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81263A4-0EC1-25A8-5B42-2E507D5583C7}"/>
              </a:ext>
            </a:extLst>
          </p:cNvPr>
          <p:cNvSpPr txBox="1"/>
          <p:nvPr/>
        </p:nvSpPr>
        <p:spPr>
          <a:xfrm>
            <a:off x="2511039" y="2551837"/>
            <a:ext cx="7169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Jaké odborné ZNALOSTI získáte?</a:t>
            </a:r>
          </a:p>
        </p:txBody>
      </p:sp>
    </p:spTree>
    <p:extLst>
      <p:ext uri="{BB962C8B-B14F-4D97-AF65-F5344CB8AC3E}">
        <p14:creationId xmlns:p14="http://schemas.microsoft.com/office/powerpoint/2010/main" val="41037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ZNALOSTI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99016"/>
            <a:ext cx="10515600" cy="5141627"/>
          </a:xfrm>
        </p:spPr>
        <p:txBody>
          <a:bodyPr>
            <a:normAutofit fontScale="85000" lnSpcReduction="20000"/>
          </a:bodyPr>
          <a:lstStyle/>
          <a:p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Ucelené znalosti teoretického </a:t>
            </a:r>
            <a:r>
              <a:rPr lang="cs-CZ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lingvistického popisu</a:t>
            </a:r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současného ČJ:</a:t>
            </a:r>
          </a:p>
          <a:p>
            <a:pPr lvl="1"/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foneticko-fonologické, mluvnické, lexikální. </a:t>
            </a:r>
          </a:p>
          <a:p>
            <a:pPr lvl="0"/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Odpovídající znalost české </a:t>
            </a:r>
            <a:r>
              <a:rPr lang="cs-CZ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literatury</a:t>
            </a:r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lvl="1"/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v sociokulturním a historickém kontextu. </a:t>
            </a:r>
          </a:p>
          <a:p>
            <a:pPr lvl="0"/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Základní znalost české </a:t>
            </a:r>
            <a:r>
              <a:rPr lang="cs-CZ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historie</a:t>
            </a:r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 a českých </a:t>
            </a:r>
            <a:r>
              <a:rPr lang="cs-CZ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reálií</a:t>
            </a:r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lvl="0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Přehled o struktuře oboru bohemistika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o aktuálních problémech, 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trendech,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osobnostech jednotlivých bohemistických disciplín. </a:t>
            </a:r>
          </a:p>
          <a:p>
            <a:pPr lvl="0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Znalost principů a metod komunikační jazykové výuky. </a:t>
            </a:r>
          </a:p>
          <a:p>
            <a:pPr lvl="0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Aktivní znalost českého jazyka s důrazem na: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recepci odborných textů, 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kultivovaný samostatný řečový projev v mluvené podobě,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aktivní zvládnutí odborného stylu v písemné podobě. </a:t>
            </a:r>
          </a:p>
          <a:p>
            <a:pPr lvl="0"/>
            <a:endParaRPr lang="cs-CZ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4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D40">
            <a:alpha val="7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7C09B-00F8-4E2D-E321-46504ACE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5FEA441-5410-508A-6076-AD9DC55EEF0E}"/>
              </a:ext>
            </a:extLst>
          </p:cNvPr>
          <p:cNvSpPr txBox="1"/>
          <p:nvPr/>
        </p:nvSpPr>
        <p:spPr>
          <a:xfrm>
            <a:off x="2511039" y="2551837"/>
            <a:ext cx="7169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Jaké DOVEDNOSTI získáte?</a:t>
            </a:r>
          </a:p>
        </p:txBody>
      </p:sp>
    </p:spTree>
    <p:extLst>
      <p:ext uri="{BB962C8B-B14F-4D97-AF65-F5344CB8AC3E}">
        <p14:creationId xmlns:p14="http://schemas.microsoft.com/office/powerpoint/2010/main" val="39530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DOVEDNOSTI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latin typeface="Cambria Math"/>
                <a:ea typeface="Cambria Math"/>
              </a:rPr>
              <a:t>řečové dovednosti na úrovni C1 podle SERR</a:t>
            </a:r>
          </a:p>
          <a:p>
            <a:pPr lvl="1"/>
            <a:r>
              <a:rPr lang="cs-CZ" dirty="0">
                <a:latin typeface="Cambria Math"/>
                <a:ea typeface="Cambria Math"/>
              </a:rPr>
              <a:t>ústní i písemná komunikace, 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cs-CZ" dirty="0">
                <a:latin typeface="Cambria Math"/>
                <a:ea typeface="Cambria Math"/>
              </a:rPr>
              <a:t>čtení a poslech s porozuměním. 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dirty="0">
                <a:latin typeface="Cambria Math"/>
                <a:ea typeface="Cambria Math"/>
              </a:rPr>
              <a:t>Dovednost využít odborných znalostí k rozboru textů různých funkčních stylů a k analýze literárního díla. 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 dirty="0">
                <a:latin typeface="Cambria Math"/>
                <a:ea typeface="Cambria Math"/>
              </a:rPr>
              <a:t>Dovednost kritického myšlení ve filologické sféře a zaujetí podloženého stanoviska ke konkrétním filologickým problémům. 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/>
            <a:r>
              <a:rPr lang="cs-CZ" dirty="0">
                <a:latin typeface="Cambria Math"/>
                <a:ea typeface="Cambria Math"/>
              </a:rPr>
              <a:t>Dovednost pracovat s filologickými nástroji</a:t>
            </a:r>
          </a:p>
          <a:p>
            <a:pPr lvl="1"/>
            <a:r>
              <a:rPr lang="cs-CZ" dirty="0">
                <a:latin typeface="Cambria Math"/>
                <a:ea typeface="Cambria Math"/>
              </a:rPr>
              <a:t>učebnicemi, gramatikami, slovníky, korpusy a dalšími elektronickými databázemi,</a:t>
            </a:r>
          </a:p>
          <a:p>
            <a:r>
              <a:rPr lang="cs-CZ" dirty="0">
                <a:latin typeface="Cambria Math"/>
                <a:ea typeface="Cambria Math"/>
              </a:rPr>
              <a:t>Aktivní znalost jednoho dalšího cizího (tj. nemateřského) jazyka. </a:t>
            </a:r>
            <a:endParaRPr lang="cs-CZ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8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572625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Přijímací zkouška</a:t>
            </a:r>
            <a:b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https://ubn.ff.cuni.cz/uchazec/bakalarske-studium/bohemistika-pro-cizince/</a:t>
            </a:r>
            <a:r>
              <a:rPr lang="cs-CZ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cs-CZ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přijímací zkouška: 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dvoukolová (písemná a ústní)</a:t>
            </a:r>
            <a:endParaRPr lang="cs-CZ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217906"/>
            <a:ext cx="5181600" cy="41925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cs-CZ" sz="1400" b="1" dirty="0">
                <a:latin typeface="Cambria"/>
                <a:ea typeface="Cambria"/>
              </a:rPr>
              <a:t>kolo – PÍSEMNÁ ČÁST </a:t>
            </a:r>
            <a:r>
              <a:rPr lang="cs-CZ" sz="1400" dirty="0">
                <a:latin typeface="Cambria"/>
                <a:ea typeface="Cambria"/>
              </a:rPr>
              <a:t>(60 minut)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distanční v systému </a:t>
            </a:r>
            <a:r>
              <a:rPr lang="cs-CZ" sz="1400" dirty="0" err="1">
                <a:latin typeface="Cambria"/>
                <a:ea typeface="Cambria"/>
              </a:rPr>
              <a:t>Moodle</a:t>
            </a:r>
            <a:b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400" b="1" dirty="0">
                <a:latin typeface="Cambria"/>
                <a:ea typeface="Cambria"/>
              </a:rPr>
              <a:t>test </a:t>
            </a:r>
            <a:r>
              <a:rPr lang="cs-CZ" sz="1400" dirty="0">
                <a:latin typeface="Cambria"/>
                <a:ea typeface="Cambria"/>
              </a:rPr>
              <a:t>(max. 50 b.)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b="1" dirty="0">
                <a:latin typeface="Cambria"/>
                <a:ea typeface="Cambria"/>
              </a:rPr>
              <a:t>jednotlivé části testů:</a:t>
            </a:r>
            <a:endParaRPr lang="cs-CZ" sz="1400" dirty="0">
              <a:latin typeface="Cambria"/>
              <a:ea typeface="Cambria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gramaticko-lexikální test (max. 25 b.)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poslech s porozuměním (max. 15 b.)</a:t>
            </a: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kulturně-literární (max. 10 b.)</a:t>
            </a: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latin typeface="Cambria"/>
                <a:ea typeface="Cambria"/>
              </a:rPr>
              <a:t>Při písemné části zkoušky </a:t>
            </a:r>
            <a:r>
              <a:rPr lang="cs-CZ" sz="1400" b="1" dirty="0">
                <a:latin typeface="Cambria"/>
                <a:ea typeface="Cambria"/>
              </a:rPr>
              <a:t>nejsou </a:t>
            </a:r>
            <a:r>
              <a:rPr lang="cs-CZ" sz="1400" dirty="0">
                <a:latin typeface="Cambria"/>
                <a:ea typeface="Cambria"/>
              </a:rPr>
              <a:t>povoleny slovníky a další online pomůcky.</a:t>
            </a:r>
            <a:endParaRPr lang="cs-CZ" sz="1300" dirty="0">
              <a:latin typeface="Cambria"/>
              <a:ea typeface="Cambria"/>
            </a:endParaRPr>
          </a:p>
          <a:p>
            <a:pPr marL="0" indent="0">
              <a:buNone/>
            </a:pPr>
            <a:r>
              <a:rPr lang="cs-CZ" sz="1400" dirty="0">
                <a:latin typeface="Cambria"/>
                <a:ea typeface="Cambria"/>
              </a:rPr>
              <a:t>Do 2. kola dvoukolové přijímací zkoušky postupuje uchazeč, který v 1. kole získal 25 bodů a více v prvním kole.</a:t>
            </a:r>
          </a:p>
          <a:p>
            <a:pPr marL="0" indent="0">
              <a:buNone/>
            </a:pPr>
            <a:endParaRPr lang="cs-CZ" sz="1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2217905"/>
            <a:ext cx="5181600" cy="39590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1300" b="1" dirty="0">
                <a:latin typeface="Cambria"/>
                <a:ea typeface="Cambria"/>
              </a:rPr>
              <a:t>2. kolo – ÚSTNÍ ČÁST </a:t>
            </a:r>
            <a:r>
              <a:rPr lang="cs-CZ" sz="1300" dirty="0">
                <a:latin typeface="Cambria"/>
                <a:ea typeface="Cambria"/>
              </a:rPr>
              <a:t>(cca 10 minut)</a:t>
            </a:r>
          </a:p>
          <a:p>
            <a:pPr marL="0" indent="0">
              <a:spcBef>
                <a:spcPts val="0"/>
              </a:spcBef>
              <a:buNone/>
            </a:pPr>
            <a:endParaRPr lang="cs-CZ" sz="13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1300" dirty="0">
                <a:latin typeface="Cambria"/>
                <a:ea typeface="Cambria"/>
              </a:rPr>
              <a:t>distančně formou videokonference (max. 50b.)</a:t>
            </a:r>
          </a:p>
          <a:p>
            <a:pPr marL="0" indent="0">
              <a:spcBef>
                <a:spcPts val="0"/>
              </a:spcBef>
              <a:buNone/>
            </a:pPr>
            <a:endParaRPr lang="cs-CZ" sz="1300" dirty="0">
              <a:latin typeface="Cambria"/>
              <a:ea typeface="Cambr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300" b="1" dirty="0">
                <a:latin typeface="Cambria"/>
                <a:ea typeface="Cambria"/>
              </a:rPr>
              <a:t>kritéria hodnocení mluveného projevu:</a:t>
            </a:r>
          </a:p>
          <a:p>
            <a:pPr>
              <a:spcBef>
                <a:spcPts val="0"/>
              </a:spcBef>
            </a:pPr>
            <a:r>
              <a:rPr lang="cs-CZ" sz="1300" dirty="0">
                <a:latin typeface="Cambria"/>
                <a:ea typeface="Cambria"/>
              </a:rPr>
              <a:t>schopnost souvislého mluveného projevu ve spisovné češtině (max. 10 b.)</a:t>
            </a:r>
          </a:p>
          <a:p>
            <a:pPr>
              <a:spcBef>
                <a:spcPts val="0"/>
              </a:spcBef>
            </a:pPr>
            <a:r>
              <a:rPr lang="cs-CZ" sz="1300" dirty="0">
                <a:latin typeface="Cambria"/>
                <a:ea typeface="Cambria"/>
              </a:rPr>
              <a:t>diskuse nad seznamem četby (max. 10 b.)</a:t>
            </a:r>
          </a:p>
          <a:p>
            <a:pPr>
              <a:spcBef>
                <a:spcPts val="0"/>
              </a:spcBef>
            </a:pPr>
            <a:r>
              <a:rPr lang="cs-CZ" sz="1300" dirty="0">
                <a:latin typeface="Cambria"/>
                <a:ea typeface="Cambria"/>
              </a:rPr>
              <a:t>diskuse nad písemnou částí testu (max. 10 b.)</a:t>
            </a:r>
          </a:p>
          <a:p>
            <a:pPr>
              <a:spcBef>
                <a:spcPts val="0"/>
              </a:spcBef>
            </a:pPr>
            <a:r>
              <a:rPr lang="cs-CZ" sz="1300" dirty="0">
                <a:latin typeface="Cambria"/>
                <a:ea typeface="Cambria"/>
              </a:rPr>
              <a:t>motivace a zájem o obor (max. 20 b.)</a:t>
            </a:r>
            <a:br>
              <a:rPr lang="cs-CZ" sz="13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300" dirty="0">
                <a:latin typeface="Cambria"/>
                <a:ea typeface="Cambria"/>
              </a:rPr>
              <a:t>V rámci ústní části mohou být uchazeči kladeny otázky týkající se nejen české literatury, ale i českých reálií, české historie a kultury obecně.</a:t>
            </a:r>
          </a:p>
          <a:p>
            <a:pPr marL="0" indent="0">
              <a:spcBef>
                <a:spcPts val="0"/>
              </a:spcBef>
              <a:buNone/>
            </a:pP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300" b="1" dirty="0">
                <a:latin typeface="Cambria"/>
                <a:ea typeface="Cambria"/>
              </a:rPr>
              <a:t>Seznam přečtených titulů české literatury: </a:t>
            </a:r>
            <a:r>
              <a:rPr lang="cs-CZ" sz="1300" dirty="0">
                <a:latin typeface="Cambria"/>
                <a:ea typeface="Cambria"/>
              </a:rPr>
              <a:t>cca 5 knižních titulů tzv. krásné literatury + uvádí se jazyk, v jakém byla kniha přečtena. </a:t>
            </a: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300" b="1" dirty="0">
                <a:latin typeface="Cambria"/>
                <a:ea typeface="Cambria"/>
              </a:rPr>
              <a:t>POZOR! </a:t>
            </a:r>
            <a:r>
              <a:rPr lang="cs-CZ" sz="1300" b="1" dirty="0">
                <a:solidFill>
                  <a:srgbClr val="C00000"/>
                </a:solidFill>
                <a:latin typeface="Cambria"/>
                <a:ea typeface="Cambria"/>
              </a:rPr>
              <a:t>0d písemné části přijímací zkoušky může být upuštěno na základě úspěšně absolvovaného přípravného kurzu. </a:t>
            </a:r>
            <a:endParaRPr lang="cs-CZ" sz="13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300" b="1" dirty="0">
                <a:latin typeface="Cambria"/>
                <a:ea typeface="Cambria"/>
              </a:rPr>
              <a:t>Podrobnosti na </a:t>
            </a:r>
            <a:r>
              <a:rPr lang="cs-CZ" sz="1300" b="1" dirty="0">
                <a:solidFill>
                  <a:srgbClr val="C00000"/>
                </a:solidFill>
                <a:latin typeface="Cambria"/>
                <a:ea typeface="Cambria"/>
                <a:hlinkClick r:id="rId3"/>
              </a:rPr>
              <a:t>https://ubn.ff.cuni.cz/uchazec/bakalarske-studium/bohemistika-pro-cizince/pripravny-kurz/</a:t>
            </a:r>
            <a:r>
              <a:rPr lang="cs-CZ" sz="1300" b="1" dirty="0">
                <a:solidFill>
                  <a:srgbClr val="C00000"/>
                </a:solidFill>
                <a:latin typeface="Cambria"/>
                <a:ea typeface="Cambria"/>
              </a:rPr>
              <a:t> </a:t>
            </a: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8A5878C-A6FD-DD98-03DE-732C042B53F5}"/>
              </a:ext>
            </a:extLst>
          </p:cNvPr>
          <p:cNvSpPr/>
          <p:nvPr/>
        </p:nvSpPr>
        <p:spPr>
          <a:xfrm>
            <a:off x="3167332" y="310552"/>
            <a:ext cx="5857336" cy="552090"/>
          </a:xfrm>
          <a:prstGeom prst="roundRect">
            <a:avLst/>
          </a:prstGeom>
          <a:solidFill>
            <a:srgbClr val="D22C40"/>
          </a:solidFill>
          <a:ln>
            <a:solidFill>
              <a:srgbClr val="D22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Povinné předměty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12A49287-C779-8837-395A-6B03F246D107}"/>
              </a:ext>
            </a:extLst>
          </p:cNvPr>
          <p:cNvSpPr/>
          <p:nvPr/>
        </p:nvSpPr>
        <p:spPr>
          <a:xfrm>
            <a:off x="381000" y="1285335"/>
            <a:ext cx="5572664" cy="3597216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Skupiny předmětů</a:t>
            </a: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marL="457200" lvl="0" indent="-457200" algn="l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Vybrané problémy ČJ</a:t>
            </a:r>
          </a:p>
          <a:p>
            <a:pPr marL="457200" lvl="0" indent="-457200" algn="l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Kulturně-historické a literární  aspekty české společnosti</a:t>
            </a:r>
          </a:p>
          <a:p>
            <a:pPr marL="457200" lvl="0" indent="-457200" algn="l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ČJ v kontextu a souvislostech</a:t>
            </a:r>
            <a:endParaRPr lang="cs-CZ" sz="320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pPr algn="ctr"/>
            <a:endParaRPr lang="cs-CZ" sz="3200" b="1" dirty="0"/>
          </a:p>
          <a:p>
            <a:pPr algn="ctr"/>
            <a:r>
              <a:rPr lang="cs-CZ" sz="1600" i="1" dirty="0">
                <a:solidFill>
                  <a:schemeClr val="bg1"/>
                </a:solidFill>
                <a:ea typeface="Cambria Math" panose="02040503050406030204" pitchFamily="18" charset="0"/>
              </a:rPr>
              <a:t>Z každé skupiny si vybíráte předměty, které vás zajímají.</a:t>
            </a:r>
          </a:p>
          <a:p>
            <a:pPr algn="ctr"/>
            <a:endParaRPr lang="cs-CZ" sz="2800" b="1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8E1F957-C84A-04D1-977A-032E59E7835B}"/>
              </a:ext>
            </a:extLst>
          </p:cNvPr>
          <p:cNvSpPr/>
          <p:nvPr/>
        </p:nvSpPr>
        <p:spPr>
          <a:xfrm>
            <a:off x="7103853" y="1354347"/>
            <a:ext cx="3841630" cy="3243532"/>
          </a:xfrm>
          <a:prstGeom prst="roundRect">
            <a:avLst/>
          </a:prstGeom>
          <a:solidFill>
            <a:srgbClr val="D22C40"/>
          </a:solidFill>
          <a:ln>
            <a:solidFill>
              <a:srgbClr val="D22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Moduly</a:t>
            </a:r>
          </a:p>
          <a:p>
            <a:pPr algn="ctr"/>
            <a:endParaRPr lang="cs-CZ" sz="3200" b="1" dirty="0"/>
          </a:p>
          <a:p>
            <a:pPr algn="ctr"/>
            <a:endParaRPr lang="cs-CZ" sz="3200" b="1" dirty="0"/>
          </a:p>
          <a:p>
            <a:pPr algn="ctr"/>
            <a:endParaRPr lang="cs-CZ" sz="3200" b="1" dirty="0"/>
          </a:p>
          <a:p>
            <a:pPr algn="ctr"/>
            <a:endParaRPr lang="cs-CZ" sz="3200" b="1" dirty="0"/>
          </a:p>
          <a:p>
            <a:pPr algn="ctr"/>
            <a:endParaRPr lang="cs-CZ" sz="3200" b="1" dirty="0"/>
          </a:p>
          <a:p>
            <a:pPr algn="ctr"/>
            <a:r>
              <a:rPr lang="cs-CZ" sz="2400" b="1" i="1" dirty="0"/>
              <a:t>Vybíráte si 1 modul. 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8A07B6E3-4174-C24A-8FCD-A6DF38A141F1}"/>
              </a:ext>
            </a:extLst>
          </p:cNvPr>
          <p:cNvSpPr/>
          <p:nvPr/>
        </p:nvSpPr>
        <p:spPr>
          <a:xfrm>
            <a:off x="7103853" y="4882551"/>
            <a:ext cx="3841630" cy="1526876"/>
          </a:xfrm>
          <a:prstGeom prst="roundRect">
            <a:avLst/>
          </a:prstGeom>
          <a:solidFill>
            <a:srgbClr val="E37986"/>
          </a:solidFill>
          <a:ln>
            <a:solidFill>
              <a:srgbClr val="D22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Volitelné předměty </a:t>
            </a:r>
            <a:br>
              <a:rPr lang="cs-CZ" sz="3200" dirty="0"/>
            </a:br>
            <a:r>
              <a:rPr lang="cs-CZ" sz="3200" dirty="0"/>
              <a:t>z celé FF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6A7908C-191D-A711-8CB2-862FC6834883}"/>
              </a:ext>
            </a:extLst>
          </p:cNvPr>
          <p:cNvSpPr/>
          <p:nvPr/>
        </p:nvSpPr>
        <p:spPr>
          <a:xfrm>
            <a:off x="7103853" y="1830239"/>
            <a:ext cx="3841630" cy="5132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lingvistika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5BBBF680-73B7-E63C-6192-DE4189EC104B}"/>
              </a:ext>
            </a:extLst>
          </p:cNvPr>
          <p:cNvSpPr/>
          <p:nvPr/>
        </p:nvSpPr>
        <p:spPr>
          <a:xfrm>
            <a:off x="7103853" y="2991929"/>
            <a:ext cx="3841630" cy="5132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český film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73F5710-9FA8-02FD-7131-E6FFFA375151}"/>
              </a:ext>
            </a:extLst>
          </p:cNvPr>
          <p:cNvSpPr/>
          <p:nvPr/>
        </p:nvSpPr>
        <p:spPr>
          <a:xfrm>
            <a:off x="7103853" y="3572776"/>
            <a:ext cx="3841630" cy="5132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české divadlo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C4FB6CF-E2F6-FBA9-8BDE-8AD0BCD24D6D}"/>
              </a:ext>
            </a:extLst>
          </p:cNvPr>
          <p:cNvSpPr/>
          <p:nvPr/>
        </p:nvSpPr>
        <p:spPr>
          <a:xfrm>
            <a:off x="7103853" y="2411082"/>
            <a:ext cx="3841630" cy="51327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česká literatura</a:t>
            </a:r>
          </a:p>
        </p:txBody>
      </p:sp>
    </p:spTree>
    <p:extLst>
      <p:ext uri="{BB962C8B-B14F-4D97-AF65-F5344CB8AC3E}">
        <p14:creationId xmlns:p14="http://schemas.microsoft.com/office/powerpoint/2010/main" val="22186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Povinné předměty</a:t>
            </a:r>
            <a:r>
              <a:rPr lang="cs-CZ" sz="18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příklady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Fonologie ČJ pro cizince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ČJ ortografie pro cizince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Morfologie 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Lexikologie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Syntax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Stylistika</a:t>
            </a:r>
          </a:p>
          <a:p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Gramatická cvičení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6636" y="1825625"/>
            <a:ext cx="6227164" cy="4351338"/>
          </a:xfrm>
        </p:spPr>
        <p:txBody>
          <a:bodyPr/>
          <a:lstStyle/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Interpretace českých literárních textů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Česká kultura a literatura 19.st.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Česká kultura a literatura 20.st.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České reálie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Přehled českých dějin </a:t>
            </a:r>
          </a:p>
        </p:txBody>
      </p:sp>
    </p:spTree>
    <p:extLst>
      <p:ext uri="{BB962C8B-B14F-4D97-AF65-F5344CB8AC3E}">
        <p14:creationId xmlns:p14="http://schemas.microsoft.com/office/powerpoint/2010/main" val="4729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Moduly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Možnost studijní specializace: lingvistika, literatura, film, divadlo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Výběr jednoho modulu</a:t>
            </a:r>
          </a:p>
          <a:p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Připraví vás na studium dané specializace v </a:t>
            </a:r>
            <a:r>
              <a:rPr lang="cs-CZ" err="1">
                <a:latin typeface="Cambria Math" panose="02040503050406030204" pitchFamily="18" charset="0"/>
                <a:ea typeface="Cambria Math" panose="02040503050406030204" pitchFamily="18" charset="0"/>
              </a:rPr>
              <a:t>NMgr</a:t>
            </a:r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85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6915BD0-D621-65E5-45BF-1F13A62D12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4" y="2435057"/>
            <a:ext cx="10555533" cy="19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63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Moduly </a:t>
            </a:r>
            <a:r>
              <a:rPr lang="cs-CZ" sz="1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</a:t>
            </a:r>
            <a:r>
              <a:rPr lang="cs-CZ" sz="11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 hodin, příklady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Lingvistický modul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Základy ČJ frazeologie a idiomatiky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Aplikovaná lingvistika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Produkce a percepce odborného textu</a:t>
            </a:r>
          </a:p>
          <a:p>
            <a:r>
              <a:rPr lang="cs-CZ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Modul česká literatura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Český symbolismus a dekadence</a:t>
            </a:r>
          </a:p>
          <a:p>
            <a:pPr lvl="1"/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Poetika díla B. Hrabala</a:t>
            </a:r>
          </a:p>
          <a:p>
            <a:pPr lvl="1"/>
            <a:r>
              <a:rPr lang="cs-CZ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Close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Reading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: Básnické dílo O. Březiny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Český film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Opera a film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Český dokumentární film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Dějiny animovaného filmu</a:t>
            </a:r>
          </a:p>
          <a:p>
            <a:pPr marL="457200" lvl="1" indent="0">
              <a:buNone/>
            </a:pPr>
            <a:endParaRPr lang="cs-CZ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cs-CZ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České divadlo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Dějiny českého divadla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Teatrologická exkurze</a:t>
            </a:r>
          </a:p>
          <a:p>
            <a:pPr lvl="1"/>
            <a:r>
              <a:rPr lang="cs-CZ">
                <a:latin typeface="Cambria Math" panose="02040503050406030204" pitchFamily="18" charset="0"/>
                <a:ea typeface="Cambria Math" panose="02040503050406030204" pitchFamily="18" charset="0"/>
              </a:rPr>
              <a:t>Performance </a:t>
            </a:r>
            <a:r>
              <a:rPr lang="cs-CZ" err="1">
                <a:latin typeface="Cambria Math" panose="02040503050406030204" pitchFamily="18" charset="0"/>
                <a:ea typeface="Cambria Math" panose="02040503050406030204" pitchFamily="18" charset="0"/>
              </a:rPr>
              <a:t>analysis</a:t>
            </a:r>
            <a:endParaRPr lang="cs-CZ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2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9B34A-5979-9A4E-7E65-11C36A36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315B082-FA95-49CB-8384-B7B9A1EF3FD1}"/>
              </a:ext>
            </a:extLst>
          </p:cNvPr>
          <p:cNvSpPr txBox="1"/>
          <p:nvPr/>
        </p:nvSpPr>
        <p:spPr>
          <a:xfrm>
            <a:off x="2511039" y="2551837"/>
            <a:ext cx="7169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Koncepce studijního programu </a:t>
            </a:r>
            <a:r>
              <a:rPr lang="cs-CZ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NMgr</a:t>
            </a:r>
            <a:r>
              <a:rPr lang="cs-CZ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031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375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Přijímací zkouška</a:t>
            </a:r>
            <a:b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NMgr</a:t>
            </a:r>
            <a:r>
              <a:rPr lang="cs-CZ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studijní program </a:t>
            </a:r>
            <a:br>
              <a:rPr lang="cs-CZ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https://ubn.ff.cuni.cz/uchazec/navazujici-magisterske-studium/bohemistika-pro-cizince/</a:t>
            </a:r>
            <a:r>
              <a:rPr lang="cs-CZ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cs-CZ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1800" b="1" dirty="0">
                <a:latin typeface="Cambria" panose="02040503050406030204" pitchFamily="18" charset="0"/>
                <a:ea typeface="Cambria" panose="02040503050406030204" pitchFamily="18" charset="0"/>
              </a:rPr>
              <a:t>přijímací zkouška: </a:t>
            </a:r>
            <a:r>
              <a:rPr lang="cs-CZ" sz="1800" dirty="0">
                <a:latin typeface="Cambria" panose="02040503050406030204" pitchFamily="18" charset="0"/>
                <a:ea typeface="Cambria" panose="02040503050406030204" pitchFamily="18" charset="0"/>
              </a:rPr>
              <a:t>dvoukolová (písemná a ústní)</a:t>
            </a:r>
            <a:endParaRPr lang="cs-CZ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120630"/>
            <a:ext cx="5181600" cy="4056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0"/>
              </a:spcBef>
              <a:buAutoNum type="arabicPeriod"/>
            </a:pPr>
            <a:r>
              <a:rPr lang="cs-CZ" sz="1400" b="1" dirty="0">
                <a:latin typeface="Cambria"/>
                <a:ea typeface="Cambria"/>
              </a:rPr>
              <a:t>kolo – PÍSEMNÁ ČÁST </a:t>
            </a:r>
            <a:r>
              <a:rPr lang="cs-CZ" sz="1400" dirty="0">
                <a:latin typeface="Cambria"/>
                <a:ea typeface="Cambria"/>
              </a:rPr>
              <a:t>(60 minut)</a:t>
            </a:r>
          </a:p>
          <a:p>
            <a:pPr marL="0" indent="0"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distanční v systému </a:t>
            </a:r>
            <a:r>
              <a:rPr lang="cs-CZ" sz="1400" dirty="0" err="1">
                <a:latin typeface="Cambria"/>
                <a:ea typeface="Cambria"/>
              </a:rPr>
              <a:t>Moodle</a:t>
            </a:r>
            <a:endParaRPr lang="cs-CZ" sz="1400" dirty="0">
              <a:latin typeface="Cambria"/>
              <a:ea typeface="Cambr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400" b="1" dirty="0">
                <a:latin typeface="Cambria"/>
                <a:ea typeface="Cambria"/>
              </a:rPr>
              <a:t>      test</a:t>
            </a:r>
            <a:r>
              <a:rPr lang="cs-CZ" sz="1400" dirty="0">
                <a:latin typeface="Cambria"/>
                <a:ea typeface="Cambria"/>
              </a:rPr>
              <a:t> (max. 50 b.)</a:t>
            </a:r>
          </a:p>
          <a:p>
            <a:pPr marL="0" indent="0">
              <a:spcBef>
                <a:spcPts val="0"/>
              </a:spcBef>
              <a:buNone/>
            </a:pPr>
            <a:endParaRPr lang="cs-CZ" sz="1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400" b="1" dirty="0">
                <a:latin typeface="Cambria"/>
                <a:ea typeface="Cambria"/>
              </a:rPr>
              <a:t>jednotlivé části testů:</a:t>
            </a:r>
            <a:endParaRPr lang="cs-CZ" sz="1400" dirty="0">
              <a:latin typeface="Cambria"/>
              <a:ea typeface="Cambria"/>
            </a:endParaRPr>
          </a:p>
          <a:p>
            <a:pPr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gramaticko-lexikální test (max. 20 b.)</a:t>
            </a:r>
          </a:p>
          <a:p>
            <a:pPr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kulturně-literární test (max. 15 b.)</a:t>
            </a:r>
          </a:p>
          <a:p>
            <a:pPr>
              <a:spcBef>
                <a:spcPts val="0"/>
              </a:spcBef>
            </a:pPr>
            <a:r>
              <a:rPr lang="cs-CZ" sz="1400" dirty="0">
                <a:latin typeface="Cambria"/>
                <a:ea typeface="Cambria"/>
              </a:rPr>
              <a:t>porozumění populárně naučnému textu (max. 15 b.)</a:t>
            </a:r>
          </a:p>
          <a:p>
            <a:pPr>
              <a:spcBef>
                <a:spcPts val="0"/>
              </a:spcBef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>
                <a:latin typeface="Cambria"/>
                <a:ea typeface="Cambria"/>
              </a:rPr>
              <a:t>Při písemné části zkoušky </a:t>
            </a:r>
            <a:r>
              <a:rPr lang="cs-CZ" sz="1400" b="1" dirty="0">
                <a:latin typeface="Cambria"/>
                <a:ea typeface="Cambria"/>
              </a:rPr>
              <a:t>nejsou </a:t>
            </a:r>
            <a:r>
              <a:rPr lang="cs-CZ" sz="1400" dirty="0">
                <a:latin typeface="Cambria"/>
                <a:ea typeface="Cambria"/>
              </a:rPr>
              <a:t>povoleny slovníky a další online pomůcky.</a:t>
            </a:r>
          </a:p>
          <a:p>
            <a:pPr marL="0" indent="0"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300" dirty="0">
                <a:latin typeface="Cambria"/>
                <a:ea typeface="Cambria"/>
              </a:rPr>
              <a:t>Do 2. kola dvoukolové přijímací zkoušky postupuje uchazeč, který v 1. kole získal 25 bodů a více v prvním kole.</a:t>
            </a:r>
            <a:endParaRPr lang="en-US" sz="1300" dirty="0">
              <a:latin typeface="Cambria"/>
              <a:ea typeface="Cambria"/>
              <a:cs typeface="+mn-l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2120630"/>
            <a:ext cx="5181600" cy="4056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b="1" dirty="0">
                <a:latin typeface="Cambria"/>
                <a:ea typeface="Cambria"/>
              </a:rPr>
              <a:t>2. kolo – ÚSTNÍ ČÁST </a:t>
            </a:r>
            <a:r>
              <a:rPr lang="cs-CZ" sz="1400" dirty="0">
                <a:latin typeface="Cambria"/>
                <a:ea typeface="Cambria"/>
              </a:rPr>
              <a:t>(cca 10 minut)</a:t>
            </a:r>
            <a:endParaRPr lang="cs-CZ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distančně formou videokonference (max. 50 b.)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diskuse nad seznamem četby (max. 20 b.)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schopnost souvislého mluveného spisovného projevu ve spisovné češtině (10 b.)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motivace a zájem o obor (20 b.)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Seznam přečtených titulů české literatury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min. 20 titulů tzv. krásné literatury v českém jazyce 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dirty="0">
                <a:latin typeface="Cambria" panose="02040503050406030204" pitchFamily="18" charset="0"/>
                <a:ea typeface="Cambria" panose="02040503050406030204" pitchFamily="18" charset="0"/>
              </a:rPr>
              <a:t>odborné jazykovědné a literárněvědné literatury (rozsah nespecifikován)</a:t>
            </a:r>
          </a:p>
        </p:txBody>
      </p:sp>
    </p:spTree>
    <p:extLst>
      <p:ext uri="{BB962C8B-B14F-4D97-AF65-F5344CB8AC3E}">
        <p14:creationId xmlns:p14="http://schemas.microsoft.com/office/powerpoint/2010/main" val="2675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10D64-DFC9-F43B-9416-A731309BE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D0D79A8-5396-E9E3-79A9-F578E29B0A0C}"/>
              </a:ext>
            </a:extLst>
          </p:cNvPr>
          <p:cNvSpPr/>
          <p:nvPr/>
        </p:nvSpPr>
        <p:spPr>
          <a:xfrm>
            <a:off x="3167332" y="310552"/>
            <a:ext cx="5857336" cy="552090"/>
          </a:xfrm>
          <a:prstGeom prst="roundRect">
            <a:avLst/>
          </a:prstGeom>
          <a:solidFill>
            <a:srgbClr val="D22C40"/>
          </a:solidFill>
          <a:ln>
            <a:solidFill>
              <a:srgbClr val="D22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Povinné předměty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FF6C231B-6CCB-12C2-9639-431E4A4F56A7}"/>
              </a:ext>
            </a:extLst>
          </p:cNvPr>
          <p:cNvSpPr/>
          <p:nvPr/>
        </p:nvSpPr>
        <p:spPr>
          <a:xfrm>
            <a:off x="381000" y="1285335"/>
            <a:ext cx="5572664" cy="4106174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/>
              <a:t>Skupiny předmětů</a:t>
            </a:r>
          </a:p>
          <a:p>
            <a:pPr algn="ctr"/>
            <a:endParaRPr lang="cs-CZ" sz="2400" b="1" dirty="0">
              <a:solidFill>
                <a:schemeClr val="bg1"/>
              </a:solidFill>
            </a:endParaRPr>
          </a:p>
          <a:p>
            <a:pPr marL="457200" lvl="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Diplomový seminář</a:t>
            </a:r>
          </a:p>
          <a:p>
            <a:pPr marL="457200" lvl="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Český jazyk</a:t>
            </a:r>
          </a:p>
          <a:p>
            <a:pPr marL="457200" lvl="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Česká literatura</a:t>
            </a:r>
          </a:p>
          <a:p>
            <a:pPr marL="457200" lvl="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Český jazyk a korpus</a:t>
            </a:r>
          </a:p>
          <a:p>
            <a:pPr marL="457200" lvl="0" indent="-457200">
              <a:buAutoNum type="arabicPeriod"/>
            </a:pPr>
            <a:r>
              <a:rPr lang="cs-CZ" sz="2400" dirty="0">
                <a:solidFill>
                  <a:schemeClr val="bg1"/>
                </a:solidFill>
                <a:ea typeface="Cambria Math" panose="02040503050406030204" pitchFamily="18" charset="0"/>
              </a:rPr>
              <a:t>Česká kultura a reálie</a:t>
            </a:r>
          </a:p>
          <a:p>
            <a:pPr algn="ctr"/>
            <a:endParaRPr lang="cs-CZ" sz="3200" b="1" dirty="0"/>
          </a:p>
          <a:p>
            <a:pPr algn="ctr"/>
            <a:r>
              <a:rPr lang="cs-CZ" sz="1600" i="1" dirty="0">
                <a:solidFill>
                  <a:schemeClr val="bg1"/>
                </a:solidFill>
                <a:ea typeface="Cambria Math" panose="02040503050406030204" pitchFamily="18" charset="0"/>
              </a:rPr>
              <a:t>Z každé skupiny si vybíráte předměty, které vás zajímají.</a:t>
            </a:r>
          </a:p>
          <a:p>
            <a:pPr algn="ctr"/>
            <a:endParaRPr lang="cs-CZ" sz="2800" b="1" dirty="0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1226DA9-4F6A-CEF3-BD9B-A115CA757937}"/>
              </a:ext>
            </a:extLst>
          </p:cNvPr>
          <p:cNvSpPr/>
          <p:nvPr/>
        </p:nvSpPr>
        <p:spPr>
          <a:xfrm>
            <a:off x="7103853" y="2320505"/>
            <a:ext cx="3841630" cy="1526876"/>
          </a:xfrm>
          <a:prstGeom prst="roundRect">
            <a:avLst/>
          </a:prstGeom>
          <a:solidFill>
            <a:srgbClr val="E37986"/>
          </a:solidFill>
          <a:ln>
            <a:solidFill>
              <a:srgbClr val="D22C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/>
              <a:t>Volitelné předměty </a:t>
            </a:r>
            <a:br>
              <a:rPr lang="cs-CZ" sz="3200" dirty="0"/>
            </a:br>
            <a:r>
              <a:rPr lang="cs-CZ" sz="3200" dirty="0"/>
              <a:t>z celé FF</a:t>
            </a:r>
          </a:p>
        </p:txBody>
      </p:sp>
    </p:spTree>
    <p:extLst>
      <p:ext uri="{BB962C8B-B14F-4D97-AF65-F5344CB8AC3E}">
        <p14:creationId xmlns:p14="http://schemas.microsoft.com/office/powerpoint/2010/main" val="24214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Povinné předměty</a:t>
            </a:r>
            <a:r>
              <a:rPr lang="cs-CZ" sz="2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příklady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Kultura mluveného projevu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Teoretické a praktické problémy českého jazyka gramatické 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Teoretické a praktické problémy českého jazyka lexikální a stylistické 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Frazeologie a idiomatika češtiny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Česká kultura od roku 1939 do současnosti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Vybrané problémy české kultury a literatury 20. století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Úvod do literární historie a estetiky: metodologie, koncepty a teorie 19. a 20. století 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Typologie současných slovanských jazyků 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Současná jazyková situace ve slovanských jazycích v porovnání s češtinou</a:t>
            </a:r>
          </a:p>
          <a:p>
            <a:r>
              <a:rPr lang="cs-CZ" sz="2400">
                <a:latin typeface="Cambria" panose="02040503050406030204" pitchFamily="18" charset="0"/>
                <a:ea typeface="Cambria" panose="02040503050406030204" pitchFamily="18" charset="0"/>
              </a:rPr>
              <a:t>Současné reálie ČR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5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Přípravný on-line kurz</a:t>
            </a:r>
            <a:br>
              <a:rPr lang="cs-CZ" b="1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 Bc. program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217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Chcete se odpovědně připravit na přijímací řízení?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Máte možnost účastnit se semestrálního přípravného </a:t>
            </a:r>
            <a:r>
              <a:rPr lang="cs-CZ" sz="2500" b="1" dirty="0">
                <a:latin typeface="Cambria"/>
                <a:ea typeface="Cambria"/>
              </a:rPr>
              <a:t>3. 2. 2025 – 19. 5. 2025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Asynchronní nácvik (</a:t>
            </a:r>
            <a:r>
              <a:rPr lang="cs-CZ" sz="2500" dirty="0" err="1">
                <a:latin typeface="Cambria"/>
                <a:ea typeface="Cambria"/>
              </a:rPr>
              <a:t>Moodle</a:t>
            </a:r>
            <a:r>
              <a:rPr lang="cs-CZ" sz="2500" dirty="0">
                <a:latin typeface="Cambria"/>
                <a:ea typeface="Cambria"/>
              </a:rPr>
              <a:t>)  + synchronní konzultace ke každé kapitole (MS Teams)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b="1" dirty="0">
                <a:latin typeface="Cambria"/>
                <a:ea typeface="Cambria"/>
              </a:rPr>
              <a:t>Rozsah</a:t>
            </a:r>
            <a:r>
              <a:rPr lang="cs-CZ" sz="2500" dirty="0">
                <a:latin typeface="Cambria"/>
                <a:ea typeface="Cambria"/>
              </a:rPr>
              <a:t>: </a:t>
            </a:r>
            <a:endParaRPr lang="cs-CZ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Celkově  = (min. 80 hodin samostudia podle zadaných materiálů 15 týdnů + 9 hodin online konzultací) </a:t>
            </a:r>
            <a:endParaRPr lang="cs-CZ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1 téma = 2 týdny individuální práce s materiály, (min. 10 studijních hodin, závěrečná zkouška/test, zpětná vazba k dosaženým výsledkům + 60 min. konzultace pro každé téma s vyučujícím daného tématu). </a:t>
            </a:r>
            <a:endParaRPr lang="cs-CZ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b="1" dirty="0">
                <a:latin typeface="Cambria"/>
                <a:ea typeface="Cambria"/>
              </a:rPr>
              <a:t>Témata</a:t>
            </a:r>
            <a:r>
              <a:rPr lang="cs-CZ" sz="2500" dirty="0">
                <a:latin typeface="Cambria"/>
                <a:ea typeface="Cambria"/>
              </a:rPr>
              <a:t>: </a:t>
            </a:r>
            <a:endParaRPr lang="cs-CZ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GRAMATICKÝ PLÁN JAZYKA: MOFROLOGIE A SYNTAX</a:t>
            </a:r>
            <a:br>
              <a:rPr lang="cs-CZ" sz="25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500" dirty="0">
                <a:latin typeface="Cambria"/>
                <a:ea typeface="Cambria"/>
              </a:rPr>
              <a:t>LEXIKÁLNÍ PLÁN JAZYKA</a:t>
            </a:r>
            <a:br>
              <a:rPr lang="cs-CZ" sz="25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500" dirty="0">
                <a:latin typeface="Cambria"/>
                <a:ea typeface="Cambria"/>
              </a:rPr>
              <a:t>INTERPRETACE TEXTU: MLUVENÝ TEXT</a:t>
            </a:r>
            <a:br>
              <a:rPr lang="cs-CZ" sz="25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500" dirty="0">
                <a:latin typeface="Cambria"/>
                <a:ea typeface="Cambria"/>
              </a:rPr>
              <a:t>DOVEDNOST PSANÍ: ESEJ</a:t>
            </a:r>
            <a:br>
              <a:rPr lang="cs-CZ" sz="25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500" dirty="0">
                <a:latin typeface="Cambria"/>
                <a:ea typeface="Cambria"/>
              </a:rPr>
              <a:t>TZV. REÁLIE ČESKÉ REPUBLIKY</a:t>
            </a:r>
            <a:br>
              <a:rPr lang="cs-CZ" sz="25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500" dirty="0">
                <a:latin typeface="Cambria"/>
                <a:ea typeface="Cambria"/>
              </a:rPr>
              <a:t>ČESKÁ LITERATURA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500" dirty="0">
                <a:latin typeface="Cambria"/>
                <a:ea typeface="Cambria"/>
              </a:rPr>
              <a:t>Podrobné informace: </a:t>
            </a:r>
            <a:r>
              <a:rPr lang="cs-CZ" sz="2500" dirty="0">
                <a:latin typeface="Cambria"/>
                <a:ea typeface="Cambria"/>
                <a:hlinkClick r:id="rId2"/>
              </a:rPr>
              <a:t>https://ubn.ff.cuni.cz/uchazec/bakalarske-studium/bohemistika-pro-cizince/pripravny-kurz/</a:t>
            </a:r>
            <a:r>
              <a:rPr lang="cs-CZ" sz="2500" dirty="0">
                <a:latin typeface="Cambria"/>
                <a:ea typeface="Cambr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97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0151A-5C6B-2FE8-27C5-30AF45023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D38C1FE-9372-5615-BB09-B48CACB838F5}"/>
              </a:ext>
            </a:extLst>
          </p:cNvPr>
          <p:cNvSpPr txBox="1"/>
          <p:nvPr/>
        </p:nvSpPr>
        <p:spPr>
          <a:xfrm>
            <a:off x="2511039" y="2551837"/>
            <a:ext cx="7169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cs-CZ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Doprovodné aktivity se studenty ÚBN</a:t>
            </a:r>
          </a:p>
        </p:txBody>
      </p:sp>
    </p:spTree>
    <p:extLst>
      <p:ext uri="{BB962C8B-B14F-4D97-AF65-F5344CB8AC3E}">
        <p14:creationId xmlns:p14="http://schemas.microsoft.com/office/powerpoint/2010/main" val="43754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1666"/>
          </a:xfrm>
        </p:spPr>
        <p:txBody>
          <a:bodyPr>
            <a:normAutofit/>
          </a:bodyPr>
          <a:lstStyle/>
          <a:p>
            <a:pPr algn="ctr"/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Studium </a:t>
            </a:r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není jen sezení </a:t>
            </a:r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přednáškách a v knihovně.</a:t>
            </a:r>
            <a:br>
              <a:rPr lang="cs-CZ" b="1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cs-CZ" dirty="0">
                <a:solidFill>
                  <a:srgbClr val="BC2414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Spolu se studenty připravujeme mnoho doprovodných akcí.</a:t>
            </a:r>
            <a:br>
              <a:rPr lang="cs-CZ" sz="2800" dirty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879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Zajímavosti a informace o akcích </a:t>
            </a:r>
            <a:b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najdete na Facebooku ÚBN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1167F5-16D3-6752-2125-8047A49A5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36" y="2253496"/>
            <a:ext cx="8496583" cy="300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26DD32-B9F7-1EF9-F321-223462D52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919" y="2253496"/>
            <a:ext cx="3006568" cy="30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b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Divadlo jako způsob studentského sebevyjádření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92221" y="1571625"/>
            <a:ext cx="6746843" cy="492918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Jednou z tvůrčích – a současně také zábavných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možností, jak si lépe osvojit český jazyk s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zvláštnostmi, jak proniknout do jeho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významové komplikovanosti, ale i komiky či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groteskna, představuje naše studentské</a:t>
            </a: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divadlo… </a:t>
            </a:r>
          </a:p>
          <a:p>
            <a:pPr eaLnBrk="1" hangingPunct="1">
              <a:buFontTx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nejnovější divadelní představení se můžete podívat online</a:t>
            </a:r>
          </a:p>
          <a:p>
            <a:pPr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https://www.youtube.com/watch?v=EY8PNSIVqyc&amp;fbclid=IwAR3OWboa_enhhAfMtgE7RcYmIbuZthi5v9Pa6Kq1jZGa-T5Ok8fBqfCTqd8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cs-CZ" altLang="cs-CZ" sz="1600" dirty="0"/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7" y="1986756"/>
            <a:ext cx="38782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7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E7C9939-01F4-434F-8B54-C98F9F74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Obsah prezentace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4E776F-1A9C-4FDA-9944-0C2BA9B02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Přivítání účastníků Dne otevřených dveří, základní představení historie a koncepce ústavu (doc. PhDr. Milan Hrdlička CSc., garant oboru) </a:t>
            </a:r>
            <a:endParaRPr lang="cs-CZ" sz="2400" dirty="0">
              <a:ea typeface="Cambria" panose="0204050305040603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Představení ÚBN (programy vědecké aktivity, členové, web)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Představení studijních programů ÚBN (Bc., </a:t>
            </a:r>
            <a:r>
              <a:rPr lang="cs-CZ" sz="2400" dirty="0" err="1">
                <a:ea typeface="Cambria"/>
              </a:rPr>
              <a:t>NMgr</a:t>
            </a:r>
            <a:r>
              <a:rPr lang="cs-CZ" sz="2400" dirty="0">
                <a:ea typeface="Cambria"/>
              </a:rPr>
              <a:t>., obecná část + přijímací zkouška)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Koncepce studijního programu Bc.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Koncepce studijního programu </a:t>
            </a:r>
            <a:r>
              <a:rPr lang="cs-CZ" sz="2400" dirty="0" err="1">
                <a:ea typeface="Cambria"/>
              </a:rPr>
              <a:t>NMgr</a:t>
            </a:r>
            <a:r>
              <a:rPr lang="cs-CZ" sz="2400" dirty="0">
                <a:ea typeface="Cambria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Přípravný online kurz </a:t>
            </a:r>
            <a:endParaRPr lang="cs-CZ" sz="2400" dirty="0">
              <a:ea typeface="Cambria" panose="020405030504060302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Doprovodné aktivity se studenty ÚBN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Studentský spolek zahraničních bohemistů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>
                <a:ea typeface="Cambria"/>
              </a:rPr>
              <a:t>Prostor pro otázky účastníků Dne otevřených dveří</a:t>
            </a:r>
          </a:p>
        </p:txBody>
      </p:sp>
    </p:spTree>
    <p:extLst>
      <p:ext uri="{BB962C8B-B14F-4D97-AF65-F5344CB8AC3E}">
        <p14:creationId xmlns:p14="http://schemas.microsoft.com/office/powerpoint/2010/main" val="1888997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b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literaturou do terénu…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42356" y="1497992"/>
            <a:ext cx="8504238" cy="4882488"/>
          </a:xfrm>
        </p:spPr>
        <p:txBody>
          <a:bodyPr>
            <a:normAutofit fontScale="85000" lnSpcReduction="20000"/>
          </a:bodyPr>
          <a:lstStyle/>
          <a:p>
            <a:pPr marL="274320" indent="-274320"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Literární text je vždy spojen s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určitým prostorem: buď byl na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určitém místě napsán nebo určité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místo tematizuje…</a:t>
            </a:r>
          </a:p>
          <a:p>
            <a:pPr marL="274320" indent="-274320"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Stalo se již tradicí na ÚBS podnikat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výlety a vycházky na místa, která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jsou spojená s určitými autory a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jejich texty.</a:t>
            </a:r>
          </a:p>
          <a:p>
            <a:pPr marL="274320" indent="-274320">
              <a:buNone/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Například jezdíme do Kerska, do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kraje Bohumila Hrabala, kde čteme</a:t>
            </a:r>
          </a:p>
          <a:p>
            <a:pPr marL="274320" indent="-274320">
              <a:buNone/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jeho texty…</a:t>
            </a:r>
          </a:p>
          <a:p>
            <a:pPr marL="609600" indent="-609600">
              <a:buNone/>
              <a:defRPr/>
            </a:pPr>
            <a:endParaRPr lang="cs-CZ" altLang="cs-CZ" sz="1600" dirty="0"/>
          </a:p>
        </p:txBody>
      </p:sp>
      <p:pic>
        <p:nvPicPr>
          <p:cNvPr id="20484" name="Picture 7" descr="2014-04-10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3409"/>
            <a:ext cx="5100711" cy="384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5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b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…ale také putování Českým krasem…</a:t>
            </a:r>
          </a:p>
        </p:txBody>
      </p:sp>
      <p:sp>
        <p:nvSpPr>
          <p:cNvPr id="23555" name="Zástupný symbol pro obsah 5"/>
          <p:cNvSpPr>
            <a:spLocks noGrp="1"/>
          </p:cNvSpPr>
          <p:nvPr>
            <p:ph sz="quarter" idx="1"/>
          </p:nvPr>
        </p:nvSpPr>
        <p:spPr>
          <a:xfrm>
            <a:off x="1825626" y="1865098"/>
            <a:ext cx="3698875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Naše výprava po stopách svatého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Ivana nás také přivedla do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Českého krasu, do kraje u řeky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Berounky, do kraje skal, roklí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opuštěných lomů…, a tak jsme si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nemohli nechat ujít dobrodružnou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výpravu do temna starých štol…</a:t>
            </a:r>
          </a:p>
        </p:txBody>
      </p:sp>
      <p:pic>
        <p:nvPicPr>
          <p:cNvPr id="23556" name="Picture 4" descr="PB170016cop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1" y="1865098"/>
            <a:ext cx="5328172" cy="355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6"/>
          <p:cNvSpPr>
            <a:spLocks noGrp="1"/>
          </p:cNvSpPr>
          <p:nvPr>
            <p:ph type="title"/>
          </p:nvPr>
        </p:nvSpPr>
        <p:spPr>
          <a:xfrm>
            <a:off x="1614791" y="214313"/>
            <a:ext cx="8729359" cy="628650"/>
          </a:xfrm>
        </p:spPr>
        <p:txBody>
          <a:bodyPr/>
          <a:lstStyle/>
          <a:p>
            <a:pPr eaLnBrk="1" hangingPunct="1"/>
            <a:b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 když už chceme skutečné dobrodružství, pak…</a:t>
            </a:r>
          </a:p>
        </p:txBody>
      </p:sp>
      <p:sp>
        <p:nvSpPr>
          <p:cNvPr id="24579" name="Zástupný symbol pro obsah 5"/>
          <p:cNvSpPr>
            <a:spLocks noGrp="1"/>
          </p:cNvSpPr>
          <p:nvPr>
            <p:ph sz="quarter" idx="1"/>
          </p:nvPr>
        </p:nvSpPr>
        <p:spPr>
          <a:xfrm>
            <a:off x="1754187" y="1933239"/>
            <a:ext cx="4341813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se vypravíme do labyrintu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podzemních chodeb a štol nedaleko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Karlštejna, do míst zvaných Malá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Velká Amerika…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…do míst, kde kromě dobrodružství v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podzemí si také připomeneme jeden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specifický český subkulturní fenomén: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tramping a trampování…</a:t>
            </a:r>
          </a:p>
        </p:txBody>
      </p:sp>
      <p:pic>
        <p:nvPicPr>
          <p:cNvPr id="24580" name="Picture 6" descr="Středověký syst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47" y="1933239"/>
            <a:ext cx="3016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9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771525"/>
          </a:xfrm>
        </p:spPr>
        <p:txBody>
          <a:bodyPr/>
          <a:lstStyle/>
          <a:p>
            <a:pPr algn="ctr" eaLnBrk="1" hangingPunct="1"/>
            <a:b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BC2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…občas se akademici mění ve speleology…</a:t>
            </a:r>
          </a:p>
        </p:txBody>
      </p:sp>
      <p:sp>
        <p:nvSpPr>
          <p:cNvPr id="25603" name="Zástupný symbol pro obsah 4"/>
          <p:cNvSpPr>
            <a:spLocks noGrp="1"/>
          </p:cNvSpPr>
          <p:nvPr>
            <p:ph sz="quarter" idx="1"/>
          </p:nvPr>
        </p:nvSpPr>
        <p:spPr>
          <a:xfrm>
            <a:off x="1734186" y="1929016"/>
            <a:ext cx="3984625" cy="45720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ano, někdy se z akademiků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proměňujeme v dobrodruhy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speleology, a tak poznáváme naši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republiku i poněkud netradičně: z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podzemí…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 jak je zřejmé, na naše literární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vycházky nechodíme vyzbrojeni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pouze knihami, občas je nutné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sáhnout i po dalším vybavení…</a:t>
            </a:r>
          </a:p>
        </p:txBody>
      </p:sp>
      <p:pic>
        <p:nvPicPr>
          <p:cNvPr id="25604" name="Picture 5" descr="DSCN18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2" y="2810079"/>
            <a:ext cx="42148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4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…ale také v poutníky romantickou českou krajinou…</a:t>
            </a:r>
          </a:p>
        </p:txBody>
      </p:sp>
      <p:sp>
        <p:nvSpPr>
          <p:cNvPr id="2662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1825625" y="1996299"/>
            <a:ext cx="4270375" cy="4572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Ale neláká nás jen temné podzemí,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pochopitelně jsme mnohem častěji nad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zemí…, objevujeme zapadlá, divoká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romantická místa, jako například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legendární Sluneční zátoku v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hlubokých lesích na řece Sázavě…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„Je to kraj lesů, kopců a skal. Divoký, liduprázdný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a zanedbaný, ale krásný! Středem se vine řeka,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místy jsou veliké balvany v </a:t>
            </a:r>
            <a:r>
              <a:rPr lang="cs-CZ" altLang="cs-CZ" sz="1400" i="1" dirty="0" err="1">
                <a:latin typeface="Cambria" panose="02040503050406030204" pitchFamily="18" charset="0"/>
                <a:ea typeface="Cambria" panose="02040503050406030204" pitchFamily="18" charset="0"/>
              </a:rPr>
              <a:t>řečisti</a:t>
            </a: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 s písečnými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břehy. Má jasnou a průzračnou vodu a čisté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>
                <a:latin typeface="Cambria" panose="02040503050406030204" pitchFamily="18" charset="0"/>
                <a:ea typeface="Cambria" panose="02040503050406030204" pitchFamily="18" charset="0"/>
              </a:rPr>
              <a:t>dno....“ (J. Foglar: Hoši od Bobří řeky)</a:t>
            </a:r>
            <a:endParaRPr lang="cs-CZ" altLang="cs-CZ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5" descr="DSCN1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74" y="1996299"/>
            <a:ext cx="410686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7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1679170" y="607979"/>
            <a:ext cx="8534400" cy="628650"/>
          </a:xfrm>
        </p:spPr>
        <p:txBody>
          <a:bodyPr/>
          <a:lstStyle/>
          <a:p>
            <a:pPr algn="ctr" eaLnBrk="1" hangingPunct="1"/>
            <a: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…ale nejčastěji kráčíme pražskými uličkami…</a:t>
            </a:r>
          </a:p>
        </p:txBody>
      </p:sp>
      <p:sp>
        <p:nvSpPr>
          <p:cNvPr id="27651" name="Zástupný symbol pro obsah 3"/>
          <p:cNvSpPr>
            <a:spLocks noGrp="1"/>
          </p:cNvSpPr>
          <p:nvPr>
            <p:ph sz="quarter" idx="1"/>
          </p:nvPr>
        </p:nvSpPr>
        <p:spPr>
          <a:xfrm>
            <a:off x="1955800" y="1989307"/>
            <a:ext cx="3913188" cy="45720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Nejčastěji ale procházíme Prahou,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bloudíme staropražskými uličkami,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navštívíme starý židovský hřbitov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čteme báseň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Avigdora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Kari 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děsivém pogromu v pražském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Ghettu…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„</a:t>
            </a:r>
            <a:r>
              <a:rPr lang="ru-RU" altLang="cs-CZ" sz="1400" i="1" dirty="0"/>
              <a:t>Zlá rána postihla z Božího usouzení</a:t>
            </a:r>
            <a:endParaRPr lang="cs-CZ" altLang="cs-CZ" sz="1400" i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cs-CZ" sz="1400" i="1" dirty="0"/>
              <a:t>Pragu, město korunní,</a:t>
            </a:r>
            <a:endParaRPr lang="cs-CZ" altLang="cs-CZ" sz="1400" i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cs-CZ" sz="1400" i="1" dirty="0"/>
              <a:t>pět tisíc sto čtyřicet devět let po světa stvoření.</a:t>
            </a:r>
            <a:endParaRPr lang="cs-CZ" altLang="cs-CZ" sz="1400" i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cs-CZ" sz="1400" i="1" dirty="0"/>
              <a:t>Ach, ty má ratolesti nejkrásnější, není tě již,</a:t>
            </a:r>
            <a:endParaRPr lang="cs-CZ" altLang="cs-CZ" sz="1400" i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altLang="cs-CZ" sz="1400" i="1" dirty="0"/>
              <a:t>není!</a:t>
            </a:r>
            <a:r>
              <a:rPr lang="cs-CZ" altLang="cs-CZ" sz="1400" i="1" dirty="0"/>
              <a:t>“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(</a:t>
            </a:r>
            <a:r>
              <a:rPr lang="cs-CZ" altLang="cs-CZ" sz="1400" i="1" dirty="0" err="1"/>
              <a:t>Avigdor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Kara</a:t>
            </a:r>
            <a:r>
              <a:rPr lang="cs-CZ" altLang="cs-CZ" sz="1400" i="1" dirty="0"/>
              <a:t>: Všechno to neštěstí)</a:t>
            </a:r>
            <a:endParaRPr lang="cs-CZ" altLang="cs-CZ" sz="14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Picture 4" descr="PB190023cop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989307"/>
            <a:ext cx="41433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8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34400" cy="700088"/>
          </a:xfrm>
        </p:spPr>
        <p:txBody>
          <a:bodyPr/>
          <a:lstStyle/>
          <a:p>
            <a:pPr algn="ctr" eaLnBrk="1" hangingPunct="1"/>
            <a:b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…za autory a texty Prahy…</a:t>
            </a:r>
          </a:p>
        </p:txBody>
      </p:sp>
      <p:sp>
        <p:nvSpPr>
          <p:cNvPr id="28675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1825625" y="1955800"/>
            <a:ext cx="3841750" cy="49022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…nebo nás Kampou provází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básník Vladimír Holan 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uzounkými uličkami prazvláštní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čtvrti Na Františku vzpomínky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spisovatele Gézy Včeličky…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„Jaká podivnost! Jaký nerozluštitelný,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tesklivý, přízračný stín! (…) Tápej, tápej,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náměsíčný, tamta čtyřhranná krabice, plná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záhady a děsivé prázdnoty, je kaplí Marie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z </a:t>
            </a:r>
            <a:r>
              <a:rPr lang="cs-CZ" altLang="cs-CZ" sz="1400" i="1" dirty="0" err="1"/>
              <a:t>Magdaly</a:t>
            </a:r>
            <a:r>
              <a:rPr lang="cs-CZ" altLang="cs-CZ" sz="1400" i="1" dirty="0"/>
              <a:t>! (…) Kamenné růžice a lístky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strnule mlčí… Prejzy, štěrk, pískovec a opuka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z mrtvých vstávají. Ze svých mrákot, ze svého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mlčení.“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i="1" dirty="0"/>
              <a:t>(Géza Včelička: Pražské tajemství)</a:t>
            </a:r>
            <a:endParaRPr lang="cs-CZ" altLang="cs-CZ" sz="14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5" descr="PB190033cop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2503157"/>
            <a:ext cx="4300537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9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FC585-0408-60FE-5264-5174CF55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FA101FF-4F88-FE48-80D1-52D80DF90D94}"/>
              </a:ext>
            </a:extLst>
          </p:cNvPr>
          <p:cNvSpPr txBox="1"/>
          <p:nvPr/>
        </p:nvSpPr>
        <p:spPr>
          <a:xfrm>
            <a:off x="2511039" y="2551837"/>
            <a:ext cx="7169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cs-CZ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Studentský spolek bohemistů</a:t>
            </a:r>
          </a:p>
        </p:txBody>
      </p:sp>
    </p:spTree>
    <p:extLst>
      <p:ext uri="{BB962C8B-B14F-4D97-AF65-F5344CB8AC3E}">
        <p14:creationId xmlns:p14="http://schemas.microsoft.com/office/powerpoint/2010/main" val="1841983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D40">
            <a:alpha val="7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A04E3A-E0A1-89F8-73F2-66D10D0B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60AC6F1-713F-71EA-965A-F107BCBE5B70}"/>
              </a:ext>
            </a:extLst>
          </p:cNvPr>
          <p:cNvSpPr txBox="1"/>
          <p:nvPr/>
        </p:nvSpPr>
        <p:spPr>
          <a:xfrm>
            <a:off x="2511039" y="2551837"/>
            <a:ext cx="716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cs-CZ" sz="5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Studentský spolek</a:t>
            </a:r>
          </a:p>
        </p:txBody>
      </p:sp>
    </p:spTree>
    <p:extLst>
      <p:ext uri="{BB962C8B-B14F-4D97-AF65-F5344CB8AC3E}">
        <p14:creationId xmlns:p14="http://schemas.microsoft.com/office/powerpoint/2010/main" val="6682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2D768-AD8A-3D81-8B46-17837436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Studentský spolek zahraničních bohemistů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F59A2-7D30-25F0-4778-9C7D1BAF66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dirty="0"/>
              <a:t>SSZB byl založen studenty oboru bohemistiky pro cizince z ÚBN FF UK.</a:t>
            </a:r>
          </a:p>
          <a:p>
            <a:pPr marL="0" indent="0" algn="just">
              <a:buNone/>
            </a:pPr>
            <a:r>
              <a:rPr lang="cs-CZ" dirty="0"/>
              <a:t>Spolek sdružuje studenty z celého světa, kteří se zajímají o český jazyk, literaturu a kulturu. Jako nerodilí mluvčí češtiny se setkáváme s řadou problémů při studiu a také z nového prostředí.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C0B65D0-EB77-33C7-A1DB-3FFD4395E1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82" y="1690688"/>
            <a:ext cx="4384038" cy="43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67524-B35C-8C86-2607-5F064094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Přivítání účastníků </a:t>
            </a:r>
            <a:b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Dne otevřených dveří</a:t>
            </a:r>
            <a:endParaRPr lang="cs-CZ" dirty="0">
              <a:solidFill>
                <a:srgbClr val="D22D4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5A3FB9-2602-2521-FBE8-A0C9AEB07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>
              <a:solidFill>
                <a:srgbClr val="D22C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cs-CZ" dirty="0">
              <a:solidFill>
                <a:srgbClr val="D22C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doc. PhDr. Milan Hrdlička – garant oboru </a:t>
            </a:r>
            <a:r>
              <a:rPr lang="cs-CZ" i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Bohemistika pro cizince</a:t>
            </a:r>
            <a:endParaRPr lang="cs-CZ" dirty="0">
              <a:solidFill>
                <a:srgbClr val="D22C40"/>
              </a:solidFill>
            </a:endParaRPr>
          </a:p>
          <a:p>
            <a:endParaRPr lang="cs-CZ" dirty="0">
              <a:solidFill>
                <a:srgbClr val="D22C40"/>
              </a:solidFill>
            </a:endParaRPr>
          </a:p>
          <a:p>
            <a:endParaRPr lang="cs-CZ" dirty="0">
              <a:solidFill>
                <a:srgbClr val="D22C4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D22C40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solidFill>
                <a:srgbClr val="D22C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72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blečení, osoba, zeď, text&#10;&#10;Popis byl vytvořen automaticky">
            <a:extLst>
              <a:ext uri="{FF2B5EF4-FFF2-40B4-BE49-F238E27FC236}">
                <a16:creationId xmlns:a16="http://schemas.microsoft.com/office/drawing/2014/main" id="{ED8AF49A-0A2D-517F-95DC-822CF976D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1825625"/>
            <a:ext cx="3313113" cy="2185988"/>
          </a:xfrm>
          <a:prstGeom prst="rect">
            <a:avLst/>
          </a:prstGeom>
        </p:spPr>
      </p:pic>
      <p:pic>
        <p:nvPicPr>
          <p:cNvPr id="5" name="Zástupný obsah 4" descr="Obsah obrázku oblečení, osoba, Lidská tvář, interiér&#10;&#10;Popis byl vytvořen automaticky">
            <a:extLst>
              <a:ext uri="{FF2B5EF4-FFF2-40B4-BE49-F238E27FC236}">
                <a16:creationId xmlns:a16="http://schemas.microsoft.com/office/drawing/2014/main" id="{4757199C-0DFA-067B-2E18-DC6E0264E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1825625"/>
            <a:ext cx="3082925" cy="2185988"/>
          </a:xfrm>
        </p:spPr>
      </p:pic>
      <p:pic>
        <p:nvPicPr>
          <p:cNvPr id="9" name="Obrázek 8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5D98894C-281E-21FC-11AA-D0FA9F30C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4064000"/>
            <a:ext cx="3198813" cy="2112963"/>
          </a:xfrm>
          <a:prstGeom prst="rect">
            <a:avLst/>
          </a:prstGeom>
        </p:spPr>
      </p:pic>
      <p:pic>
        <p:nvPicPr>
          <p:cNvPr id="11" name="Obrázek 10" descr="Obsah obrázku jídlo, interiér, stůl, nádobí&#10;&#10;Popis byl vytvořen automaticky">
            <a:extLst>
              <a:ext uri="{FF2B5EF4-FFF2-40B4-BE49-F238E27FC236}">
                <a16:creationId xmlns:a16="http://schemas.microsoft.com/office/drawing/2014/main" id="{97AB73D6-EC6B-DC72-4EBD-AC1C2F5BF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88" y="4064000"/>
            <a:ext cx="3198813" cy="21129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5CB3451-59AF-476E-1F91-C7C69AF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cs-CZ" dirty="0"/>
            </a:br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Vánoční večírek</a:t>
            </a:r>
          </a:p>
        </p:txBody>
      </p:sp>
    </p:spTree>
    <p:extLst>
      <p:ext uri="{BB962C8B-B14F-4D97-AF65-F5344CB8AC3E}">
        <p14:creationId xmlns:p14="http://schemas.microsoft.com/office/powerpoint/2010/main" val="3427493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2D40">
            <a:alpha val="7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E500E-2E74-6BF6-6604-06FCED563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CB331A5-6E15-FD1F-E57F-67DCAA7DCBD8}"/>
              </a:ext>
            </a:extLst>
          </p:cNvPr>
          <p:cNvSpPr txBox="1"/>
          <p:nvPr/>
        </p:nvSpPr>
        <p:spPr>
          <a:xfrm>
            <a:off x="2511039" y="2551837"/>
            <a:ext cx="7169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cs-CZ" sz="5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 pro otázky </a:t>
            </a: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441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Přejeme vám úspěšnou přípravu na přijímací řízení </a:t>
            </a:r>
            <a:br>
              <a:rPr lang="cs-CZ" sz="4000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cs-CZ" sz="4000" b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těšíme se na vás v následujícím akademickém roce! </a:t>
            </a:r>
            <a:endParaRPr lang="cs-CZ" sz="40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5" y="1926918"/>
            <a:ext cx="10120009" cy="4413661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583A4169-CA9A-151C-E30B-FB83D0145DA7}"/>
              </a:ext>
            </a:extLst>
          </p:cNvPr>
          <p:cNvSpPr/>
          <p:nvPr/>
        </p:nvSpPr>
        <p:spPr>
          <a:xfrm>
            <a:off x="1213164" y="5821378"/>
            <a:ext cx="3956365" cy="425513"/>
          </a:xfrm>
          <a:prstGeom prst="roundRect">
            <a:avLst/>
          </a:prstGeom>
          <a:solidFill>
            <a:srgbClr val="BC2414"/>
          </a:solidFill>
          <a:ln>
            <a:solidFill>
              <a:srgbClr val="BC241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Ústav bohemistiky pro cizince a komunikace neslyšících FF UK</a:t>
            </a:r>
          </a:p>
        </p:txBody>
      </p:sp>
    </p:spTree>
    <p:extLst>
      <p:ext uri="{BB962C8B-B14F-4D97-AF65-F5344CB8AC3E}">
        <p14:creationId xmlns:p14="http://schemas.microsoft.com/office/powerpoint/2010/main" val="34479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15F83-45AF-5DAD-B2ED-761D3CFE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BC2414"/>
                </a:solidFill>
                <a:latin typeface="Cambria"/>
                <a:ea typeface="Cambria"/>
              </a:rPr>
            </a:br>
            <a:r>
              <a:rPr lang="cs-CZ" b="1" dirty="0">
                <a:solidFill>
                  <a:srgbClr val="D22D40"/>
                </a:solidFill>
                <a:latin typeface="Cambria"/>
                <a:ea typeface="Cambria"/>
              </a:rPr>
              <a:t>2. Představení ÚBN</a:t>
            </a:r>
            <a:endParaRPr lang="cs-CZ" dirty="0">
              <a:solidFill>
                <a:srgbClr val="D22D4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7FE8EE-F6CD-CBE9-BAC5-A35590D2A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sz="2800" dirty="0">
              <a:solidFill>
                <a:srgbClr val="D22D40"/>
              </a:solidFill>
              <a:latin typeface="Cambria"/>
              <a:ea typeface="Cambria"/>
            </a:endParaRPr>
          </a:p>
          <a:p>
            <a:pPr marL="0" indent="0" algn="ctr">
              <a:buNone/>
            </a:pPr>
            <a:endParaRPr lang="cs-CZ" dirty="0">
              <a:solidFill>
                <a:srgbClr val="D22D40"/>
              </a:solidFill>
              <a:latin typeface="Cambria"/>
              <a:ea typeface="Cambria"/>
            </a:endParaRPr>
          </a:p>
          <a:p>
            <a:pPr marL="0" indent="0" algn="ctr">
              <a:buNone/>
            </a:pPr>
            <a:r>
              <a:rPr lang="cs-CZ" sz="2800" dirty="0">
                <a:solidFill>
                  <a:srgbClr val="D22D40"/>
                </a:solidFill>
                <a:latin typeface="Cambria"/>
                <a:ea typeface="Cambria"/>
              </a:rPr>
              <a:t>Mgr. Adrian Jan Zasina, Ph.D. - ředitel Ústavu bohemistiky </a:t>
            </a:r>
            <a:br>
              <a:rPr lang="cs-CZ" sz="2800" dirty="0">
                <a:solidFill>
                  <a:srgbClr val="D22D40"/>
                </a:solidFill>
                <a:latin typeface="Cambria"/>
                <a:ea typeface="Cambria"/>
              </a:rPr>
            </a:br>
            <a:r>
              <a:rPr lang="cs-CZ" sz="2800" dirty="0">
                <a:solidFill>
                  <a:srgbClr val="D22D40"/>
                </a:solidFill>
                <a:latin typeface="Cambria"/>
                <a:ea typeface="Cambria"/>
              </a:rPr>
              <a:t>pro cizince a komunikace neslyšících</a:t>
            </a:r>
            <a:endParaRPr lang="cs-CZ" dirty="0">
              <a:solidFill>
                <a:srgbClr val="D22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61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b="1" dirty="0">
                <a:solidFill>
                  <a:srgbClr val="D22C40"/>
                </a:solidFill>
                <a:latin typeface="Cambria" panose="02040503050406030204" pitchFamily="18" charset="0"/>
              </a:rPr>
            </a:br>
            <a:r>
              <a:rPr lang="cs-CZ" b="1" dirty="0">
                <a:solidFill>
                  <a:srgbClr val="D22C40"/>
                </a:solidFill>
                <a:latin typeface="Cambria" panose="02040503050406030204" pitchFamily="18" charset="0"/>
              </a:rPr>
              <a:t>Programy realizované na ÚBN</a:t>
            </a:r>
            <a:endParaRPr lang="cs-CZ" dirty="0">
              <a:solidFill>
                <a:srgbClr val="D22C4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Zaměřuje se na výuku a výzkum </a:t>
            </a:r>
            <a:r>
              <a:rPr lang="cs-CZ" b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češtiny jako cizího jazyka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Realizuje:</a:t>
            </a:r>
          </a:p>
          <a:p>
            <a:pPr lvl="1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Přípravný bohemistický program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Česká studia</a:t>
            </a:r>
          </a:p>
          <a:p>
            <a:pPr lvl="2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https://czechstudies.ff.cuni.cz/cs/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Bc. a </a:t>
            </a:r>
            <a:r>
              <a:rPr lang="cs-CZ" b="1" dirty="0" err="1">
                <a:latin typeface="Cambria" panose="02040503050406030204" pitchFamily="18" charset="0"/>
                <a:ea typeface="Cambria" panose="02040503050406030204" pitchFamily="18" charset="0"/>
              </a:rPr>
              <a:t>NMgr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studijní program</a:t>
            </a:r>
          </a:p>
          <a:p>
            <a:pPr lvl="2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https://ubn.ff.cuni.cz/studium/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Kurzy českého jazyka a kultury pro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zahraniční stážisty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FF UK</a:t>
            </a:r>
          </a:p>
          <a:p>
            <a:pPr lvl="2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https://ubn.ff.cuni.cz/kurzy/kurzy-cestiny/prijizdejici-studenti/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Letní školu slovanských studií </a:t>
            </a:r>
          </a:p>
          <a:p>
            <a:pPr lvl="2"/>
            <a: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http://lsss.ff.cuni.cz/</a:t>
            </a:r>
            <a:endParaRPr lang="cs-CZ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Pravidelné</a:t>
            </a:r>
            <a: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Mezinárodní sympozium o češtině jako cizím jazyku</a:t>
            </a:r>
          </a:p>
          <a:p>
            <a:pPr lvl="2"/>
            <a: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https://bohemistika.sympozium.ff.cuni.cz/</a:t>
            </a:r>
            <a: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Vědecké aktivity</a:t>
            </a:r>
            <a:b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D22D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Sekce bohemistiky pro cizince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Členové sekce se v současné době podílejí na vědeckých projektech v oblasti:</a:t>
            </a:r>
          </a:p>
          <a:p>
            <a:pPr>
              <a:buFontTx/>
              <a:buChar char="-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Lingvistického popisu češtiny,</a:t>
            </a:r>
          </a:p>
          <a:p>
            <a:pPr>
              <a:buFontTx/>
              <a:buChar char="-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Didaktického popisu češtiny pro nerodilé mluvčí,</a:t>
            </a:r>
          </a:p>
          <a:p>
            <a:pPr>
              <a:buFontTx/>
              <a:buChar char="-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Konstruování a didaktického využití tzv. žákovských korpusů,</a:t>
            </a:r>
          </a:p>
          <a:p>
            <a:pPr>
              <a:buFontTx/>
              <a:buChar char="-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Literární teorie,</a:t>
            </a:r>
          </a:p>
          <a:p>
            <a:pPr>
              <a:buFontTx/>
              <a:buChar char="-"/>
            </a:pPr>
            <a:r>
              <a:rPr lang="cs-CZ" sz="2600" dirty="0">
                <a:latin typeface="Cambria" panose="02040503050406030204" pitchFamily="18" charset="0"/>
                <a:ea typeface="Cambria" panose="02040503050406030204" pitchFamily="18" charset="0"/>
              </a:rPr>
              <a:t>Analýzy diskurzu.</a:t>
            </a:r>
          </a:p>
          <a:p>
            <a:endParaRPr lang="cs-CZ" dirty="0"/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Podrobnosti na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https://ubn.ff.cuni.cz/veda-a-vyzkum/profilove-projekty/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828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>
                <a:solidFill>
                  <a:srgbClr val="D22C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Členové SBC</a:t>
            </a:r>
            <a:endParaRPr lang="cs-CZ" sz="4400" dirty="0">
              <a:solidFill>
                <a:srgbClr val="D22C4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3932237" cy="427530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Setkáte se s předními odborníky oboru čeština pro cizince.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ea typeface="Cambria" panose="02040503050406030204" pitchFamily="18" charset="0"/>
              </a:rPr>
              <a:t>Mnohé z nich znáte jako autory učebnic a dalších bohemistických publikací.</a:t>
            </a:r>
          </a:p>
          <a:p>
            <a:endParaRPr lang="cs-CZ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sz="1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000" dirty="0">
                <a:solidFill>
                  <a:srgbClr val="C00000"/>
                </a:solidFill>
                <a:latin typeface="Cambria"/>
                <a:ea typeface="Cambria"/>
              </a:rPr>
              <a:t>     </a:t>
            </a:r>
            <a:endParaRPr lang="cs-CZ" sz="2400" dirty="0">
              <a:solidFill>
                <a:srgbClr val="C00000"/>
              </a:solidFill>
              <a:latin typeface="Cambria"/>
              <a:ea typeface="Cambria"/>
            </a:endParaRPr>
          </a:p>
          <a:p>
            <a:r>
              <a:rPr lang="cs-CZ" sz="1000" dirty="0">
                <a:solidFill>
                  <a:srgbClr val="C00000"/>
                </a:solidFill>
                <a:latin typeface="Cambria"/>
                <a:ea typeface="Cambria"/>
              </a:rPr>
              <a:t>                        Mgr. Adrian Zasina, Ph.D.              David Vojtíšek</a:t>
            </a:r>
            <a:endParaRPr lang="cs-CZ" sz="2400" dirty="0">
              <a:solidFill>
                <a:srgbClr val="C00000"/>
              </a:solidFill>
              <a:latin typeface="Cambria"/>
              <a:ea typeface="Cambria"/>
            </a:endParaRPr>
          </a:p>
          <a:p>
            <a:r>
              <a:rPr lang="cs-CZ" sz="1000" dirty="0">
                <a:solidFill>
                  <a:srgbClr val="C00000"/>
                </a:solidFill>
              </a:rPr>
              <a:t>           	ředitel ÚBN                      sekretář ÚBN</a:t>
            </a:r>
            <a:endParaRPr lang="cs-CZ" sz="1000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5" b="5025"/>
          <a:stretch/>
        </p:blipFill>
        <p:spPr bwMode="auto">
          <a:xfrm>
            <a:off x="3006322" y="4285716"/>
            <a:ext cx="914401" cy="12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bsah obrázku zeď, osoba, interiér, usmívající se&#10;&#10;Popis se vygeneroval automaticky.">
            <a:extLst>
              <a:ext uri="{FF2B5EF4-FFF2-40B4-BE49-F238E27FC236}">
                <a16:creationId xmlns:a16="http://schemas.microsoft.com/office/drawing/2014/main" id="{BE6B488B-1260-384E-B68D-6DB54AAEA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9" b="29"/>
          <a:stretch/>
        </p:blipFill>
        <p:spPr bwMode="auto">
          <a:xfrm>
            <a:off x="1689285" y="4285716"/>
            <a:ext cx="914401" cy="123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02F0CBBE-4295-CCFA-F13C-C31D06C21455}"/>
              </a:ext>
            </a:extLst>
          </p:cNvPr>
          <p:cNvCxnSpPr>
            <a:cxnSpLocks/>
          </p:cNvCxnSpPr>
          <p:nvPr/>
        </p:nvCxnSpPr>
        <p:spPr>
          <a:xfrm>
            <a:off x="4770220" y="1257300"/>
            <a:ext cx="478" cy="4853789"/>
          </a:xfrm>
          <a:prstGeom prst="line">
            <a:avLst/>
          </a:prstGeom>
          <a:ln w="28575">
            <a:solidFill>
              <a:srgbClr val="D22D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>
            <a:extLst>
              <a:ext uri="{FF2B5EF4-FFF2-40B4-BE49-F238E27FC236}">
                <a16:creationId xmlns:a16="http://schemas.microsoft.com/office/drawing/2014/main" id="{246630FD-75EA-025A-B3D2-850527E0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859" y="1532853"/>
            <a:ext cx="7067696" cy="37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Podrobné informace najdete na webových stránkách ústavu</a:t>
            </a:r>
            <a:br>
              <a:rPr lang="cs-CZ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ubn.ff.cuni.cz</a:t>
            </a:r>
            <a:b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ubs.ff.cuni.cz</a:t>
            </a:r>
            <a:br>
              <a:rPr lang="cs-CZ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83F13A-2580-61F7-9A34-7B8BCD26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6" y="1835946"/>
            <a:ext cx="9735127" cy="468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D5752A5C-7494-4EDD-8151-DB9189CA592B}" vid="{5F1878C6-A779-4D69-8E32-E97DF00B1F4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6CE7195B3C144882D69D4D3F58026" ma:contentTypeVersion="6" ma:contentTypeDescription="Vytvoří nový dokument" ma:contentTypeScope="" ma:versionID="b854f1ea32aa509de8ec32d49a64a24e">
  <xsd:schema xmlns:xsd="http://www.w3.org/2001/XMLSchema" xmlns:xs="http://www.w3.org/2001/XMLSchema" xmlns:p="http://schemas.microsoft.com/office/2006/metadata/properties" xmlns:ns2="798eee91-58ec-4261-8391-4c040286d59b" xmlns:ns3="cab32081-f826-46ca-a908-e8277a3666f4" targetNamespace="http://schemas.microsoft.com/office/2006/metadata/properties" ma:root="true" ma:fieldsID="c21322db1d4ba2a3d57356b9910e25ef" ns2:_="" ns3:_="">
    <xsd:import namespace="798eee91-58ec-4261-8391-4c040286d59b"/>
    <xsd:import namespace="cab32081-f826-46ca-a908-e8277a3666f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eee91-58ec-4261-8391-4c040286d59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32081-f826-46ca-a908-e8277a366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F84624-3A90-4167-99EE-1BBBD8ABA35C}"/>
</file>

<file path=customXml/itemProps2.xml><?xml version="1.0" encoding="utf-8"?>
<ds:datastoreItem xmlns:ds="http://schemas.openxmlformats.org/officeDocument/2006/customXml" ds:itemID="{CB02626E-E688-4CEF-99F0-D0F8722D15CE}"/>
</file>

<file path=customXml/itemProps3.xml><?xml version="1.0" encoding="utf-8"?>
<ds:datastoreItem xmlns:ds="http://schemas.openxmlformats.org/officeDocument/2006/customXml" ds:itemID="{652BB08B-F659-4FE0-AD88-48403248CEA9}"/>
</file>

<file path=docProps/app.xml><?xml version="1.0" encoding="utf-8"?>
<Properties xmlns="http://schemas.openxmlformats.org/officeDocument/2006/extended-properties" xmlns:vt="http://schemas.openxmlformats.org/officeDocument/2006/docPropsVTypes">
  <Template>prezentace_DOD - kopie</Template>
  <TotalTime>91</TotalTime>
  <Words>2280</Words>
  <Application>Microsoft Office PowerPoint</Application>
  <PresentationFormat>Širokoúhlá obrazovka</PresentationFormat>
  <Paragraphs>355</Paragraphs>
  <Slides>42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0" baseType="lpstr">
      <vt:lpstr>Arial</vt:lpstr>
      <vt:lpstr>Calibri</vt:lpstr>
      <vt:lpstr>Cambria</vt:lpstr>
      <vt:lpstr>Cambria Math</vt:lpstr>
      <vt:lpstr>Times New Roman</vt:lpstr>
      <vt:lpstr>Wingdings</vt:lpstr>
      <vt:lpstr>Wingdings 2</vt:lpstr>
      <vt:lpstr>Motiv Office</vt:lpstr>
      <vt:lpstr>Bohemistika pro cizince</vt:lpstr>
      <vt:lpstr>Prezentace aplikace PowerPoint</vt:lpstr>
      <vt:lpstr> Obsah prezentace</vt:lpstr>
      <vt:lpstr>1. Přivítání účastníků  Dne otevřených dveří</vt:lpstr>
      <vt:lpstr> 2. Představení ÚBN</vt:lpstr>
      <vt:lpstr> Programy realizované na ÚBN</vt:lpstr>
      <vt:lpstr>Vědecké aktivity Sekce bohemistiky pro cizince</vt:lpstr>
      <vt:lpstr>Členové SBC</vt:lpstr>
      <vt:lpstr> Podrobné informace najdete na webových stránkách ústavu ubn.ff.cuni.cz ubs.ff.cuni.cz </vt:lpstr>
      <vt:lpstr>Studijní program  Bohemistika pro cizince</vt:lpstr>
      <vt:lpstr> Charakteristika studijního programu</vt:lpstr>
      <vt:lpstr>Prezentace aplikace PowerPoint</vt:lpstr>
      <vt:lpstr> ZNALOSTI</vt:lpstr>
      <vt:lpstr>Prezentace aplikace PowerPoint</vt:lpstr>
      <vt:lpstr> DOVEDNOSTI</vt:lpstr>
      <vt:lpstr>Přijímací zkouška https://ubn.ff.cuni.cz/uchazec/bakalarske-studium/bohemistika-pro-cizince/  přijímací zkouška: dvoukolová (písemná a ústní)</vt:lpstr>
      <vt:lpstr>Prezentace aplikace PowerPoint</vt:lpstr>
      <vt:lpstr> Povinné předměty, příklady</vt:lpstr>
      <vt:lpstr> Moduly</vt:lpstr>
      <vt:lpstr> Moduly ,10 hodin, příklady</vt:lpstr>
      <vt:lpstr>Prezentace aplikace PowerPoint</vt:lpstr>
      <vt:lpstr>Přijímací zkouška NMgr. studijní program  https://ubn.ff.cuni.cz/uchazec/navazujici-magisterske-studium/bohemistika-pro-cizince/  přijímací zkouška: dvoukolová (písemná a ústní)</vt:lpstr>
      <vt:lpstr>Prezentace aplikace PowerPoint</vt:lpstr>
      <vt:lpstr>Povinné předměty, příklady</vt:lpstr>
      <vt:lpstr>6. Přípravný on-line kurz pro Bc. program</vt:lpstr>
      <vt:lpstr>Prezentace aplikace PowerPoint</vt:lpstr>
      <vt:lpstr>   Studium  není jen sezení  na přednáškách a v knihovně.  Spolu se studenty připravujeme mnoho doprovodných akcí. </vt:lpstr>
      <vt:lpstr>Zajímavosti a informace o akcích  najdete na Facebooku ÚBN</vt:lpstr>
      <vt:lpstr> Divadlo jako způsob studentského sebevyjádření</vt:lpstr>
      <vt:lpstr> Za literaturou do terénu…</vt:lpstr>
      <vt:lpstr> …ale také putování Českým krasem…</vt:lpstr>
      <vt:lpstr> …a když už chceme skutečné dobrodružství, pak…</vt:lpstr>
      <vt:lpstr> …občas se akademici mění ve speleology…</vt:lpstr>
      <vt:lpstr>…ale také v poutníky romantickou českou krajinou…</vt:lpstr>
      <vt:lpstr>…ale nejčastěji kráčíme pražskými uličkami…</vt:lpstr>
      <vt:lpstr> …za autory a texty Prahy…</vt:lpstr>
      <vt:lpstr>Prezentace aplikace PowerPoint</vt:lpstr>
      <vt:lpstr>Prezentace aplikace PowerPoint</vt:lpstr>
      <vt:lpstr>Studentský spolek zahraničních bohemistů</vt:lpstr>
      <vt:lpstr> Vánoční večírek</vt:lpstr>
      <vt:lpstr>Prezentace aplikace PowerPoint</vt:lpstr>
      <vt:lpstr>Přejeme vám úspěšnou přípravu na přijímací řízení  a těšíme se na vás v následujícím akademickém roce!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Kříž, Václav</dc:creator>
  <cp:lastModifiedBy>Zasina, Adrian Jan</cp:lastModifiedBy>
  <cp:revision>10</cp:revision>
  <dcterms:created xsi:type="dcterms:W3CDTF">2022-11-28T12:53:26Z</dcterms:created>
  <dcterms:modified xsi:type="dcterms:W3CDTF">2025-01-05T18:45:06Z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0x0101001006CE7195B3C144882D69D4D3F58026</vt:lpwstr>
  </property>
</Properties>
</file>