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</p:sldIdLst>
  <p:sldSz cx="18288000" cy="10287000"/>
  <p:notesSz cx="6858000" cy="9144000"/>
  <p:embeddedFontLst>
    <p:embeddedFont>
      <p:font typeface="Calibri (MS)" panose="020B0604020202020204" charset="0"/>
      <p:regular r:id="rId40"/>
    </p:embeddedFont>
    <p:embeddedFont>
      <p:font typeface="Calibri (MS) Bold" panose="020B0604020202020204" charset="0"/>
      <p:regular r:id="rId41"/>
    </p:embeddedFont>
    <p:embeddedFont>
      <p:font typeface="Faraz Modern" panose="020B0604020202020204" charset="-18"/>
      <p:regular r:id="rId42"/>
    </p:embeddedFont>
    <p:embeddedFont>
      <p:font typeface="Flatory Slab Condensed Bold" panose="020B0604020202020204" charset="-34"/>
      <p:regular r:id="rId43"/>
    </p:embeddedFont>
    <p:embeddedFont>
      <p:font typeface="Lora" pitchFamily="2" charset="-18"/>
      <p:regular r:id="rId44"/>
    </p:embeddedFont>
    <p:embeddedFont>
      <p:font typeface="Lora Bold" charset="-18"/>
      <p:regular r:id="rId45"/>
    </p:embeddedFont>
    <p:embeddedFont>
      <p:font typeface="Lora Bold Italics" panose="020B0604020202020204" charset="-18"/>
      <p:regular r:id="rId46"/>
    </p:embeddedFont>
    <p:embeddedFont>
      <p:font typeface="Lora Italics" panose="020B0604020202020204" charset="-18"/>
      <p:regular r:id="rId47"/>
    </p:embeddedFont>
    <p:embeddedFont>
      <p:font typeface="Open Sans Bold" panose="020B0604020202020204" charset="0"/>
      <p:regular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3" d="100"/>
          <a:sy n="53" d="100"/>
        </p:scale>
        <p:origin x="802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viewProps" Target="viewProps.xml"/><Relationship Id="rId55" Type="http://schemas.openxmlformats.org/officeDocument/2006/relationships/customXml" Target="../customXml/item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customXml" Target="../customXml/item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7.fntdata"/><Relationship Id="rId20" Type="http://schemas.openxmlformats.org/officeDocument/2006/relationships/slide" Target="slides/slide19.xml"/><Relationship Id="rId41" Type="http://schemas.openxmlformats.org/officeDocument/2006/relationships/font" Target="fonts/font2.fntdata"/><Relationship Id="rId54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08.01.2025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hyperlink" Target="https://german.ff.cuni.cz/udalost/vystava-ceska-germanistika-na-prazske-univerzite-v-zrcadle-dejin-ausstellung-tschechische-germanistik-an-der-prageruniversitat-im-spiegel-der-geschichte/" TargetMode="External"/><Relationship Id="rId7" Type="http://schemas.openxmlformats.org/officeDocument/2006/relationships/image" Target="../media/image39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hyperlink" Target="https://www.ceskatelevize.cz/porady/1097206490-udalosti-v-kulture/220411000120121/" TargetMode="External"/><Relationship Id="rId4" Type="http://schemas.openxmlformats.org/officeDocument/2006/relationships/hyperlink" Target="https://www.kosmas.cz/knihy/286500/kompendium-nemecke-literatury-ceskych-zemi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55.sv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sv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svg"/><Relationship Id="rId4" Type="http://schemas.openxmlformats.org/officeDocument/2006/relationships/image" Target="../media/image47.svg"/><Relationship Id="rId9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png"/><Relationship Id="rId4" Type="http://schemas.openxmlformats.org/officeDocument/2006/relationships/image" Target="../media/image58.jpeg"/><Relationship Id="rId9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sv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12" Type="http://schemas.openxmlformats.org/officeDocument/2006/relationships/image" Target="../media/image74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svg"/><Relationship Id="rId11" Type="http://schemas.openxmlformats.org/officeDocument/2006/relationships/image" Target="../media/image73.svg"/><Relationship Id="rId5" Type="http://schemas.openxmlformats.org/officeDocument/2006/relationships/image" Target="../media/image67.png"/><Relationship Id="rId10" Type="http://schemas.openxmlformats.org/officeDocument/2006/relationships/image" Target="../media/image72.png"/><Relationship Id="rId4" Type="http://schemas.openxmlformats.org/officeDocument/2006/relationships/image" Target="../media/image66.svg"/><Relationship Id="rId9" Type="http://schemas.openxmlformats.org/officeDocument/2006/relationships/image" Target="../media/image7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pragestt.ff.cuni.cz/" TargetMode="External"/><Relationship Id="rId4" Type="http://schemas.openxmlformats.org/officeDocument/2006/relationships/image" Target="../media/image7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png"/><Relationship Id="rId4" Type="http://schemas.openxmlformats.org/officeDocument/2006/relationships/image" Target="../media/image8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13" Type="http://schemas.openxmlformats.org/officeDocument/2006/relationships/image" Target="../media/image92.jpeg"/><Relationship Id="rId3" Type="http://schemas.openxmlformats.org/officeDocument/2006/relationships/image" Target="../media/image82.png"/><Relationship Id="rId7" Type="http://schemas.openxmlformats.org/officeDocument/2006/relationships/image" Target="../media/image86.jpeg"/><Relationship Id="rId12" Type="http://schemas.openxmlformats.org/officeDocument/2006/relationships/image" Target="../media/image91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11" Type="http://schemas.openxmlformats.org/officeDocument/2006/relationships/image" Target="../media/image90.jpeg"/><Relationship Id="rId5" Type="http://schemas.openxmlformats.org/officeDocument/2006/relationships/image" Target="../media/image84.jpeg"/><Relationship Id="rId15" Type="http://schemas.openxmlformats.org/officeDocument/2006/relationships/image" Target="../media/image94.jpeg"/><Relationship Id="rId10" Type="http://schemas.openxmlformats.org/officeDocument/2006/relationships/image" Target="../media/image89.svg"/><Relationship Id="rId4" Type="http://schemas.openxmlformats.org/officeDocument/2006/relationships/image" Target="../media/image83.svg"/><Relationship Id="rId9" Type="http://schemas.openxmlformats.org/officeDocument/2006/relationships/image" Target="../media/image88.png"/><Relationship Id="rId14" Type="http://schemas.openxmlformats.org/officeDocument/2006/relationships/image" Target="../media/image9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image" Target="../media/image82.png"/><Relationship Id="rId7" Type="http://schemas.openxmlformats.org/officeDocument/2006/relationships/image" Target="../media/image9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10" Type="http://schemas.openxmlformats.org/officeDocument/2006/relationships/image" Target="../media/image101.jpeg"/><Relationship Id="rId4" Type="http://schemas.openxmlformats.org/officeDocument/2006/relationships/image" Target="../media/image83.svg"/><Relationship Id="rId9" Type="http://schemas.openxmlformats.org/officeDocument/2006/relationships/image" Target="../media/image10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sv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repozitar.cuni.cz" TargetMode="External"/><Relationship Id="rId5" Type="http://schemas.openxmlformats.org/officeDocument/2006/relationships/image" Target="../media/image108.svg"/><Relationship Id="rId4" Type="http://schemas.openxmlformats.org/officeDocument/2006/relationships/image" Target="../media/image10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sv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3.svg"/><Relationship Id="rId4" Type="http://schemas.openxmlformats.org/officeDocument/2006/relationships/image" Target="../media/image11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mailto:katerina.havlova@ff.cuni.cz" TargetMode="External"/><Relationship Id="rId2" Type="http://schemas.openxmlformats.org/officeDocument/2006/relationships/hyperlink" Target="mailto:stepan.zbytovsky@ff.cuni.cz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9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hyperlink" Target="mailto:vera.hejhalova@ff.cuni.cz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sv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mailto:prijimacky@ff.cuni.cz" TargetMode="External"/><Relationship Id="rId2" Type="http://schemas.openxmlformats.org/officeDocument/2006/relationships/hyperlink" Target="https://www.ff.cuni.cz/fakulta/oddeleni-dekanatu/oddeleni-prijimaciho-rizeni/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mailto:zuzana.rybenska@ff.cuni.cz" TargetMode="External"/><Relationship Id="rId4" Type="http://schemas.openxmlformats.org/officeDocument/2006/relationships/hyperlink" Target="mailto:vera.hejhalova@ff.cuni.cz" TargetMode="Externa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sv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7.svg"/><Relationship Id="rId4" Type="http://schemas.openxmlformats.org/officeDocument/2006/relationships/image" Target="../media/image1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hyperlink" Target="http://www.gercolinet.eu/" TargetMode="External"/><Relationship Id="rId7" Type="http://schemas.openxmlformats.org/officeDocument/2006/relationships/image" Target="../media/image35.jpeg"/><Relationship Id="rId2" Type="http://schemas.openxmlformats.org/officeDocument/2006/relationships/hyperlink" Target="http://www.biblon.cz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hyperlink" Target="https://german.ff.cuni.cz/udalost/vystava-ceska-germanistika-na-prazske-univerzite-v-zrcadle-dejin-ausstellung-tschechische-germanistik-an-der-prageruniversitat-im-spiegel-der-geschichte/" TargetMode="External"/><Relationship Id="rId4" Type="http://schemas.openxmlformats.org/officeDocument/2006/relationships/hyperlink" Target="https://lexarchiv.ff.cuni.cz/slovnik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25609" y="403708"/>
            <a:ext cx="9612243" cy="2971680"/>
          </a:xfrm>
          <a:custGeom>
            <a:avLst/>
            <a:gdLst/>
            <a:ahLst/>
            <a:cxnLst/>
            <a:rect l="l" t="t" r="r" b="b"/>
            <a:pathLst>
              <a:path w="9612243" h="2971680">
                <a:moveTo>
                  <a:pt x="0" y="0"/>
                </a:moveTo>
                <a:lnTo>
                  <a:pt x="9612243" y="0"/>
                </a:lnTo>
                <a:lnTo>
                  <a:pt x="9612243" y="2971680"/>
                </a:lnTo>
                <a:lnTo>
                  <a:pt x="0" y="29716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9" b="-29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TextBox 3"/>
          <p:cNvSpPr txBox="1"/>
          <p:nvPr/>
        </p:nvSpPr>
        <p:spPr>
          <a:xfrm>
            <a:off x="3426034" y="4390692"/>
            <a:ext cx="12837117" cy="2696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56"/>
              </a:lnSpc>
            </a:pPr>
            <a:r>
              <a:rPr lang="en-US" sz="32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Germanistika</a:t>
            </a:r>
            <a:r>
              <a:rPr lang="en-US" sz="32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</a:p>
          <a:p>
            <a:pPr algn="l">
              <a:lnSpc>
                <a:spcPts val="3456"/>
              </a:lnSpc>
            </a:pPr>
            <a:r>
              <a:rPr lang="en-US" sz="32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(specializace v programu Germánská a severoevropská studia)</a:t>
            </a:r>
          </a:p>
          <a:p>
            <a:pPr algn="l">
              <a:lnSpc>
                <a:spcPts val="3456"/>
              </a:lnSpc>
            </a:pPr>
            <a:endParaRPr lang="en-US" sz="320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l">
              <a:lnSpc>
                <a:spcPts val="3456"/>
              </a:lnSpc>
            </a:pPr>
            <a:r>
              <a:rPr lang="en-US" sz="32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Německý jazyk a literatura se zaměřením na vzdělávání</a:t>
            </a:r>
          </a:p>
          <a:p>
            <a:pPr algn="l">
              <a:lnSpc>
                <a:spcPts val="3456"/>
              </a:lnSpc>
            </a:pPr>
            <a:endParaRPr lang="en-US" sz="3200" b="1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l">
              <a:lnSpc>
                <a:spcPts val="3456"/>
              </a:lnSpc>
            </a:pPr>
            <a:r>
              <a:rPr lang="en-US" sz="3200" b="1">
                <a:solidFill>
                  <a:srgbClr val="D5404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bakalářské studium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0" y="9775295"/>
            <a:ext cx="18288000" cy="511705"/>
            <a:chOff x="0" y="0"/>
            <a:chExt cx="4816593" cy="13477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134770"/>
            </a:xfrm>
            <a:custGeom>
              <a:avLst/>
              <a:gdLst/>
              <a:ahLst/>
              <a:cxnLst/>
              <a:rect l="l" t="t" r="r" b="b"/>
              <a:pathLst>
                <a:path w="4816592" h="134770">
                  <a:moveTo>
                    <a:pt x="0" y="0"/>
                  </a:moveTo>
                  <a:lnTo>
                    <a:pt x="4816592" y="0"/>
                  </a:lnTo>
                  <a:lnTo>
                    <a:pt x="4816592" y="134770"/>
                  </a:lnTo>
                  <a:lnTo>
                    <a:pt x="0" y="134770"/>
                  </a:lnTo>
                  <a:close/>
                </a:path>
              </a:pathLst>
            </a:custGeom>
            <a:solidFill>
              <a:srgbClr val="D5404E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104775"/>
              <a:ext cx="4816593" cy="2395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1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3426034" y="7582710"/>
            <a:ext cx="10583015" cy="9441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56"/>
              </a:lnSpc>
            </a:pPr>
            <a:r>
              <a:rPr lang="en-US" sz="32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Den otevřených dveří FF UK 2025</a:t>
            </a:r>
          </a:p>
          <a:p>
            <a:pPr algn="l">
              <a:lnSpc>
                <a:spcPts val="3456"/>
              </a:lnSpc>
            </a:pPr>
            <a:r>
              <a:rPr lang="en-US" sz="32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11. 1. 2025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426034" y="8752332"/>
            <a:ext cx="10583015" cy="5059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56"/>
              </a:lnSpc>
            </a:pPr>
            <a:r>
              <a:rPr lang="en-US" sz="32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dod.ff.cuni.cz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426034" y="3337288"/>
            <a:ext cx="12877181" cy="525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55"/>
              </a:lnSpc>
            </a:pPr>
            <a:r>
              <a:rPr lang="en-US" sz="31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Ústav germánských studií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861980" y="0"/>
            <a:ext cx="4426020" cy="10287000"/>
            <a:chOff x="0" y="0"/>
            <a:chExt cx="1165701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65701" cy="2709333"/>
            </a:xfrm>
            <a:custGeom>
              <a:avLst/>
              <a:gdLst/>
              <a:ahLst/>
              <a:cxnLst/>
              <a:rect l="l" t="t" r="r" b="b"/>
              <a:pathLst>
                <a:path w="1165701" h="2709333">
                  <a:moveTo>
                    <a:pt x="0" y="0"/>
                  </a:moveTo>
                  <a:lnTo>
                    <a:pt x="1165701" y="0"/>
                  </a:lnTo>
                  <a:lnTo>
                    <a:pt x="116570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D22C40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165701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1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2371176">
            <a:off x="13370561" y="6958719"/>
            <a:ext cx="2965066" cy="3757350"/>
          </a:xfrm>
          <a:custGeom>
            <a:avLst/>
            <a:gdLst/>
            <a:ahLst/>
            <a:cxnLst/>
            <a:rect l="l" t="t" r="r" b="b"/>
            <a:pathLst>
              <a:path w="2965066" h="3757350">
                <a:moveTo>
                  <a:pt x="0" y="0"/>
                </a:moveTo>
                <a:lnTo>
                  <a:pt x="2965066" y="0"/>
                </a:lnTo>
                <a:lnTo>
                  <a:pt x="2965066" y="3757349"/>
                </a:lnTo>
                <a:lnTo>
                  <a:pt x="0" y="37573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964" t="-36156" b="-3018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TextBox 6"/>
          <p:cNvSpPr txBox="1"/>
          <p:nvPr/>
        </p:nvSpPr>
        <p:spPr>
          <a:xfrm>
            <a:off x="1019175" y="566624"/>
            <a:ext cx="11692919" cy="15632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55"/>
              </a:lnSpc>
            </a:pPr>
            <a:r>
              <a:rPr lang="en-US" sz="6255" b="1">
                <a:solidFill>
                  <a:srgbClr val="CC0000"/>
                </a:solidFill>
                <a:latin typeface="Lora Bold"/>
                <a:ea typeface="Lora Bold"/>
                <a:cs typeface="Lora Bold"/>
                <a:sym typeface="Lora Bold"/>
              </a:rPr>
              <a:t>Literatura, kultura, historie</a:t>
            </a:r>
          </a:p>
          <a:p>
            <a:pPr algn="l">
              <a:lnSpc>
                <a:spcPts val="5527"/>
              </a:lnSpc>
            </a:pPr>
            <a:r>
              <a:rPr lang="en-US" sz="5118">
                <a:solidFill>
                  <a:srgbClr val="CC0000"/>
                </a:solidFill>
                <a:latin typeface="Lora"/>
                <a:ea typeface="Lora"/>
                <a:cs typeface="Lora"/>
                <a:sym typeface="Lora"/>
              </a:rPr>
              <a:t>Příklady vědecké a projektové činnosti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40894" y="2768752"/>
            <a:ext cx="12516992" cy="73199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60"/>
              </a:lnSpc>
            </a:pPr>
            <a:r>
              <a:rPr lang="en-US" sz="3050" b="1" u="sng" spc="27">
                <a:solidFill>
                  <a:srgbClr val="0563C1"/>
                </a:solidFill>
                <a:latin typeface="Lora Bold"/>
                <a:ea typeface="Lora Bold"/>
                <a:cs typeface="Lora Bold"/>
                <a:sym typeface="Lora Bold"/>
                <a:hlinkClick r:id="rId3" tooltip="https://german.ff.cuni.cz/udalost/vystava-ceska-germanistika-na-prazske-univerzite-v-zrcadle-dejin-ausstellung-tschechische-germanistik-an-der-prageruniversitat-im-spiegel-der-geschichte/"/>
              </a:rPr>
              <a:t>Centrum Kurta Krolopa pro německou literaturu v Čechách </a:t>
            </a:r>
            <a:r>
              <a:rPr lang="en-US" sz="3050" spc="27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(tématem je NEJEN pražská německá literatura)</a:t>
            </a:r>
          </a:p>
          <a:p>
            <a:pPr algn="l">
              <a:lnSpc>
                <a:spcPts val="3660"/>
              </a:lnSpc>
            </a:pPr>
            <a:endParaRPr lang="en-US" sz="3050" spc="27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algn="l">
              <a:lnSpc>
                <a:spcPts val="3660"/>
              </a:lnSpc>
            </a:pPr>
            <a:r>
              <a:rPr lang="en-US" sz="3050" spc="28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    </a:t>
            </a:r>
            <a:r>
              <a:rPr lang="en-US" sz="3050" b="1" spc="28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Publikace</a:t>
            </a:r>
          </a:p>
          <a:p>
            <a:pPr marL="551974" lvl="1" indent="-275987" algn="l">
              <a:lnSpc>
                <a:spcPts val="3660"/>
              </a:lnSpc>
              <a:buFont typeface="Arial"/>
              <a:buChar char="•"/>
            </a:pPr>
            <a:r>
              <a:rPr lang="en-US" sz="3050" spc="27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např</a:t>
            </a:r>
            <a:r>
              <a:rPr lang="en-US" sz="3050" i="1" spc="27">
                <a:solidFill>
                  <a:srgbClr val="000000"/>
                </a:solidFill>
                <a:latin typeface="Lora Italics"/>
                <a:ea typeface="Lora Italics"/>
                <a:cs typeface="Lora Italics"/>
                <a:sym typeface="Lora Italics"/>
              </a:rPr>
              <a:t>. </a:t>
            </a:r>
            <a:r>
              <a:rPr lang="en-US" sz="3050" i="1" u="sng" spc="27">
                <a:solidFill>
                  <a:srgbClr val="0563C1"/>
                </a:solidFill>
                <a:latin typeface="Lora Italics"/>
                <a:ea typeface="Lora Italics"/>
                <a:cs typeface="Lora Italics"/>
                <a:sym typeface="Lora Italics"/>
                <a:hlinkClick r:id="rId4" tooltip="https://www.kosmas.cz/knihy/286500/kompendium-nemecke-literatury-ceskych-zemi/"/>
              </a:rPr>
              <a:t>Kompendium německé literatury českých zemí </a:t>
            </a:r>
            <a:r>
              <a:rPr lang="en-US" sz="3050" spc="27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(Academia, 2022) – největší existující přehled této literatury a jejího výzkumu</a:t>
            </a:r>
          </a:p>
          <a:p>
            <a:pPr algn="l">
              <a:lnSpc>
                <a:spcPts val="3660"/>
              </a:lnSpc>
            </a:pPr>
            <a:endParaRPr lang="en-US" sz="3050" spc="27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551974" lvl="1" indent="-275987" algn="l">
              <a:lnSpc>
                <a:spcPts val="3660"/>
              </a:lnSpc>
            </a:pPr>
            <a:r>
              <a:rPr lang="en-US" sz="3050" b="1" spc="28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Konference a workshopy </a:t>
            </a:r>
          </a:p>
          <a:p>
            <a:pPr marL="551974" lvl="1" indent="-275987" algn="l">
              <a:lnSpc>
                <a:spcPts val="3660"/>
              </a:lnSpc>
              <a:buFont typeface="Arial"/>
              <a:buChar char="•"/>
            </a:pPr>
            <a:r>
              <a:rPr lang="en-US" sz="3050" spc="28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Vyměřování země. Kafka a venkov (duben 2023)</a:t>
            </a:r>
          </a:p>
          <a:p>
            <a:pPr marL="551974" lvl="1" indent="-275987" algn="l">
              <a:lnSpc>
                <a:spcPts val="3660"/>
              </a:lnSpc>
              <a:buFont typeface="Arial"/>
              <a:buChar char="•"/>
            </a:pPr>
            <a:r>
              <a:rPr lang="en-US" sz="3050" spc="27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Přednáškový cyklus Exil in und aus Prag (2024)</a:t>
            </a:r>
          </a:p>
          <a:p>
            <a:pPr algn="l">
              <a:lnSpc>
                <a:spcPts val="3660"/>
              </a:lnSpc>
            </a:pPr>
            <a:endParaRPr lang="en-US" sz="3050" spc="27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551974" lvl="1" indent="-275987" algn="l">
              <a:lnSpc>
                <a:spcPts val="3660"/>
              </a:lnSpc>
            </a:pPr>
            <a:r>
              <a:rPr lang="en-US" sz="3050" b="1" spc="28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Projekty se studenty z minulých let</a:t>
            </a:r>
          </a:p>
          <a:p>
            <a:pPr marL="551974" lvl="1" indent="-275987" algn="l">
              <a:lnSpc>
                <a:spcPts val="3660"/>
              </a:lnSpc>
              <a:buFont typeface="Arial"/>
              <a:buChar char="•"/>
            </a:pPr>
            <a:r>
              <a:rPr lang="en-US" sz="3050" u="sng" spc="27">
                <a:solidFill>
                  <a:srgbClr val="0563C1"/>
                </a:solidFill>
                <a:latin typeface="Lora"/>
                <a:ea typeface="Lora"/>
                <a:cs typeface="Lora"/>
                <a:sym typeface="Lora"/>
                <a:hlinkClick r:id="rId5" tooltip="https://www.ceskatelevize.cz/porady/1097206490-udalosti-v-kulture/220411000120121/"/>
              </a:rPr>
              <a:t>SAMSA. Německá místa Prahy – mobilní aplikace </a:t>
            </a:r>
            <a:r>
              <a:rPr lang="en-US" sz="3050" spc="27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(2019/2022)</a:t>
            </a:r>
          </a:p>
          <a:p>
            <a:pPr algn="l">
              <a:lnSpc>
                <a:spcPts val="3660"/>
              </a:lnSpc>
            </a:pPr>
            <a:endParaRPr lang="en-US" sz="3050" spc="27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551974" lvl="1" indent="-275987" algn="l">
              <a:lnSpc>
                <a:spcPts val="3660"/>
              </a:lnSpc>
            </a:pPr>
            <a:r>
              <a:rPr lang="en-US" sz="3050" b="1" spc="28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Popularizace</a:t>
            </a:r>
          </a:p>
          <a:p>
            <a:pPr marL="551974" lvl="1" indent="-275987" algn="l">
              <a:lnSpc>
                <a:spcPts val="3660"/>
              </a:lnSpc>
              <a:buFont typeface="Arial"/>
              <a:buChar char="•"/>
            </a:pPr>
            <a:r>
              <a:rPr lang="en-US" sz="3050" spc="28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naučná videa např. v projektu Nalejvárna nebo pro AV ČR</a:t>
            </a:r>
          </a:p>
        </p:txBody>
      </p:sp>
      <p:sp>
        <p:nvSpPr>
          <p:cNvPr id="8" name="Freeform 8" descr="Kompendium německé literatury českých zemí - ÚČL AV ČR"/>
          <p:cNvSpPr/>
          <p:nvPr/>
        </p:nvSpPr>
        <p:spPr>
          <a:xfrm rot="-1244896">
            <a:off x="14789875" y="557754"/>
            <a:ext cx="3223780" cy="4421997"/>
          </a:xfrm>
          <a:custGeom>
            <a:avLst/>
            <a:gdLst/>
            <a:ahLst/>
            <a:cxnLst/>
            <a:rect l="l" t="t" r="r" b="b"/>
            <a:pathLst>
              <a:path w="3223780" h="4421997">
                <a:moveTo>
                  <a:pt x="0" y="0"/>
                </a:moveTo>
                <a:lnTo>
                  <a:pt x="3223779" y="0"/>
                </a:lnTo>
                <a:lnTo>
                  <a:pt x="3223779" y="4421997"/>
                </a:lnTo>
                <a:lnTo>
                  <a:pt x="0" y="442199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320" b="-10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Freeform 9"/>
          <p:cNvSpPr/>
          <p:nvPr/>
        </p:nvSpPr>
        <p:spPr>
          <a:xfrm rot="527467">
            <a:off x="14021392" y="4655767"/>
            <a:ext cx="4238975" cy="2411936"/>
          </a:xfrm>
          <a:custGeom>
            <a:avLst/>
            <a:gdLst/>
            <a:ahLst/>
            <a:cxnLst/>
            <a:rect l="l" t="t" r="r" b="b"/>
            <a:pathLst>
              <a:path w="4238975" h="2411936">
                <a:moveTo>
                  <a:pt x="0" y="0"/>
                </a:moveTo>
                <a:lnTo>
                  <a:pt x="4238975" y="0"/>
                </a:lnTo>
                <a:lnTo>
                  <a:pt x="4238975" y="2411936"/>
                </a:lnTo>
                <a:lnTo>
                  <a:pt x="0" y="241193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8393" b="-140308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Freeform 10"/>
          <p:cNvSpPr/>
          <p:nvPr/>
        </p:nvSpPr>
        <p:spPr>
          <a:xfrm rot="-921249">
            <a:off x="15356267" y="7800116"/>
            <a:ext cx="3507017" cy="2333761"/>
          </a:xfrm>
          <a:custGeom>
            <a:avLst/>
            <a:gdLst/>
            <a:ahLst/>
            <a:cxnLst/>
            <a:rect l="l" t="t" r="r" b="b"/>
            <a:pathLst>
              <a:path w="3507017" h="2333761">
                <a:moveTo>
                  <a:pt x="0" y="0"/>
                </a:moveTo>
                <a:lnTo>
                  <a:pt x="3507017" y="0"/>
                </a:lnTo>
                <a:lnTo>
                  <a:pt x="3507017" y="2333761"/>
                </a:lnTo>
                <a:lnTo>
                  <a:pt x="0" y="233376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1" name="AutoShape 11"/>
          <p:cNvSpPr/>
          <p:nvPr/>
        </p:nvSpPr>
        <p:spPr>
          <a:xfrm>
            <a:off x="640915" y="2448969"/>
            <a:ext cx="13221065" cy="0"/>
          </a:xfrm>
          <a:prstGeom prst="line">
            <a:avLst/>
          </a:prstGeom>
          <a:ln w="47625" cap="rnd">
            <a:solidFill>
              <a:srgbClr val="D22C4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861980" y="0"/>
            <a:ext cx="4426020" cy="10287000"/>
            <a:chOff x="0" y="0"/>
            <a:chExt cx="1165701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65701" cy="2709333"/>
            </a:xfrm>
            <a:custGeom>
              <a:avLst/>
              <a:gdLst/>
              <a:ahLst/>
              <a:cxnLst/>
              <a:rect l="l" t="t" r="r" b="b"/>
              <a:pathLst>
                <a:path w="1165701" h="2709333">
                  <a:moveTo>
                    <a:pt x="0" y="0"/>
                  </a:moveTo>
                  <a:lnTo>
                    <a:pt x="1165701" y="0"/>
                  </a:lnTo>
                  <a:lnTo>
                    <a:pt x="116570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D22C40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165701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1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348738" y="2822258"/>
            <a:ext cx="9916079" cy="53328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94"/>
              </a:lnSpc>
            </a:pPr>
            <a:r>
              <a:rPr lang="en-US" sz="3050" b="1" spc="28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Projekty</a:t>
            </a:r>
          </a:p>
          <a:p>
            <a:pPr marL="551974" lvl="1" indent="-275987" algn="l">
              <a:lnSpc>
                <a:spcPts val="3294"/>
              </a:lnSpc>
              <a:buFont typeface="Arial"/>
              <a:buChar char="•"/>
            </a:pPr>
            <a:r>
              <a:rPr lang="en-US" sz="3050" spc="27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Podpora pregraduálního vzdělávání budoucích učitelů na UK (V. Hejhalová ad., projekt OP VVV, 01/2020 – 09/2022)</a:t>
            </a:r>
          </a:p>
          <a:p>
            <a:pPr algn="l">
              <a:lnSpc>
                <a:spcPts val="3294"/>
              </a:lnSpc>
            </a:pPr>
            <a:endParaRPr lang="en-US" sz="3050" spc="27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algn="l">
              <a:lnSpc>
                <a:spcPts val="3294"/>
              </a:lnSpc>
            </a:pPr>
            <a:r>
              <a:rPr lang="en-US" sz="3050" b="1" spc="28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Publikace</a:t>
            </a:r>
          </a:p>
          <a:p>
            <a:pPr marL="551974" lvl="1" indent="-275987" algn="l">
              <a:lnSpc>
                <a:spcPts val="3294"/>
              </a:lnSpc>
              <a:buFont typeface="Arial"/>
              <a:buChar char="•"/>
            </a:pPr>
            <a:r>
              <a:rPr lang="en-US" sz="3050" spc="28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Učitelské vzdělávání a oborové didaktiky na Filozofické fakultě Univerzity Karlovy (kolektiv autorů, editoři M. Strouhal, M. Janišová)</a:t>
            </a:r>
          </a:p>
          <a:p>
            <a:pPr algn="l">
              <a:lnSpc>
                <a:spcPts val="3294"/>
              </a:lnSpc>
            </a:pPr>
            <a:endParaRPr lang="en-US" sz="3050" spc="28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algn="l">
              <a:lnSpc>
                <a:spcPts val="3294"/>
              </a:lnSpc>
            </a:pPr>
            <a:r>
              <a:rPr lang="en-US" sz="3050" b="1" spc="28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Organizační činnost </a:t>
            </a:r>
          </a:p>
          <a:p>
            <a:pPr marL="551974" lvl="1" indent="-275987" algn="l">
              <a:lnSpc>
                <a:spcPts val="3294"/>
              </a:lnSpc>
              <a:buFont typeface="Arial"/>
              <a:buChar char="•"/>
            </a:pPr>
            <a:r>
              <a:rPr lang="en-US" sz="3050" spc="28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Centrum učitelství FF UK </a:t>
            </a:r>
          </a:p>
          <a:p>
            <a:pPr marL="551974" lvl="1" indent="-275987" algn="l">
              <a:lnSpc>
                <a:spcPts val="3294"/>
              </a:lnSpc>
            </a:pPr>
            <a:endParaRPr lang="en-US" sz="3050" spc="28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7871392" y="7189039"/>
            <a:ext cx="2545216" cy="2545216"/>
          </a:xfrm>
          <a:custGeom>
            <a:avLst/>
            <a:gdLst/>
            <a:ahLst/>
            <a:cxnLst/>
            <a:rect l="l" t="t" r="r" b="b"/>
            <a:pathLst>
              <a:path w="2545216" h="2545216">
                <a:moveTo>
                  <a:pt x="0" y="0"/>
                </a:moveTo>
                <a:lnTo>
                  <a:pt x="2545216" y="0"/>
                </a:lnTo>
                <a:lnTo>
                  <a:pt x="2545216" y="2545216"/>
                </a:lnTo>
                <a:lnTo>
                  <a:pt x="0" y="25452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 rot="1279774">
            <a:off x="14529776" y="430905"/>
            <a:ext cx="3206861" cy="4275814"/>
          </a:xfrm>
          <a:custGeom>
            <a:avLst/>
            <a:gdLst/>
            <a:ahLst/>
            <a:cxnLst/>
            <a:rect l="l" t="t" r="r" b="b"/>
            <a:pathLst>
              <a:path w="3206861" h="4275814">
                <a:moveTo>
                  <a:pt x="0" y="0"/>
                </a:moveTo>
                <a:lnTo>
                  <a:pt x="3206861" y="0"/>
                </a:lnTo>
                <a:lnTo>
                  <a:pt x="3206861" y="4275815"/>
                </a:lnTo>
                <a:lnTo>
                  <a:pt x="0" y="42758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Freeform 8"/>
          <p:cNvSpPr/>
          <p:nvPr/>
        </p:nvSpPr>
        <p:spPr>
          <a:xfrm rot="935135">
            <a:off x="13843706" y="6952539"/>
            <a:ext cx="5315201" cy="3018217"/>
          </a:xfrm>
          <a:custGeom>
            <a:avLst/>
            <a:gdLst/>
            <a:ahLst/>
            <a:cxnLst/>
            <a:rect l="l" t="t" r="r" b="b"/>
            <a:pathLst>
              <a:path w="5315201" h="3018217">
                <a:moveTo>
                  <a:pt x="0" y="0"/>
                </a:moveTo>
                <a:lnTo>
                  <a:pt x="5315201" y="0"/>
                </a:lnTo>
                <a:lnTo>
                  <a:pt x="5315201" y="3018217"/>
                </a:lnTo>
                <a:lnTo>
                  <a:pt x="0" y="30182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643" r="-4350" b="-6977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Freeform 9"/>
          <p:cNvSpPr/>
          <p:nvPr/>
        </p:nvSpPr>
        <p:spPr>
          <a:xfrm rot="-1213924">
            <a:off x="14991829" y="2665160"/>
            <a:ext cx="3018955" cy="4288893"/>
          </a:xfrm>
          <a:custGeom>
            <a:avLst/>
            <a:gdLst/>
            <a:ahLst/>
            <a:cxnLst/>
            <a:rect l="l" t="t" r="r" b="b"/>
            <a:pathLst>
              <a:path w="3018955" h="4288893">
                <a:moveTo>
                  <a:pt x="0" y="0"/>
                </a:moveTo>
                <a:lnTo>
                  <a:pt x="3018955" y="0"/>
                </a:lnTo>
                <a:lnTo>
                  <a:pt x="3018955" y="4288893"/>
                </a:lnTo>
                <a:lnTo>
                  <a:pt x="0" y="42888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AutoShape 10"/>
          <p:cNvSpPr/>
          <p:nvPr/>
        </p:nvSpPr>
        <p:spPr>
          <a:xfrm>
            <a:off x="309222" y="2299273"/>
            <a:ext cx="13552758" cy="71976"/>
          </a:xfrm>
          <a:prstGeom prst="line">
            <a:avLst/>
          </a:prstGeom>
          <a:ln w="47625" cap="rnd">
            <a:solidFill>
              <a:srgbClr val="D22C4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11" name="TextBox 11"/>
          <p:cNvSpPr txBox="1"/>
          <p:nvPr/>
        </p:nvSpPr>
        <p:spPr>
          <a:xfrm>
            <a:off x="309222" y="595272"/>
            <a:ext cx="13552758" cy="14653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73"/>
              </a:lnSpc>
            </a:pPr>
            <a:r>
              <a:rPr lang="en-US" sz="5809" b="1">
                <a:solidFill>
                  <a:srgbClr val="CC0000"/>
                </a:solidFill>
                <a:latin typeface="Lora Bold"/>
                <a:ea typeface="Lora Bold"/>
                <a:cs typeface="Lora Bold"/>
                <a:sym typeface="Lora Bold"/>
              </a:rPr>
              <a:t>Didaktika – Centrum učitelství FF UK</a:t>
            </a:r>
          </a:p>
          <a:p>
            <a:pPr algn="l">
              <a:lnSpc>
                <a:spcPts val="5133"/>
              </a:lnSpc>
            </a:pPr>
            <a:r>
              <a:rPr lang="en-US" sz="4752">
                <a:solidFill>
                  <a:srgbClr val="CC0000"/>
                </a:solidFill>
                <a:latin typeface="Lora"/>
                <a:ea typeface="Lora"/>
                <a:cs typeface="Lora"/>
                <a:sym typeface="Lora"/>
              </a:rPr>
              <a:t>Příklady vědecké a projektové činnosti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348740" y="846409"/>
            <a:ext cx="15590520" cy="1834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28"/>
              </a:lnSpc>
            </a:pPr>
            <a:r>
              <a:rPr lang="en-US" sz="6600" b="1">
                <a:solidFill>
                  <a:srgbClr val="CC0000"/>
                </a:solidFill>
                <a:latin typeface="Lora Bold"/>
                <a:ea typeface="Lora Bold"/>
                <a:cs typeface="Lora Bold"/>
                <a:sym typeface="Lora Bold"/>
              </a:rPr>
              <a:t>Aktivity studentů</a:t>
            </a:r>
          </a:p>
          <a:p>
            <a:pPr algn="ctr">
              <a:lnSpc>
                <a:spcPts val="7128"/>
              </a:lnSpc>
            </a:pPr>
            <a:endParaRPr lang="en-US" sz="6600" b="1">
              <a:solidFill>
                <a:srgbClr val="CC0000"/>
              </a:solidFill>
              <a:latin typeface="Lora Bold"/>
              <a:ea typeface="Lora Bold"/>
              <a:cs typeface="Lora Bold"/>
              <a:sym typeface="Lora Bold"/>
            </a:endParaRPr>
          </a:p>
        </p:txBody>
      </p:sp>
      <p:sp>
        <p:nvSpPr>
          <p:cNvPr id="3" name="Freeform 3" descr="Obsah obrázku Lidská tvář, nábytek, ilustrace, oblečení  Popis byl vytvořen automaticky"/>
          <p:cNvSpPr/>
          <p:nvPr/>
        </p:nvSpPr>
        <p:spPr>
          <a:xfrm>
            <a:off x="1806639" y="3537724"/>
            <a:ext cx="5720576" cy="5720576"/>
          </a:xfrm>
          <a:custGeom>
            <a:avLst/>
            <a:gdLst/>
            <a:ahLst/>
            <a:cxnLst/>
            <a:rect l="l" t="t" r="r" b="b"/>
            <a:pathLst>
              <a:path w="5720576" h="5720576">
                <a:moveTo>
                  <a:pt x="0" y="0"/>
                </a:moveTo>
                <a:lnTo>
                  <a:pt x="5720576" y="0"/>
                </a:lnTo>
                <a:lnTo>
                  <a:pt x="5720576" y="5720576"/>
                </a:lnTo>
                <a:lnTo>
                  <a:pt x="0" y="57205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AutoShape 4"/>
          <p:cNvSpPr/>
          <p:nvPr/>
        </p:nvSpPr>
        <p:spPr>
          <a:xfrm>
            <a:off x="2367621" y="1848265"/>
            <a:ext cx="13552758" cy="71976"/>
          </a:xfrm>
          <a:prstGeom prst="line">
            <a:avLst/>
          </a:prstGeom>
          <a:ln w="47625" cap="rnd">
            <a:solidFill>
              <a:srgbClr val="D22C4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5" name="TextBox 5"/>
          <p:cNvSpPr txBox="1"/>
          <p:nvPr/>
        </p:nvSpPr>
        <p:spPr>
          <a:xfrm>
            <a:off x="659730" y="2718643"/>
            <a:ext cx="8998743" cy="417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94"/>
              </a:lnSpc>
            </a:pPr>
            <a:r>
              <a:rPr lang="en-US" sz="305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studentský spolek </a:t>
            </a:r>
          </a:p>
        </p:txBody>
      </p:sp>
      <p:grpSp>
        <p:nvGrpSpPr>
          <p:cNvPr id="6" name="Group 6"/>
          <p:cNvGrpSpPr/>
          <p:nvPr/>
        </p:nvGrpSpPr>
        <p:grpSpPr>
          <a:xfrm rot="-5400000">
            <a:off x="11257111" y="1663557"/>
            <a:ext cx="4999135" cy="9719021"/>
            <a:chOff x="0" y="0"/>
            <a:chExt cx="1316645" cy="255974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16645" cy="2559742"/>
            </a:xfrm>
            <a:custGeom>
              <a:avLst/>
              <a:gdLst/>
              <a:ahLst/>
              <a:cxnLst/>
              <a:rect l="l" t="t" r="r" b="b"/>
              <a:pathLst>
                <a:path w="1316645" h="2559742">
                  <a:moveTo>
                    <a:pt x="0" y="0"/>
                  </a:moveTo>
                  <a:lnTo>
                    <a:pt x="1316645" y="0"/>
                  </a:lnTo>
                  <a:lnTo>
                    <a:pt x="1316645" y="2559742"/>
                  </a:lnTo>
                  <a:lnTo>
                    <a:pt x="0" y="2559742"/>
                  </a:lnTo>
                  <a:close/>
                </a:path>
              </a:pathLst>
            </a:custGeom>
            <a:solidFill>
              <a:srgbClr val="F6EACC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1316645" cy="26073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1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9327723" y="5104264"/>
            <a:ext cx="661501" cy="661501"/>
          </a:xfrm>
          <a:custGeom>
            <a:avLst/>
            <a:gdLst/>
            <a:ahLst/>
            <a:cxnLst/>
            <a:rect l="l" t="t" r="r" b="b"/>
            <a:pathLst>
              <a:path w="661501" h="661501">
                <a:moveTo>
                  <a:pt x="0" y="0"/>
                </a:moveTo>
                <a:lnTo>
                  <a:pt x="661501" y="0"/>
                </a:lnTo>
                <a:lnTo>
                  <a:pt x="661501" y="661501"/>
                </a:lnTo>
                <a:lnTo>
                  <a:pt x="0" y="6615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Freeform 10"/>
          <p:cNvSpPr/>
          <p:nvPr/>
        </p:nvSpPr>
        <p:spPr>
          <a:xfrm>
            <a:off x="9327723" y="6016509"/>
            <a:ext cx="661501" cy="661501"/>
          </a:xfrm>
          <a:custGeom>
            <a:avLst/>
            <a:gdLst/>
            <a:ahLst/>
            <a:cxnLst/>
            <a:rect l="l" t="t" r="r" b="b"/>
            <a:pathLst>
              <a:path w="661501" h="661501">
                <a:moveTo>
                  <a:pt x="0" y="0"/>
                </a:moveTo>
                <a:lnTo>
                  <a:pt x="661501" y="0"/>
                </a:lnTo>
                <a:lnTo>
                  <a:pt x="661501" y="661501"/>
                </a:lnTo>
                <a:lnTo>
                  <a:pt x="0" y="6615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1" name="Freeform 11"/>
          <p:cNvSpPr/>
          <p:nvPr/>
        </p:nvSpPr>
        <p:spPr>
          <a:xfrm>
            <a:off x="9550753" y="6119280"/>
            <a:ext cx="215441" cy="455959"/>
          </a:xfrm>
          <a:custGeom>
            <a:avLst/>
            <a:gdLst/>
            <a:ahLst/>
            <a:cxnLst/>
            <a:rect l="l" t="t" r="r" b="b"/>
            <a:pathLst>
              <a:path w="215441" h="455959">
                <a:moveTo>
                  <a:pt x="0" y="0"/>
                </a:moveTo>
                <a:lnTo>
                  <a:pt x="215441" y="0"/>
                </a:lnTo>
                <a:lnTo>
                  <a:pt x="215441" y="455959"/>
                </a:lnTo>
                <a:lnTo>
                  <a:pt x="0" y="45595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2" name="Freeform 12"/>
          <p:cNvSpPr/>
          <p:nvPr/>
        </p:nvSpPr>
        <p:spPr>
          <a:xfrm>
            <a:off x="9327723" y="6928570"/>
            <a:ext cx="677877" cy="677877"/>
          </a:xfrm>
          <a:custGeom>
            <a:avLst/>
            <a:gdLst/>
            <a:ahLst/>
            <a:cxnLst/>
            <a:rect l="l" t="t" r="r" b="b"/>
            <a:pathLst>
              <a:path w="677877" h="677877">
                <a:moveTo>
                  <a:pt x="0" y="0"/>
                </a:moveTo>
                <a:lnTo>
                  <a:pt x="677877" y="0"/>
                </a:lnTo>
                <a:lnTo>
                  <a:pt x="677877" y="677877"/>
                </a:lnTo>
                <a:lnTo>
                  <a:pt x="0" y="67787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3" name="Freeform 13"/>
          <p:cNvSpPr/>
          <p:nvPr/>
        </p:nvSpPr>
        <p:spPr>
          <a:xfrm>
            <a:off x="9327723" y="7857007"/>
            <a:ext cx="677877" cy="677877"/>
          </a:xfrm>
          <a:custGeom>
            <a:avLst/>
            <a:gdLst/>
            <a:ahLst/>
            <a:cxnLst/>
            <a:rect l="l" t="t" r="r" b="b"/>
            <a:pathLst>
              <a:path w="677877" h="677877">
                <a:moveTo>
                  <a:pt x="0" y="0"/>
                </a:moveTo>
                <a:lnTo>
                  <a:pt x="677877" y="0"/>
                </a:lnTo>
                <a:lnTo>
                  <a:pt x="677877" y="677878"/>
                </a:lnTo>
                <a:lnTo>
                  <a:pt x="0" y="67787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4" name="TextBox 14"/>
          <p:cNvSpPr txBox="1"/>
          <p:nvPr/>
        </p:nvSpPr>
        <p:spPr>
          <a:xfrm>
            <a:off x="6617641" y="2465367"/>
            <a:ext cx="7978001" cy="8247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36"/>
              </a:lnSpc>
            </a:pPr>
            <a:r>
              <a:rPr lang="en-US" sz="4954" b="1">
                <a:solidFill>
                  <a:srgbClr val="000000"/>
                </a:solidFill>
                <a:latin typeface="Flatory Slab Condensed Bold"/>
                <a:ea typeface="Flatory Slab Condensed Bold"/>
                <a:cs typeface="Flatory Slab Condensed Bold"/>
                <a:sym typeface="Flatory Slab Condensed Bold"/>
              </a:rPr>
              <a:t>Fachschaft Germanistik </a:t>
            </a:r>
            <a:r>
              <a:rPr lang="en-US" sz="4954" b="1">
                <a:solidFill>
                  <a:srgbClr val="AB3E0A"/>
                </a:solidFill>
                <a:latin typeface="Flatory Slab Condensed Bold"/>
                <a:ea typeface="Flatory Slab Condensed Bold"/>
                <a:cs typeface="Flatory Slab Condensed Bold"/>
                <a:sym typeface="Flatory Slab Condensed Bold"/>
              </a:rPr>
              <a:t>PRAG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241868" y="5047114"/>
            <a:ext cx="4825812" cy="37941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06"/>
              </a:lnSpc>
            </a:pPr>
            <a:r>
              <a:rPr lang="en-US" sz="2790" b="1">
                <a:solidFill>
                  <a:srgbClr val="000000"/>
                </a:solidFill>
                <a:latin typeface="Flatory Slab Condensed Bold"/>
                <a:ea typeface="Flatory Slab Condensed Bold"/>
                <a:cs typeface="Flatory Slab Condensed Bold"/>
                <a:sym typeface="Flatory Slab Condensed Bold"/>
              </a:rPr>
              <a:t>@fachschaft_germanistik_prag</a:t>
            </a:r>
          </a:p>
          <a:p>
            <a:pPr algn="l">
              <a:lnSpc>
                <a:spcPts val="3906"/>
              </a:lnSpc>
            </a:pPr>
            <a:endParaRPr lang="en-US" sz="2790" b="1">
              <a:solidFill>
                <a:srgbClr val="000000"/>
              </a:solidFill>
              <a:latin typeface="Flatory Slab Condensed Bold"/>
              <a:ea typeface="Flatory Slab Condensed Bold"/>
              <a:cs typeface="Flatory Slab Condensed Bold"/>
              <a:sym typeface="Flatory Slab Condensed Bold"/>
            </a:endParaRPr>
          </a:p>
          <a:p>
            <a:pPr algn="l">
              <a:lnSpc>
                <a:spcPts val="3906"/>
              </a:lnSpc>
            </a:pPr>
            <a:r>
              <a:rPr lang="en-US" sz="2790" b="1">
                <a:solidFill>
                  <a:srgbClr val="000000"/>
                </a:solidFill>
                <a:latin typeface="Flatory Slab Condensed Bold"/>
                <a:ea typeface="Flatory Slab Condensed Bold"/>
                <a:cs typeface="Flatory Slab Condensed Bold"/>
                <a:sym typeface="Flatory Slab Condensed Bold"/>
              </a:rPr>
              <a:t>germanistikprag </a:t>
            </a:r>
          </a:p>
          <a:p>
            <a:pPr algn="l">
              <a:lnSpc>
                <a:spcPts val="3906"/>
              </a:lnSpc>
            </a:pPr>
            <a:endParaRPr lang="en-US" sz="2790" b="1">
              <a:solidFill>
                <a:srgbClr val="000000"/>
              </a:solidFill>
              <a:latin typeface="Flatory Slab Condensed Bold"/>
              <a:ea typeface="Flatory Slab Condensed Bold"/>
              <a:cs typeface="Flatory Slab Condensed Bold"/>
              <a:sym typeface="Flatory Slab Condensed Bold"/>
            </a:endParaRPr>
          </a:p>
          <a:p>
            <a:pPr algn="l">
              <a:lnSpc>
                <a:spcPts val="3906"/>
              </a:lnSpc>
            </a:pPr>
            <a:r>
              <a:rPr lang="en-US" sz="2790" b="1">
                <a:solidFill>
                  <a:srgbClr val="000000"/>
                </a:solidFill>
                <a:latin typeface="Flatory Slab Condensed Bold"/>
                <a:ea typeface="Flatory Slab Condensed Bold"/>
                <a:cs typeface="Flatory Slab Condensed Bold"/>
                <a:sym typeface="Flatory Slab Condensed Bold"/>
              </a:rPr>
              <a:t>fachschaftgermanistikprag@gmail.com</a:t>
            </a:r>
          </a:p>
          <a:p>
            <a:pPr algn="l">
              <a:lnSpc>
                <a:spcPts val="3906"/>
              </a:lnSpc>
            </a:pPr>
            <a:endParaRPr lang="en-US" sz="2790" b="1">
              <a:solidFill>
                <a:srgbClr val="000000"/>
              </a:solidFill>
              <a:latin typeface="Flatory Slab Condensed Bold"/>
              <a:ea typeface="Flatory Slab Condensed Bold"/>
              <a:cs typeface="Flatory Slab Condensed Bold"/>
              <a:sym typeface="Flatory Slab Condensed Bold"/>
            </a:endParaRPr>
          </a:p>
          <a:p>
            <a:pPr algn="l">
              <a:lnSpc>
                <a:spcPts val="3906"/>
              </a:lnSpc>
            </a:pPr>
            <a:r>
              <a:rPr lang="en-US" sz="2790" b="1">
                <a:solidFill>
                  <a:srgbClr val="000000"/>
                </a:solidFill>
                <a:latin typeface="Flatory Slab Condensed Bold"/>
                <a:ea typeface="Flatory Slab Condensed Bold"/>
                <a:cs typeface="Flatory Slab Condensed Bold"/>
                <a:sym typeface="Flatory Slab Condensed Bold"/>
              </a:rPr>
              <a:t>german.ff.cuni.cz</a:t>
            </a:r>
          </a:p>
          <a:p>
            <a:pPr algn="ctr">
              <a:lnSpc>
                <a:spcPts val="4123"/>
              </a:lnSpc>
            </a:pPr>
            <a:endParaRPr lang="en-US" sz="2790" b="1">
              <a:solidFill>
                <a:srgbClr val="000000"/>
              </a:solidFill>
              <a:latin typeface="Flatory Slab Condensed Bold"/>
              <a:ea typeface="Flatory Slab Condensed Bold"/>
              <a:cs typeface="Flatory Slab Condensed Bold"/>
              <a:sym typeface="Flatory Slab Condensed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8567847" y="4171464"/>
            <a:ext cx="7713444" cy="580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0"/>
              </a:lnSpc>
            </a:pPr>
            <a:r>
              <a:rPr lang="en-US" sz="3400" b="1">
                <a:solidFill>
                  <a:srgbClr val="AB3E0A"/>
                </a:solidFill>
                <a:latin typeface="Flatory Slab Condensed Bold"/>
                <a:ea typeface="Flatory Slab Condensed Bold"/>
                <a:cs typeface="Flatory Slab Condensed Bold"/>
                <a:sym typeface="Flatory Slab Condensed Bold"/>
              </a:rPr>
              <a:t>Bleibt in Verbindung mit Uns!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313955" y="646498"/>
            <a:ext cx="13660089" cy="821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45"/>
              </a:lnSpc>
            </a:pPr>
            <a:r>
              <a:rPr lang="en-US" sz="5782" b="1">
                <a:solidFill>
                  <a:srgbClr val="CC0000"/>
                </a:solidFill>
                <a:latin typeface="Lora Bold"/>
                <a:ea typeface="Lora Bold"/>
                <a:cs typeface="Lora Bold"/>
                <a:sym typeface="Lora Bold"/>
              </a:rPr>
              <a:t>Akce pořádané FGP</a:t>
            </a:r>
          </a:p>
        </p:txBody>
      </p:sp>
      <p:sp>
        <p:nvSpPr>
          <p:cNvPr id="3" name="Freeform 3"/>
          <p:cNvSpPr/>
          <p:nvPr/>
        </p:nvSpPr>
        <p:spPr>
          <a:xfrm rot="230044">
            <a:off x="3044451" y="2183918"/>
            <a:ext cx="6000251" cy="3170823"/>
          </a:xfrm>
          <a:custGeom>
            <a:avLst/>
            <a:gdLst/>
            <a:ahLst/>
            <a:cxnLst/>
            <a:rect l="l" t="t" r="r" b="b"/>
            <a:pathLst>
              <a:path w="6000251" h="3170823">
                <a:moveTo>
                  <a:pt x="0" y="0"/>
                </a:moveTo>
                <a:lnTo>
                  <a:pt x="6000251" y="0"/>
                </a:lnTo>
                <a:lnTo>
                  <a:pt x="6000251" y="3170823"/>
                </a:lnTo>
                <a:lnTo>
                  <a:pt x="0" y="31708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1660" r="-4784" b="-17054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 descr="Obsah obrázku text, plakát, kreslené, ilustrace  Popis byl vytvořen automaticky"/>
          <p:cNvSpPr/>
          <p:nvPr/>
        </p:nvSpPr>
        <p:spPr>
          <a:xfrm rot="-1369779">
            <a:off x="438977" y="118821"/>
            <a:ext cx="4837690" cy="6047114"/>
          </a:xfrm>
          <a:custGeom>
            <a:avLst/>
            <a:gdLst/>
            <a:ahLst/>
            <a:cxnLst/>
            <a:rect l="l" t="t" r="r" b="b"/>
            <a:pathLst>
              <a:path w="4837690" h="6047114">
                <a:moveTo>
                  <a:pt x="0" y="0"/>
                </a:moveTo>
                <a:lnTo>
                  <a:pt x="4837690" y="0"/>
                </a:lnTo>
                <a:lnTo>
                  <a:pt x="4837690" y="6047113"/>
                </a:lnTo>
                <a:lnTo>
                  <a:pt x="0" y="60471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 rot="-640351">
            <a:off x="21486" y="5292332"/>
            <a:ext cx="6089212" cy="4183595"/>
          </a:xfrm>
          <a:custGeom>
            <a:avLst/>
            <a:gdLst/>
            <a:ahLst/>
            <a:cxnLst/>
            <a:rect l="l" t="t" r="r" b="b"/>
            <a:pathLst>
              <a:path w="6089212" h="4183595">
                <a:moveTo>
                  <a:pt x="0" y="0"/>
                </a:moveTo>
                <a:lnTo>
                  <a:pt x="6089212" y="0"/>
                </a:lnTo>
                <a:lnTo>
                  <a:pt x="6089212" y="4183595"/>
                </a:lnTo>
                <a:lnTo>
                  <a:pt x="0" y="41835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5198" t="-18372" r="-1762" b="-20221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 descr="Obsah obrázku text, plakát, buben  Popis byl vytvořen automaticky"/>
          <p:cNvSpPr/>
          <p:nvPr/>
        </p:nvSpPr>
        <p:spPr>
          <a:xfrm>
            <a:off x="3772724" y="4658193"/>
            <a:ext cx="5345396" cy="5345396"/>
          </a:xfrm>
          <a:custGeom>
            <a:avLst/>
            <a:gdLst/>
            <a:ahLst/>
            <a:cxnLst/>
            <a:rect l="l" t="t" r="r" b="b"/>
            <a:pathLst>
              <a:path w="5345396" h="5345396">
                <a:moveTo>
                  <a:pt x="0" y="0"/>
                </a:moveTo>
                <a:lnTo>
                  <a:pt x="5345396" y="0"/>
                </a:lnTo>
                <a:lnTo>
                  <a:pt x="5345396" y="5345396"/>
                </a:lnTo>
                <a:lnTo>
                  <a:pt x="0" y="534539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 rot="-560796">
            <a:off x="9935467" y="2093651"/>
            <a:ext cx="3428844" cy="3351356"/>
          </a:xfrm>
          <a:custGeom>
            <a:avLst/>
            <a:gdLst/>
            <a:ahLst/>
            <a:cxnLst/>
            <a:rect l="l" t="t" r="r" b="b"/>
            <a:pathLst>
              <a:path w="3428844" h="3351356">
                <a:moveTo>
                  <a:pt x="0" y="0"/>
                </a:moveTo>
                <a:lnTo>
                  <a:pt x="3428843" y="0"/>
                </a:lnTo>
                <a:lnTo>
                  <a:pt x="3428843" y="3351356"/>
                </a:lnTo>
                <a:lnTo>
                  <a:pt x="0" y="335135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609" t="-31235" r="-11677" b="-26034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Freeform 8" descr="Obsah obrázku text, snímek obrazovky, plakát  Popis byl vytvořen automaticky"/>
          <p:cNvSpPr/>
          <p:nvPr/>
        </p:nvSpPr>
        <p:spPr>
          <a:xfrm rot="735924">
            <a:off x="13423689" y="284556"/>
            <a:ext cx="4750419" cy="5715643"/>
          </a:xfrm>
          <a:custGeom>
            <a:avLst/>
            <a:gdLst/>
            <a:ahLst/>
            <a:cxnLst/>
            <a:rect l="l" t="t" r="r" b="b"/>
            <a:pathLst>
              <a:path w="4750419" h="5715643">
                <a:moveTo>
                  <a:pt x="0" y="0"/>
                </a:moveTo>
                <a:lnTo>
                  <a:pt x="4750419" y="0"/>
                </a:lnTo>
                <a:lnTo>
                  <a:pt x="4750419" y="5715643"/>
                </a:lnTo>
                <a:lnTo>
                  <a:pt x="0" y="57156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36" b="-17540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Freeform 9"/>
          <p:cNvSpPr/>
          <p:nvPr/>
        </p:nvSpPr>
        <p:spPr>
          <a:xfrm rot="754756">
            <a:off x="13618301" y="5373520"/>
            <a:ext cx="4711488" cy="4167024"/>
          </a:xfrm>
          <a:custGeom>
            <a:avLst/>
            <a:gdLst/>
            <a:ahLst/>
            <a:cxnLst/>
            <a:rect l="l" t="t" r="r" b="b"/>
            <a:pathLst>
              <a:path w="4711488" h="4167024">
                <a:moveTo>
                  <a:pt x="0" y="0"/>
                </a:moveTo>
                <a:lnTo>
                  <a:pt x="4711488" y="0"/>
                </a:lnTo>
                <a:lnTo>
                  <a:pt x="4711488" y="4167024"/>
                </a:lnTo>
                <a:lnTo>
                  <a:pt x="0" y="416702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19015" r="-824" b="-32982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Freeform 10" descr="Obsah obrázku text, vánoce, sněhulák, dopis  Popis byl vytvořen automaticky"/>
          <p:cNvSpPr/>
          <p:nvPr/>
        </p:nvSpPr>
        <p:spPr>
          <a:xfrm>
            <a:off x="9426056" y="4711431"/>
            <a:ext cx="5345396" cy="5292157"/>
          </a:xfrm>
          <a:custGeom>
            <a:avLst/>
            <a:gdLst/>
            <a:ahLst/>
            <a:cxnLst/>
            <a:rect l="l" t="t" r="r" b="b"/>
            <a:pathLst>
              <a:path w="5345396" h="5292157">
                <a:moveTo>
                  <a:pt x="0" y="0"/>
                </a:moveTo>
                <a:lnTo>
                  <a:pt x="5345396" y="0"/>
                </a:lnTo>
                <a:lnTo>
                  <a:pt x="5345396" y="5292158"/>
                </a:lnTo>
                <a:lnTo>
                  <a:pt x="0" y="529215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b="-1005"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348740" y="1104900"/>
            <a:ext cx="15590520" cy="929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28"/>
              </a:lnSpc>
            </a:pPr>
            <a:r>
              <a:rPr lang="en-US" sz="6600" b="1">
                <a:solidFill>
                  <a:srgbClr val="CC0000"/>
                </a:solidFill>
                <a:latin typeface="Lora Bold"/>
                <a:ea typeface="Lora Bold"/>
                <a:cs typeface="Lora Bold"/>
                <a:sym typeface="Lora Bold"/>
              </a:rPr>
              <a:t>Akce pořádané FGP</a:t>
            </a:r>
          </a:p>
        </p:txBody>
      </p:sp>
      <p:sp>
        <p:nvSpPr>
          <p:cNvPr id="3" name="Freeform 3" descr="Obsah obrázku venku, obloha, oblečení, skupina  Popis byl vytvořen automaticky"/>
          <p:cNvSpPr/>
          <p:nvPr/>
        </p:nvSpPr>
        <p:spPr>
          <a:xfrm>
            <a:off x="7874544" y="3071290"/>
            <a:ext cx="9363456" cy="6245352"/>
          </a:xfrm>
          <a:custGeom>
            <a:avLst/>
            <a:gdLst/>
            <a:ahLst/>
            <a:cxnLst/>
            <a:rect l="l" t="t" r="r" b="b"/>
            <a:pathLst>
              <a:path w="9363456" h="6245352">
                <a:moveTo>
                  <a:pt x="0" y="0"/>
                </a:moveTo>
                <a:lnTo>
                  <a:pt x="9363456" y="0"/>
                </a:lnTo>
                <a:lnTo>
                  <a:pt x="9363456" y="6245352"/>
                </a:lnTo>
                <a:lnTo>
                  <a:pt x="0" y="62453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TextBox 4"/>
          <p:cNvSpPr txBox="1"/>
          <p:nvPr/>
        </p:nvSpPr>
        <p:spPr>
          <a:xfrm>
            <a:off x="1348740" y="3759757"/>
            <a:ext cx="5400675" cy="4763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436"/>
              </a:lnSpc>
            </a:pPr>
            <a:r>
              <a:rPr lang="en-US" sz="3600" u="sng" spc="33" dirty="0" err="1">
                <a:solidFill>
                  <a:srgbClr val="D22C40"/>
                </a:solidFill>
                <a:latin typeface="Lora"/>
                <a:ea typeface="Lora"/>
                <a:cs typeface="Lora"/>
                <a:sym typeface="Lora"/>
              </a:rPr>
              <a:t>Seznamovací</a:t>
            </a:r>
            <a:r>
              <a:rPr lang="en-US" sz="3600" u="sng" spc="33" dirty="0">
                <a:solidFill>
                  <a:srgbClr val="D22C4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600" u="sng" spc="33" dirty="0" err="1">
                <a:solidFill>
                  <a:srgbClr val="D22C40"/>
                </a:solidFill>
                <a:latin typeface="Lora"/>
                <a:ea typeface="Lora"/>
                <a:cs typeface="Lora"/>
                <a:sym typeface="Lora"/>
              </a:rPr>
              <a:t>kurz</a:t>
            </a:r>
            <a:endParaRPr lang="en-US" sz="3600" u="sng" spc="33" dirty="0">
              <a:solidFill>
                <a:srgbClr val="D22C40"/>
              </a:solidFill>
              <a:latin typeface="Lora"/>
              <a:ea typeface="Lora"/>
              <a:cs typeface="Lora"/>
              <a:sym typeface="Lora"/>
            </a:endParaRPr>
          </a:p>
          <a:p>
            <a:pPr marL="651510" lvl="1" indent="-325755" algn="just">
              <a:lnSpc>
                <a:spcPts val="5436"/>
              </a:lnSpc>
              <a:buFont typeface="Arial"/>
              <a:buChar char="•"/>
            </a:pPr>
            <a:r>
              <a:rPr lang="en-US" sz="3600" spc="33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září</a:t>
            </a:r>
            <a:r>
              <a:rPr lang="en-US" sz="3600" spc="33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2025, </a:t>
            </a:r>
            <a:r>
              <a:rPr lang="en-US" sz="3600" spc="33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Bílý</a:t>
            </a:r>
            <a:r>
              <a:rPr lang="en-US" sz="3600" spc="33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Potok pod </a:t>
            </a:r>
            <a:r>
              <a:rPr lang="en-US" sz="3600" spc="33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Smrkem</a:t>
            </a:r>
            <a:endParaRPr lang="en-US" sz="3600" spc="33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651510" lvl="1" indent="-325755" algn="just">
              <a:lnSpc>
                <a:spcPts val="5436"/>
              </a:lnSpc>
              <a:buFont typeface="Arial"/>
              <a:buChar char="•"/>
            </a:pPr>
            <a:r>
              <a:rPr lang="en-US" sz="3600" spc="33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možnost</a:t>
            </a:r>
            <a:r>
              <a:rPr lang="en-US" sz="3600" spc="33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600" spc="33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seznámit</a:t>
            </a:r>
            <a:r>
              <a:rPr lang="en-US" sz="3600" spc="33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se </a:t>
            </a:r>
            <a:r>
              <a:rPr lang="en-US" sz="3600" spc="33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se</a:t>
            </a:r>
            <a:r>
              <a:rPr lang="en-US" sz="3600" spc="33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600" spc="33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studenty</a:t>
            </a:r>
            <a:r>
              <a:rPr lang="en-US" sz="3600" spc="33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600" spc="33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prvních</a:t>
            </a:r>
            <a:r>
              <a:rPr lang="en-US" sz="3600" spc="33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600" spc="33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i</a:t>
            </a:r>
            <a:r>
              <a:rPr lang="en-US" sz="3600" spc="33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600" spc="33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vyšších</a:t>
            </a:r>
            <a:r>
              <a:rPr lang="en-US" sz="3600" spc="33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600" spc="33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ročníků</a:t>
            </a:r>
            <a:endParaRPr lang="en-US" sz="3600" spc="33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651053" lvl="1" indent="-325526" algn="just">
              <a:lnSpc>
                <a:spcPts val="5436"/>
              </a:lnSpc>
              <a:buFont typeface="Arial"/>
              <a:buChar char="•"/>
            </a:pPr>
            <a:r>
              <a:rPr lang="en-US" sz="3600" spc="33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tipy</a:t>
            </a:r>
            <a:r>
              <a:rPr lang="en-US" sz="3600" spc="33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600" spc="33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ke</a:t>
            </a:r>
            <a:r>
              <a:rPr lang="en-US" sz="3600" spc="33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600" spc="33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studiu</a:t>
            </a:r>
            <a:endParaRPr lang="en-US" sz="3600" spc="33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5" name="AutoShape 5"/>
          <p:cNvSpPr/>
          <p:nvPr/>
        </p:nvSpPr>
        <p:spPr>
          <a:xfrm>
            <a:off x="1050000" y="2413905"/>
            <a:ext cx="16209300" cy="0"/>
          </a:xfrm>
          <a:prstGeom prst="line">
            <a:avLst/>
          </a:prstGeom>
          <a:ln w="47625" cap="rnd">
            <a:solidFill>
              <a:srgbClr val="D22C4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49065" y="829695"/>
            <a:ext cx="9732801" cy="445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62"/>
              </a:lnSpc>
            </a:pPr>
            <a:r>
              <a:rPr lang="en-US" sz="3298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studentský spolek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6583984" y="529444"/>
            <a:ext cx="8628793" cy="893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01"/>
              </a:lnSpc>
            </a:pPr>
            <a:r>
              <a:rPr lang="en-US" sz="5358" b="1">
                <a:solidFill>
                  <a:srgbClr val="000000"/>
                </a:solidFill>
                <a:latin typeface="Flatory Slab Condensed Bold"/>
                <a:ea typeface="Flatory Slab Condensed Bold"/>
                <a:cs typeface="Flatory Slab Condensed Bold"/>
                <a:sym typeface="Flatory Slab Condensed Bold"/>
              </a:rPr>
              <a:t>Fachschaft Germanistik </a:t>
            </a:r>
            <a:r>
              <a:rPr lang="en-US" sz="5358" b="1">
                <a:solidFill>
                  <a:srgbClr val="AB3E0A"/>
                </a:solidFill>
                <a:latin typeface="Flatory Slab Condensed Bold"/>
                <a:ea typeface="Flatory Slab Condensed Bold"/>
                <a:cs typeface="Flatory Slab Condensed Bold"/>
                <a:sym typeface="Flatory Slab Condensed Bold"/>
              </a:rPr>
              <a:t>PRAG</a:t>
            </a:r>
          </a:p>
        </p:txBody>
      </p:sp>
      <p:sp>
        <p:nvSpPr>
          <p:cNvPr id="4" name="AutoShape 4"/>
          <p:cNvSpPr/>
          <p:nvPr/>
        </p:nvSpPr>
        <p:spPr>
          <a:xfrm>
            <a:off x="1028700" y="1755575"/>
            <a:ext cx="16209300" cy="0"/>
          </a:xfrm>
          <a:prstGeom prst="line">
            <a:avLst/>
          </a:prstGeom>
          <a:ln w="47625" cap="rnd">
            <a:solidFill>
              <a:srgbClr val="D22C4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5" name="Freeform 5" descr="Obsah obrázku Lidská tvář, nábytek, ilustrace, oblečení  Popis byl vytvořen automaticky"/>
          <p:cNvSpPr/>
          <p:nvPr/>
        </p:nvSpPr>
        <p:spPr>
          <a:xfrm>
            <a:off x="449065" y="288495"/>
            <a:ext cx="2730781" cy="2730781"/>
          </a:xfrm>
          <a:custGeom>
            <a:avLst/>
            <a:gdLst/>
            <a:ahLst/>
            <a:cxnLst/>
            <a:rect l="l" t="t" r="r" b="b"/>
            <a:pathLst>
              <a:path w="2730781" h="2730781">
                <a:moveTo>
                  <a:pt x="0" y="0"/>
                </a:moveTo>
                <a:lnTo>
                  <a:pt x="2730780" y="0"/>
                </a:lnTo>
                <a:lnTo>
                  <a:pt x="2730780" y="2730781"/>
                </a:lnTo>
                <a:lnTo>
                  <a:pt x="0" y="2730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 rot="-1502836">
            <a:off x="13581380" y="4842122"/>
            <a:ext cx="3277836" cy="4752862"/>
          </a:xfrm>
          <a:custGeom>
            <a:avLst/>
            <a:gdLst/>
            <a:ahLst/>
            <a:cxnLst/>
            <a:rect l="l" t="t" r="r" b="b"/>
            <a:pathLst>
              <a:path w="3277836" h="4752862">
                <a:moveTo>
                  <a:pt x="0" y="0"/>
                </a:moveTo>
                <a:lnTo>
                  <a:pt x="3277836" y="0"/>
                </a:lnTo>
                <a:lnTo>
                  <a:pt x="3277836" y="4752862"/>
                </a:lnTo>
                <a:lnTo>
                  <a:pt x="0" y="47528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 rot="-3776332">
            <a:off x="14487432" y="7595704"/>
            <a:ext cx="658830" cy="790201"/>
          </a:xfrm>
          <a:custGeom>
            <a:avLst/>
            <a:gdLst/>
            <a:ahLst/>
            <a:cxnLst/>
            <a:rect l="l" t="t" r="r" b="b"/>
            <a:pathLst>
              <a:path w="658830" h="790201">
                <a:moveTo>
                  <a:pt x="0" y="0"/>
                </a:moveTo>
                <a:lnTo>
                  <a:pt x="658830" y="0"/>
                </a:lnTo>
                <a:lnTo>
                  <a:pt x="658830" y="790202"/>
                </a:lnTo>
                <a:lnTo>
                  <a:pt x="0" y="79020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Freeform 8"/>
          <p:cNvSpPr/>
          <p:nvPr/>
        </p:nvSpPr>
        <p:spPr>
          <a:xfrm rot="-415107">
            <a:off x="15745764" y="7352394"/>
            <a:ext cx="1110509" cy="1320070"/>
          </a:xfrm>
          <a:custGeom>
            <a:avLst/>
            <a:gdLst/>
            <a:ahLst/>
            <a:cxnLst/>
            <a:rect l="l" t="t" r="r" b="b"/>
            <a:pathLst>
              <a:path w="1110509" h="1320070">
                <a:moveTo>
                  <a:pt x="0" y="0"/>
                </a:moveTo>
                <a:lnTo>
                  <a:pt x="1110509" y="0"/>
                </a:lnTo>
                <a:lnTo>
                  <a:pt x="1110509" y="1320070"/>
                </a:lnTo>
                <a:lnTo>
                  <a:pt x="0" y="132007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Freeform 9"/>
          <p:cNvSpPr/>
          <p:nvPr/>
        </p:nvSpPr>
        <p:spPr>
          <a:xfrm rot="577940">
            <a:off x="11049181" y="7214120"/>
            <a:ext cx="2121508" cy="2499568"/>
          </a:xfrm>
          <a:custGeom>
            <a:avLst/>
            <a:gdLst/>
            <a:ahLst/>
            <a:cxnLst/>
            <a:rect l="l" t="t" r="r" b="b"/>
            <a:pathLst>
              <a:path w="2121508" h="2499568">
                <a:moveTo>
                  <a:pt x="0" y="0"/>
                </a:moveTo>
                <a:lnTo>
                  <a:pt x="2121508" y="0"/>
                </a:lnTo>
                <a:lnTo>
                  <a:pt x="2121508" y="2499568"/>
                </a:lnTo>
                <a:lnTo>
                  <a:pt x="0" y="249956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Freeform 10"/>
          <p:cNvSpPr/>
          <p:nvPr/>
        </p:nvSpPr>
        <p:spPr>
          <a:xfrm rot="1396821">
            <a:off x="11174696" y="5702436"/>
            <a:ext cx="1354991" cy="3175759"/>
          </a:xfrm>
          <a:custGeom>
            <a:avLst/>
            <a:gdLst/>
            <a:ahLst/>
            <a:cxnLst/>
            <a:rect l="l" t="t" r="r" b="b"/>
            <a:pathLst>
              <a:path w="1354991" h="3175759">
                <a:moveTo>
                  <a:pt x="0" y="0"/>
                </a:moveTo>
                <a:lnTo>
                  <a:pt x="1354990" y="0"/>
                </a:lnTo>
                <a:lnTo>
                  <a:pt x="1354990" y="3175759"/>
                </a:lnTo>
                <a:lnTo>
                  <a:pt x="0" y="317575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1" name="Freeform 11"/>
          <p:cNvSpPr/>
          <p:nvPr/>
        </p:nvSpPr>
        <p:spPr>
          <a:xfrm>
            <a:off x="1107865" y="4765961"/>
            <a:ext cx="8415200" cy="4905183"/>
          </a:xfrm>
          <a:custGeom>
            <a:avLst/>
            <a:gdLst/>
            <a:ahLst/>
            <a:cxnLst/>
            <a:rect l="l" t="t" r="r" b="b"/>
            <a:pathLst>
              <a:path w="8415200" h="4905183">
                <a:moveTo>
                  <a:pt x="0" y="0"/>
                </a:moveTo>
                <a:lnTo>
                  <a:pt x="8415200" y="0"/>
                </a:lnTo>
                <a:lnTo>
                  <a:pt x="8415200" y="4905183"/>
                </a:lnTo>
                <a:lnTo>
                  <a:pt x="0" y="490518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22972" b="-5695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2" name="TextBox 12"/>
          <p:cNvSpPr txBox="1"/>
          <p:nvPr/>
        </p:nvSpPr>
        <p:spPr>
          <a:xfrm>
            <a:off x="2969609" y="2564214"/>
            <a:ext cx="12348781" cy="15004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86"/>
              </a:lnSpc>
            </a:pPr>
            <a:r>
              <a:rPr lang="en-US" sz="3598" b="1" dirty="0" err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Najdete</a:t>
            </a:r>
            <a:r>
              <a:rPr lang="en-US" sz="3598" b="1" dirty="0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3598" b="1" dirty="0" err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nás</a:t>
            </a:r>
            <a:r>
              <a:rPr lang="en-US" sz="3598" b="1" dirty="0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3598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v </a:t>
            </a:r>
            <a:r>
              <a:rPr lang="en-US" sz="3598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rámci</a:t>
            </a:r>
            <a:r>
              <a:rPr lang="en-US" sz="3598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DOD </a:t>
            </a:r>
            <a:r>
              <a:rPr lang="en-US" sz="3598" b="1" dirty="0" err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ve</a:t>
            </a:r>
            <a:r>
              <a:rPr lang="en-US" sz="3598" b="1" dirty="0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 3. </a:t>
            </a:r>
            <a:r>
              <a:rPr lang="en-US" sz="3598" b="1" dirty="0" err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patře</a:t>
            </a:r>
            <a:r>
              <a:rPr lang="cs-CZ" sz="3598" b="1" dirty="0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3598" b="1" dirty="0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!</a:t>
            </a:r>
          </a:p>
          <a:p>
            <a:pPr algn="ctr">
              <a:lnSpc>
                <a:spcPts val="3886"/>
              </a:lnSpc>
            </a:pPr>
            <a:endParaRPr lang="en-US" sz="3598" b="1" dirty="0">
              <a:solidFill>
                <a:srgbClr val="000000"/>
              </a:solidFill>
              <a:latin typeface="Lora Bold"/>
              <a:ea typeface="Lora Bold"/>
              <a:cs typeface="Lora Bold"/>
              <a:sym typeface="Lora Bold"/>
            </a:endParaRPr>
          </a:p>
          <a:p>
            <a:pPr algn="ctr">
              <a:lnSpc>
                <a:spcPts val="3886"/>
              </a:lnSpc>
            </a:pPr>
            <a:r>
              <a:rPr lang="en-US" sz="3598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Můžete</a:t>
            </a:r>
            <a:r>
              <a:rPr lang="en-US" sz="3598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598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si</a:t>
            </a:r>
            <a:r>
              <a:rPr lang="en-US" sz="3598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u </a:t>
            </a:r>
            <a:r>
              <a:rPr lang="en-US" sz="3598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nás</a:t>
            </a:r>
            <a:r>
              <a:rPr lang="en-US" sz="3598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598" b="1" dirty="0" err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vyrobit</a:t>
            </a:r>
            <a:r>
              <a:rPr lang="en-US" sz="3598" b="1" dirty="0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3598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vlastní</a:t>
            </a:r>
            <a:r>
              <a:rPr lang="en-US" sz="3598" b="1" dirty="0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3598" b="1" dirty="0" err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plátěnku</a:t>
            </a:r>
            <a:r>
              <a:rPr lang="en-US" sz="3598" b="1" dirty="0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3598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a</a:t>
            </a:r>
            <a:r>
              <a:rPr lang="en-US" sz="3598" b="1" dirty="0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3598" b="1" dirty="0" err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záložku</a:t>
            </a:r>
            <a:r>
              <a:rPr lang="en-US" sz="3598" b="1" dirty="0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212208" y="0"/>
            <a:ext cx="7075792" cy="10287000"/>
            <a:chOff x="0" y="0"/>
            <a:chExt cx="186358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63583" cy="2709333"/>
            </a:xfrm>
            <a:custGeom>
              <a:avLst/>
              <a:gdLst/>
              <a:ahLst/>
              <a:cxnLst/>
              <a:rect l="l" t="t" r="r" b="b"/>
              <a:pathLst>
                <a:path w="1863583" h="2709333">
                  <a:moveTo>
                    <a:pt x="0" y="0"/>
                  </a:moveTo>
                  <a:lnTo>
                    <a:pt x="1863583" y="0"/>
                  </a:lnTo>
                  <a:lnTo>
                    <a:pt x="186358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D22C40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863583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19"/>
                </a:lnSpc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265647" y="1906225"/>
            <a:ext cx="13552758" cy="71976"/>
          </a:xfrm>
          <a:prstGeom prst="line">
            <a:avLst/>
          </a:prstGeom>
          <a:ln w="47625" cap="rnd">
            <a:solidFill>
              <a:srgbClr val="D22C4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>
            <a:off x="763179" y="2336249"/>
            <a:ext cx="9685183" cy="3051138"/>
          </a:xfrm>
          <a:custGeom>
            <a:avLst/>
            <a:gdLst/>
            <a:ahLst/>
            <a:cxnLst/>
            <a:rect l="l" t="t" r="r" b="b"/>
            <a:pathLst>
              <a:path w="9685183" h="3051138">
                <a:moveTo>
                  <a:pt x="0" y="0"/>
                </a:moveTo>
                <a:lnTo>
                  <a:pt x="9685183" y="0"/>
                </a:lnTo>
                <a:lnTo>
                  <a:pt x="9685183" y="3051138"/>
                </a:lnTo>
                <a:lnTo>
                  <a:pt x="0" y="30511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9634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>
            <a:off x="11587063" y="710153"/>
            <a:ext cx="6326081" cy="3595323"/>
          </a:xfrm>
          <a:custGeom>
            <a:avLst/>
            <a:gdLst/>
            <a:ahLst/>
            <a:cxnLst/>
            <a:rect l="l" t="t" r="r" b="b"/>
            <a:pathLst>
              <a:path w="6326081" h="3595323">
                <a:moveTo>
                  <a:pt x="0" y="0"/>
                </a:moveTo>
                <a:lnTo>
                  <a:pt x="6326082" y="0"/>
                </a:lnTo>
                <a:lnTo>
                  <a:pt x="6326082" y="3595323"/>
                </a:lnTo>
                <a:lnTo>
                  <a:pt x="0" y="35953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Freeform 8"/>
          <p:cNvSpPr/>
          <p:nvPr/>
        </p:nvSpPr>
        <p:spPr>
          <a:xfrm>
            <a:off x="11587063" y="5021060"/>
            <a:ext cx="6337163" cy="4752873"/>
          </a:xfrm>
          <a:custGeom>
            <a:avLst/>
            <a:gdLst/>
            <a:ahLst/>
            <a:cxnLst/>
            <a:rect l="l" t="t" r="r" b="b"/>
            <a:pathLst>
              <a:path w="6337163" h="4752873">
                <a:moveTo>
                  <a:pt x="0" y="0"/>
                </a:moveTo>
                <a:lnTo>
                  <a:pt x="6337164" y="0"/>
                </a:lnTo>
                <a:lnTo>
                  <a:pt x="6337164" y="4752872"/>
                </a:lnTo>
                <a:lnTo>
                  <a:pt x="0" y="47528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TextBox 9"/>
          <p:cNvSpPr txBox="1"/>
          <p:nvPr/>
        </p:nvSpPr>
        <p:spPr>
          <a:xfrm>
            <a:off x="1904975" y="375873"/>
            <a:ext cx="7634365" cy="1172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635"/>
              </a:lnSpc>
            </a:pPr>
            <a:r>
              <a:rPr lang="en-US" sz="6882" b="1">
                <a:solidFill>
                  <a:srgbClr val="CC0000"/>
                </a:solidFill>
                <a:latin typeface="Lora Bold"/>
                <a:ea typeface="Lora Bold"/>
                <a:cs typeface="Lora Bold"/>
                <a:sym typeface="Lora Bold"/>
              </a:rPr>
              <a:t>Aktivity studentů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0" y="4555617"/>
            <a:ext cx="10913272" cy="57313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36"/>
              </a:lnSpc>
            </a:pPr>
            <a:endParaRPr/>
          </a:p>
          <a:p>
            <a:pPr algn="ctr">
              <a:lnSpc>
                <a:spcPts val="4536"/>
              </a:lnSpc>
            </a:pPr>
            <a:endParaRPr/>
          </a:p>
          <a:p>
            <a:pPr algn="ctr">
              <a:lnSpc>
                <a:spcPts val="4536"/>
              </a:lnSpc>
            </a:pPr>
            <a:r>
              <a:rPr lang="en-US" sz="4200" b="1" spc="39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14. ročník</a:t>
            </a:r>
          </a:p>
          <a:p>
            <a:pPr algn="ctr">
              <a:lnSpc>
                <a:spcPts val="4536"/>
              </a:lnSpc>
            </a:pPr>
            <a:r>
              <a:rPr lang="en-US" sz="4200" b="1" spc="39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21. – 22. 3. 2025</a:t>
            </a:r>
          </a:p>
          <a:p>
            <a:pPr algn="ctr">
              <a:lnSpc>
                <a:spcPts val="4536"/>
              </a:lnSpc>
            </a:pPr>
            <a:endParaRPr lang="en-US" sz="4200" b="1" spc="39">
              <a:solidFill>
                <a:srgbClr val="000000"/>
              </a:solidFill>
              <a:latin typeface="Lora Bold"/>
              <a:ea typeface="Lora Bold"/>
              <a:cs typeface="Lora Bold"/>
              <a:sym typeface="Lora Bold"/>
            </a:endParaRPr>
          </a:p>
          <a:p>
            <a:pPr algn="ctr">
              <a:lnSpc>
                <a:spcPts val="4536"/>
              </a:lnSpc>
            </a:pPr>
            <a:r>
              <a:rPr lang="en-US" sz="4200" spc="37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literatura, lingvistika, </a:t>
            </a:r>
          </a:p>
          <a:p>
            <a:pPr algn="ctr">
              <a:lnSpc>
                <a:spcPts val="4536"/>
              </a:lnSpc>
            </a:pPr>
            <a:r>
              <a:rPr lang="en-US" sz="4200" spc="39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translatologie, didaktika</a:t>
            </a:r>
          </a:p>
          <a:p>
            <a:pPr algn="ctr">
              <a:lnSpc>
                <a:spcPts val="4536"/>
              </a:lnSpc>
            </a:pPr>
            <a:endParaRPr lang="en-US" sz="4200" spc="39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algn="ctr">
              <a:lnSpc>
                <a:spcPts val="4536"/>
              </a:lnSpc>
            </a:pPr>
            <a:r>
              <a:rPr lang="en-US" sz="4200" b="1" u="sng" spc="39">
                <a:solidFill>
                  <a:srgbClr val="0563C1"/>
                </a:solidFill>
                <a:latin typeface="Lora Bold"/>
                <a:ea typeface="Lora Bold"/>
                <a:cs typeface="Lora Bold"/>
                <a:sym typeface="Lora Bold"/>
                <a:hlinkClick r:id="rId5" tooltip="https://pragestt.ff.cuni.cz/"/>
              </a:rPr>
              <a:t>pragestt</a:t>
            </a:r>
            <a:r>
              <a:rPr lang="en-US" sz="4200" u="sng" spc="39">
                <a:solidFill>
                  <a:srgbClr val="0563C1"/>
                </a:solidFill>
                <a:latin typeface="Lora"/>
                <a:ea typeface="Lora"/>
                <a:cs typeface="Lora"/>
                <a:sym typeface="Lora"/>
                <a:hlinkClick r:id="rId5" tooltip="https://pragestt.ff.cuni.cz/"/>
              </a:rPr>
              <a:t>.ff.cuni.cz</a:t>
            </a:r>
          </a:p>
          <a:p>
            <a:pPr algn="ctr">
              <a:lnSpc>
                <a:spcPts val="4536"/>
              </a:lnSpc>
            </a:pPr>
            <a:endParaRPr lang="en-US" sz="4200" u="sng" spc="39">
              <a:solidFill>
                <a:srgbClr val="0563C1"/>
              </a:solidFill>
              <a:latin typeface="Lora"/>
              <a:ea typeface="Lora"/>
              <a:cs typeface="Lora"/>
              <a:sym typeface="Lora"/>
              <a:hlinkClick r:id="rId5" tooltip="https://pragestt.ff.cuni.cz/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469648" y="0"/>
            <a:ext cx="7818352" cy="10287000"/>
            <a:chOff x="0" y="0"/>
            <a:chExt cx="2059154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59155" cy="2709333"/>
            </a:xfrm>
            <a:custGeom>
              <a:avLst/>
              <a:gdLst/>
              <a:ahLst/>
              <a:cxnLst/>
              <a:rect l="l" t="t" r="r" b="b"/>
              <a:pathLst>
                <a:path w="2059155" h="2709333">
                  <a:moveTo>
                    <a:pt x="0" y="0"/>
                  </a:moveTo>
                  <a:lnTo>
                    <a:pt x="2059155" y="0"/>
                  </a:lnTo>
                  <a:lnTo>
                    <a:pt x="205915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D22C40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059154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1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1044408" y="6999999"/>
            <a:ext cx="3780305" cy="3105251"/>
          </a:xfrm>
          <a:custGeom>
            <a:avLst/>
            <a:gdLst/>
            <a:ahLst/>
            <a:cxnLst/>
            <a:rect l="l" t="t" r="r" b="b"/>
            <a:pathLst>
              <a:path w="3780305" h="3105251">
                <a:moveTo>
                  <a:pt x="0" y="0"/>
                </a:moveTo>
                <a:lnTo>
                  <a:pt x="3780305" y="0"/>
                </a:lnTo>
                <a:lnTo>
                  <a:pt x="3780305" y="3105250"/>
                </a:lnTo>
                <a:lnTo>
                  <a:pt x="0" y="31052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993" t="-10119" r="-14945" b="-10346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AutoShape 6"/>
          <p:cNvSpPr/>
          <p:nvPr/>
        </p:nvSpPr>
        <p:spPr>
          <a:xfrm>
            <a:off x="309222" y="2299273"/>
            <a:ext cx="13552758" cy="71976"/>
          </a:xfrm>
          <a:prstGeom prst="line">
            <a:avLst/>
          </a:prstGeom>
          <a:ln w="47625" cap="rnd">
            <a:solidFill>
              <a:srgbClr val="D22C4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>
            <a:off x="14132763" y="4682306"/>
            <a:ext cx="3775141" cy="3421891"/>
          </a:xfrm>
          <a:custGeom>
            <a:avLst/>
            <a:gdLst/>
            <a:ahLst/>
            <a:cxnLst/>
            <a:rect l="l" t="t" r="r" b="b"/>
            <a:pathLst>
              <a:path w="3775141" h="3421891">
                <a:moveTo>
                  <a:pt x="0" y="0"/>
                </a:moveTo>
                <a:lnTo>
                  <a:pt x="3775142" y="0"/>
                </a:lnTo>
                <a:lnTo>
                  <a:pt x="3775142" y="3421890"/>
                </a:lnTo>
                <a:lnTo>
                  <a:pt x="0" y="34218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2967" t="-337" r="-30449" b="-1073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Freeform 8"/>
          <p:cNvSpPr/>
          <p:nvPr/>
        </p:nvSpPr>
        <p:spPr>
          <a:xfrm>
            <a:off x="14132763" y="248676"/>
            <a:ext cx="3775141" cy="3775141"/>
          </a:xfrm>
          <a:custGeom>
            <a:avLst/>
            <a:gdLst/>
            <a:ahLst/>
            <a:cxnLst/>
            <a:rect l="l" t="t" r="r" b="b"/>
            <a:pathLst>
              <a:path w="3775141" h="3775141">
                <a:moveTo>
                  <a:pt x="0" y="0"/>
                </a:moveTo>
                <a:lnTo>
                  <a:pt x="3775142" y="0"/>
                </a:lnTo>
                <a:lnTo>
                  <a:pt x="3775142" y="3775142"/>
                </a:lnTo>
                <a:lnTo>
                  <a:pt x="0" y="37751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5046" r="-25046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Freeform 9"/>
          <p:cNvSpPr/>
          <p:nvPr/>
        </p:nvSpPr>
        <p:spPr>
          <a:xfrm>
            <a:off x="11044408" y="2578733"/>
            <a:ext cx="4056377" cy="2890168"/>
          </a:xfrm>
          <a:custGeom>
            <a:avLst/>
            <a:gdLst/>
            <a:ahLst/>
            <a:cxnLst/>
            <a:rect l="l" t="t" r="r" b="b"/>
            <a:pathLst>
              <a:path w="4056377" h="2890168">
                <a:moveTo>
                  <a:pt x="0" y="0"/>
                </a:moveTo>
                <a:lnTo>
                  <a:pt x="4056376" y="0"/>
                </a:lnTo>
                <a:lnTo>
                  <a:pt x="4056376" y="2890169"/>
                </a:lnTo>
                <a:lnTo>
                  <a:pt x="0" y="28901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TextBox 10"/>
          <p:cNvSpPr txBox="1"/>
          <p:nvPr/>
        </p:nvSpPr>
        <p:spPr>
          <a:xfrm>
            <a:off x="145936" y="2919108"/>
            <a:ext cx="9916079" cy="6971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94"/>
              </a:lnSpc>
            </a:pPr>
            <a:endParaRPr/>
          </a:p>
          <a:p>
            <a:pPr marL="658496" lvl="1" indent="-329248" algn="l">
              <a:lnSpc>
                <a:spcPts val="3294"/>
              </a:lnSpc>
              <a:buFont typeface="Arial"/>
              <a:buChar char="•"/>
            </a:pPr>
            <a:r>
              <a:rPr lang="en-US" sz="3050" b="1" spc="27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Program Erasmus+</a:t>
            </a:r>
          </a:p>
          <a:p>
            <a:pPr marL="1316991" lvl="2" indent="-438997" algn="l">
              <a:lnSpc>
                <a:spcPts val="3294"/>
              </a:lnSpc>
              <a:buFont typeface="Arial"/>
              <a:buChar char="⚬"/>
            </a:pPr>
            <a:r>
              <a:rPr lang="en-US" sz="3050" spc="27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studijní pobyty/praktické stáže</a:t>
            </a:r>
          </a:p>
          <a:p>
            <a:pPr marL="1316991" lvl="2" indent="-438997" algn="l">
              <a:lnSpc>
                <a:spcPts val="3294"/>
              </a:lnSpc>
              <a:buFont typeface="Arial"/>
              <a:buChar char="⚬"/>
            </a:pPr>
            <a:r>
              <a:rPr lang="en-US" sz="3050" spc="27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nárok na 360 dní na Erasmu - 2-12 měsíců</a:t>
            </a:r>
          </a:p>
          <a:p>
            <a:pPr marL="658496" lvl="1" indent="-329248" algn="l">
              <a:lnSpc>
                <a:spcPts val="3294"/>
              </a:lnSpc>
              <a:buFont typeface="Arial"/>
              <a:buChar char="•"/>
            </a:pPr>
            <a:r>
              <a:rPr lang="en-US" sz="3050" b="1" spc="27">
                <a:solidFill>
                  <a:srgbClr val="0F1E29"/>
                </a:solidFill>
                <a:latin typeface="Lora Bold"/>
                <a:ea typeface="Lora Bold"/>
                <a:cs typeface="Lora Bold"/>
                <a:sym typeface="Lora Bold"/>
              </a:rPr>
              <a:t>Deutsch-Tschechischer Zukunftsfonds</a:t>
            </a:r>
          </a:p>
          <a:p>
            <a:pPr marL="1316991" lvl="2" indent="-438997" algn="l">
              <a:lnSpc>
                <a:spcPts val="3294"/>
              </a:lnSpc>
              <a:buFont typeface="Arial"/>
              <a:buChar char="⚬"/>
            </a:pPr>
            <a:r>
              <a:rPr lang="en-US" sz="3050" spc="27">
                <a:solidFill>
                  <a:srgbClr val="0F1E29"/>
                </a:solidFill>
                <a:latin typeface="Lora"/>
                <a:ea typeface="Lora"/>
                <a:cs typeface="Lora"/>
                <a:sym typeface="Lora"/>
              </a:rPr>
              <a:t>stipendia pro bakalářské a magisterské programy</a:t>
            </a:r>
          </a:p>
          <a:p>
            <a:pPr marL="1316991" lvl="2" indent="-438997" algn="l">
              <a:lnSpc>
                <a:spcPts val="3294"/>
              </a:lnSpc>
              <a:buFont typeface="Arial"/>
              <a:buChar char="⚬"/>
            </a:pPr>
            <a:r>
              <a:rPr lang="en-US" sz="3050" spc="27">
                <a:solidFill>
                  <a:srgbClr val="0F1E29"/>
                </a:solidFill>
                <a:latin typeface="Lora"/>
                <a:ea typeface="Lora"/>
                <a:cs typeface="Lora"/>
                <a:sym typeface="Lora"/>
              </a:rPr>
              <a:t>výzkumný projekt k česko-německé tématice</a:t>
            </a:r>
          </a:p>
          <a:p>
            <a:pPr marL="658496" lvl="1" indent="-329248" algn="l">
              <a:lnSpc>
                <a:spcPts val="3294"/>
              </a:lnSpc>
              <a:buFont typeface="Arial"/>
              <a:buChar char="•"/>
            </a:pPr>
            <a:r>
              <a:rPr lang="en-US" sz="3050" b="1" spc="27">
                <a:solidFill>
                  <a:srgbClr val="0F1E29"/>
                </a:solidFill>
                <a:latin typeface="Lora Bold"/>
                <a:ea typeface="Lora Bold"/>
                <a:cs typeface="Lora Bold"/>
                <a:sym typeface="Lora Bold"/>
              </a:rPr>
              <a:t>DAAD</a:t>
            </a:r>
          </a:p>
          <a:p>
            <a:pPr marL="1316991" lvl="2" indent="-438997" algn="l">
              <a:lnSpc>
                <a:spcPts val="3294"/>
              </a:lnSpc>
              <a:buFont typeface="Arial"/>
              <a:buChar char="⚬"/>
            </a:pPr>
            <a:r>
              <a:rPr lang="en-US" sz="3050" spc="27">
                <a:solidFill>
                  <a:srgbClr val="0F1E29"/>
                </a:solidFill>
                <a:latin typeface="Lora"/>
                <a:ea typeface="Lora"/>
                <a:cs typeface="Lora"/>
                <a:sym typeface="Lora"/>
              </a:rPr>
              <a:t>účast na německých univerzitních letních kurzech</a:t>
            </a:r>
          </a:p>
          <a:p>
            <a:pPr marL="1316991" lvl="2" indent="-438997" algn="l">
              <a:lnSpc>
                <a:spcPts val="3294"/>
              </a:lnSpc>
              <a:buFont typeface="Arial"/>
              <a:buChar char="⚬"/>
            </a:pPr>
            <a:r>
              <a:rPr lang="en-US" sz="3050" spc="27">
                <a:solidFill>
                  <a:srgbClr val="0F1E29"/>
                </a:solidFill>
                <a:latin typeface="Lora"/>
                <a:ea typeface="Lora"/>
                <a:cs typeface="Lora"/>
                <a:sym typeface="Lora"/>
              </a:rPr>
              <a:t>stipendium pro celé studium Mgr. v Německu</a:t>
            </a:r>
            <a:r>
              <a:rPr lang="en-US" sz="3050" spc="27">
                <a:solidFill>
                  <a:srgbClr val="C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</a:p>
          <a:p>
            <a:pPr marL="1316991" lvl="2" indent="-438997" algn="l">
              <a:lnSpc>
                <a:spcPts val="3294"/>
              </a:lnSpc>
              <a:buFont typeface="Arial"/>
              <a:buChar char="⚬"/>
            </a:pPr>
            <a:r>
              <a:rPr lang="en-US" sz="3050" spc="27">
                <a:solidFill>
                  <a:srgbClr val="0F1E29"/>
                </a:solidFill>
                <a:latin typeface="Lora"/>
                <a:ea typeface="Lora"/>
                <a:cs typeface="Lora"/>
                <a:sym typeface="Lora"/>
              </a:rPr>
              <a:t>podpora akademických skupinových výletů do Německa </a:t>
            </a:r>
          </a:p>
          <a:p>
            <a:pPr marL="658496" lvl="1" indent="-329248" algn="l">
              <a:lnSpc>
                <a:spcPts val="3294"/>
              </a:lnSpc>
              <a:buFont typeface="Arial"/>
              <a:buChar char="•"/>
            </a:pPr>
            <a:r>
              <a:rPr lang="en-US" sz="3050" b="1" spc="27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Aktion Tschechien-Österreich</a:t>
            </a:r>
          </a:p>
          <a:p>
            <a:pPr marL="1316991" lvl="2" indent="-438997" algn="l">
              <a:lnSpc>
                <a:spcPts val="3294"/>
              </a:lnSpc>
              <a:buFont typeface="Arial"/>
              <a:buChar char="⚬"/>
            </a:pPr>
            <a:r>
              <a:rPr lang="en-US" sz="3050" spc="28">
                <a:solidFill>
                  <a:srgbClr val="0F1E29"/>
                </a:solidFill>
                <a:latin typeface="Lora"/>
                <a:ea typeface="Lora"/>
                <a:cs typeface="Lora"/>
                <a:sym typeface="Lora"/>
              </a:rPr>
              <a:t>stipendia pro studijní pobyty v Rakousku</a:t>
            </a:r>
            <a:r>
              <a:rPr lang="en-US" sz="3050" b="1" spc="28">
                <a:solidFill>
                  <a:srgbClr val="C00000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</a:p>
          <a:p>
            <a:pPr marL="551974" lvl="1" indent="-275987" algn="l">
              <a:lnSpc>
                <a:spcPts val="3294"/>
              </a:lnSpc>
            </a:pPr>
            <a:endParaRPr lang="en-US" sz="3050" b="1" spc="28">
              <a:solidFill>
                <a:srgbClr val="C00000"/>
              </a:solidFill>
              <a:latin typeface="Lora Bold"/>
              <a:ea typeface="Lora Bold"/>
              <a:cs typeface="Lora Bold"/>
              <a:sym typeface="Lora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309222" y="279662"/>
            <a:ext cx="13552758" cy="1856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132"/>
              </a:lnSpc>
            </a:pPr>
            <a:r>
              <a:rPr lang="en-US" sz="5809" b="1">
                <a:solidFill>
                  <a:srgbClr val="CC0000"/>
                </a:solidFill>
                <a:latin typeface="Lora Bold"/>
                <a:ea typeface="Lora Bold"/>
                <a:cs typeface="Lora Bold"/>
                <a:sym typeface="Lora Bold"/>
              </a:rPr>
              <a:t>Spolupráce se zahraničím</a:t>
            </a:r>
          </a:p>
          <a:p>
            <a:pPr algn="l">
              <a:lnSpc>
                <a:spcPts val="6654"/>
              </a:lnSpc>
            </a:pPr>
            <a:r>
              <a:rPr lang="en-US" sz="4752">
                <a:solidFill>
                  <a:srgbClr val="CC0000"/>
                </a:solidFill>
                <a:latin typeface="Lora"/>
                <a:ea typeface="Lora"/>
                <a:cs typeface="Lora"/>
                <a:sym typeface="Lora"/>
              </a:rPr>
              <a:t>Studentské pobyty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0" y="2678761"/>
            <a:ext cx="9916079" cy="417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51974" lvl="1" indent="-275987" algn="l">
              <a:lnSpc>
                <a:spcPts val="3294"/>
              </a:lnSpc>
            </a:pPr>
            <a:r>
              <a:rPr lang="en-US" sz="3050" b="1" spc="28">
                <a:solidFill>
                  <a:srgbClr val="0F1E29"/>
                </a:solidFill>
                <a:latin typeface="Lora Bold"/>
                <a:ea typeface="Lora Bold"/>
                <a:cs typeface="Lora Bold"/>
                <a:sym typeface="Lora Bold"/>
              </a:rPr>
              <a:t>Možnost vyjet do zahraničí přes: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26133" y="128859"/>
            <a:ext cx="7321376" cy="10029282"/>
          </a:xfrm>
          <a:custGeom>
            <a:avLst/>
            <a:gdLst/>
            <a:ahLst/>
            <a:cxnLst/>
            <a:rect l="l" t="t" r="r" b="b"/>
            <a:pathLst>
              <a:path w="7321376" h="10029282">
                <a:moveTo>
                  <a:pt x="0" y="0"/>
                </a:moveTo>
                <a:lnTo>
                  <a:pt x="7321376" y="0"/>
                </a:lnTo>
                <a:lnTo>
                  <a:pt x="7321376" y="10029282"/>
                </a:lnTo>
                <a:lnTo>
                  <a:pt x="0" y="1002928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98967">
            <a:off x="6217770" y="6458948"/>
            <a:ext cx="1602233" cy="1934266"/>
            <a:chOff x="0" y="0"/>
            <a:chExt cx="5760720" cy="6954520"/>
          </a:xfrm>
        </p:grpSpPr>
        <p:sp>
          <p:nvSpPr>
            <p:cNvPr id="4" name="Freeform 4"/>
            <p:cNvSpPr/>
            <p:nvPr/>
          </p:nvSpPr>
          <p:spPr>
            <a:xfrm>
              <a:off x="-7620" y="0"/>
              <a:ext cx="5773420" cy="6955790"/>
            </a:xfrm>
            <a:custGeom>
              <a:avLst/>
              <a:gdLst/>
              <a:ahLst/>
              <a:cxnLst/>
              <a:rect l="l" t="t" r="r" b="b"/>
              <a:pathLst>
                <a:path w="5773420" h="6955790">
                  <a:moveTo>
                    <a:pt x="3972560" y="210820"/>
                  </a:moveTo>
                  <a:cubicBezTo>
                    <a:pt x="3627120" y="71120"/>
                    <a:pt x="3262630" y="0"/>
                    <a:pt x="2887980" y="0"/>
                  </a:cubicBezTo>
                  <a:cubicBezTo>
                    <a:pt x="2513330" y="0"/>
                    <a:pt x="2148840" y="71120"/>
                    <a:pt x="1803400" y="210820"/>
                  </a:cubicBezTo>
                  <a:cubicBezTo>
                    <a:pt x="1446530" y="355600"/>
                    <a:pt x="1125220" y="568960"/>
                    <a:pt x="850900" y="843280"/>
                  </a:cubicBezTo>
                  <a:cubicBezTo>
                    <a:pt x="314960" y="1380490"/>
                    <a:pt x="15240" y="2094230"/>
                    <a:pt x="7620" y="2852420"/>
                  </a:cubicBezTo>
                  <a:cubicBezTo>
                    <a:pt x="0" y="3609340"/>
                    <a:pt x="284480" y="4328160"/>
                    <a:pt x="808990" y="4874260"/>
                  </a:cubicBezTo>
                  <a:lnTo>
                    <a:pt x="807720" y="4875530"/>
                  </a:lnTo>
                  <a:lnTo>
                    <a:pt x="2887980" y="6955790"/>
                  </a:lnTo>
                  <a:lnTo>
                    <a:pt x="4956810" y="4886960"/>
                  </a:lnTo>
                  <a:lnTo>
                    <a:pt x="4955540" y="4885690"/>
                  </a:lnTo>
                  <a:cubicBezTo>
                    <a:pt x="5485130" y="4339590"/>
                    <a:pt x="5773420" y="3620770"/>
                    <a:pt x="5768340" y="2860040"/>
                  </a:cubicBezTo>
                  <a:cubicBezTo>
                    <a:pt x="5763260" y="2098040"/>
                    <a:pt x="5463540" y="1383030"/>
                    <a:pt x="4925060" y="843280"/>
                  </a:cubicBezTo>
                  <a:cubicBezTo>
                    <a:pt x="4649470" y="568960"/>
                    <a:pt x="4329430" y="355600"/>
                    <a:pt x="3972560" y="210820"/>
                  </a:cubicBezTo>
                  <a:close/>
                </a:path>
              </a:pathLst>
            </a:custGeom>
            <a:solidFill>
              <a:srgbClr val="0F1E29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5" name="Freeform 5"/>
            <p:cNvSpPr/>
            <p:nvPr/>
          </p:nvSpPr>
          <p:spPr>
            <a:xfrm>
              <a:off x="147004" y="265068"/>
              <a:ext cx="5464172" cy="5215345"/>
            </a:xfrm>
            <a:custGeom>
              <a:avLst/>
              <a:gdLst/>
              <a:ahLst/>
              <a:cxnLst/>
              <a:rect l="l" t="t" r="r" b="b"/>
              <a:pathLst>
                <a:path w="5464172" h="5215345">
                  <a:moveTo>
                    <a:pt x="2732086" y="4172"/>
                  </a:moveTo>
                  <a:cubicBezTo>
                    <a:pt x="1799171" y="0"/>
                    <a:pt x="935332" y="495310"/>
                    <a:pt x="467666" y="1302549"/>
                  </a:cubicBezTo>
                  <a:cubicBezTo>
                    <a:pt x="0" y="2109789"/>
                    <a:pt x="0" y="3105555"/>
                    <a:pt x="467666" y="3912795"/>
                  </a:cubicBezTo>
                  <a:cubicBezTo>
                    <a:pt x="935332" y="4720034"/>
                    <a:pt x="1799171" y="5215344"/>
                    <a:pt x="2732086" y="5211172"/>
                  </a:cubicBezTo>
                  <a:cubicBezTo>
                    <a:pt x="3665001" y="5215344"/>
                    <a:pt x="4528840" y="4720034"/>
                    <a:pt x="4996506" y="3912795"/>
                  </a:cubicBezTo>
                  <a:cubicBezTo>
                    <a:pt x="5464172" y="3105555"/>
                    <a:pt x="5464172" y="2109789"/>
                    <a:pt x="4996506" y="1302549"/>
                  </a:cubicBezTo>
                  <a:cubicBezTo>
                    <a:pt x="4528840" y="495310"/>
                    <a:pt x="3665001" y="0"/>
                    <a:pt x="2732086" y="4172"/>
                  </a:cubicBezTo>
                  <a:close/>
                </a:path>
              </a:pathLst>
            </a:custGeom>
            <a:blipFill>
              <a:blip r:embed="rId5"/>
              <a:stretch>
                <a:fillRect l="-24712" r="-24712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4850169" y="3093460"/>
            <a:ext cx="1698134" cy="2050040"/>
            <a:chOff x="0" y="0"/>
            <a:chExt cx="5760720" cy="6954520"/>
          </a:xfrm>
        </p:grpSpPr>
        <p:sp>
          <p:nvSpPr>
            <p:cNvPr id="7" name="Freeform 7"/>
            <p:cNvSpPr/>
            <p:nvPr/>
          </p:nvSpPr>
          <p:spPr>
            <a:xfrm>
              <a:off x="-7620" y="0"/>
              <a:ext cx="5773420" cy="6955790"/>
            </a:xfrm>
            <a:custGeom>
              <a:avLst/>
              <a:gdLst/>
              <a:ahLst/>
              <a:cxnLst/>
              <a:rect l="l" t="t" r="r" b="b"/>
              <a:pathLst>
                <a:path w="5773420" h="6955790">
                  <a:moveTo>
                    <a:pt x="3972560" y="210820"/>
                  </a:moveTo>
                  <a:cubicBezTo>
                    <a:pt x="3627120" y="71120"/>
                    <a:pt x="3262630" y="0"/>
                    <a:pt x="2887980" y="0"/>
                  </a:cubicBezTo>
                  <a:cubicBezTo>
                    <a:pt x="2513330" y="0"/>
                    <a:pt x="2148840" y="71120"/>
                    <a:pt x="1803400" y="210820"/>
                  </a:cubicBezTo>
                  <a:cubicBezTo>
                    <a:pt x="1446530" y="355600"/>
                    <a:pt x="1125220" y="568960"/>
                    <a:pt x="850900" y="843280"/>
                  </a:cubicBezTo>
                  <a:cubicBezTo>
                    <a:pt x="314960" y="1380490"/>
                    <a:pt x="15240" y="2094230"/>
                    <a:pt x="7620" y="2852420"/>
                  </a:cubicBezTo>
                  <a:cubicBezTo>
                    <a:pt x="0" y="3609340"/>
                    <a:pt x="284480" y="4328160"/>
                    <a:pt x="808990" y="4874260"/>
                  </a:cubicBezTo>
                  <a:lnTo>
                    <a:pt x="807720" y="4875530"/>
                  </a:lnTo>
                  <a:lnTo>
                    <a:pt x="2887980" y="6955790"/>
                  </a:lnTo>
                  <a:lnTo>
                    <a:pt x="4956810" y="4886960"/>
                  </a:lnTo>
                  <a:lnTo>
                    <a:pt x="4955540" y="4885690"/>
                  </a:lnTo>
                  <a:cubicBezTo>
                    <a:pt x="5485130" y="4339590"/>
                    <a:pt x="5773420" y="3620770"/>
                    <a:pt x="5768340" y="2860040"/>
                  </a:cubicBezTo>
                  <a:cubicBezTo>
                    <a:pt x="5763260" y="2098040"/>
                    <a:pt x="5463540" y="1383030"/>
                    <a:pt x="4925060" y="843280"/>
                  </a:cubicBezTo>
                  <a:cubicBezTo>
                    <a:pt x="4649470" y="568960"/>
                    <a:pt x="4329430" y="355600"/>
                    <a:pt x="3972560" y="210820"/>
                  </a:cubicBezTo>
                  <a:close/>
                </a:path>
              </a:pathLst>
            </a:custGeom>
            <a:solidFill>
              <a:srgbClr val="0F1E29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8" name="Freeform 8"/>
            <p:cNvSpPr/>
            <p:nvPr/>
          </p:nvSpPr>
          <p:spPr>
            <a:xfrm>
              <a:off x="147004" y="265068"/>
              <a:ext cx="5464172" cy="5215345"/>
            </a:xfrm>
            <a:custGeom>
              <a:avLst/>
              <a:gdLst/>
              <a:ahLst/>
              <a:cxnLst/>
              <a:rect l="l" t="t" r="r" b="b"/>
              <a:pathLst>
                <a:path w="5464172" h="5215345">
                  <a:moveTo>
                    <a:pt x="2732086" y="4172"/>
                  </a:moveTo>
                  <a:cubicBezTo>
                    <a:pt x="1799171" y="0"/>
                    <a:pt x="935332" y="495310"/>
                    <a:pt x="467666" y="1302549"/>
                  </a:cubicBezTo>
                  <a:cubicBezTo>
                    <a:pt x="0" y="2109789"/>
                    <a:pt x="0" y="3105555"/>
                    <a:pt x="467666" y="3912795"/>
                  </a:cubicBezTo>
                  <a:cubicBezTo>
                    <a:pt x="935332" y="4720034"/>
                    <a:pt x="1799171" y="5215344"/>
                    <a:pt x="2732086" y="5211172"/>
                  </a:cubicBezTo>
                  <a:cubicBezTo>
                    <a:pt x="3665001" y="5215344"/>
                    <a:pt x="4528840" y="4720034"/>
                    <a:pt x="4996506" y="3912795"/>
                  </a:cubicBezTo>
                  <a:cubicBezTo>
                    <a:pt x="5464172" y="3105555"/>
                    <a:pt x="5464172" y="2109789"/>
                    <a:pt x="4996506" y="1302549"/>
                  </a:cubicBezTo>
                  <a:cubicBezTo>
                    <a:pt x="4528840" y="495310"/>
                    <a:pt x="3665001" y="0"/>
                    <a:pt x="2732086" y="4172"/>
                  </a:cubicBezTo>
                  <a:close/>
                </a:path>
              </a:pathLst>
            </a:custGeom>
            <a:blipFill>
              <a:blip r:embed="rId6"/>
              <a:stretch>
                <a:fillRect l="-24712" r="-24712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598025" y="5501032"/>
            <a:ext cx="1663690" cy="2008459"/>
            <a:chOff x="0" y="0"/>
            <a:chExt cx="5760720" cy="6954520"/>
          </a:xfrm>
        </p:grpSpPr>
        <p:sp>
          <p:nvSpPr>
            <p:cNvPr id="10" name="Freeform 10"/>
            <p:cNvSpPr/>
            <p:nvPr/>
          </p:nvSpPr>
          <p:spPr>
            <a:xfrm>
              <a:off x="-7620" y="0"/>
              <a:ext cx="5773420" cy="6955790"/>
            </a:xfrm>
            <a:custGeom>
              <a:avLst/>
              <a:gdLst/>
              <a:ahLst/>
              <a:cxnLst/>
              <a:rect l="l" t="t" r="r" b="b"/>
              <a:pathLst>
                <a:path w="5773420" h="6955790">
                  <a:moveTo>
                    <a:pt x="3972560" y="210820"/>
                  </a:moveTo>
                  <a:cubicBezTo>
                    <a:pt x="3627120" y="71120"/>
                    <a:pt x="3262630" y="0"/>
                    <a:pt x="2887980" y="0"/>
                  </a:cubicBezTo>
                  <a:cubicBezTo>
                    <a:pt x="2513330" y="0"/>
                    <a:pt x="2148840" y="71120"/>
                    <a:pt x="1803400" y="210820"/>
                  </a:cubicBezTo>
                  <a:cubicBezTo>
                    <a:pt x="1446530" y="355600"/>
                    <a:pt x="1125220" y="568960"/>
                    <a:pt x="850900" y="843280"/>
                  </a:cubicBezTo>
                  <a:cubicBezTo>
                    <a:pt x="314960" y="1380490"/>
                    <a:pt x="15240" y="2094230"/>
                    <a:pt x="7620" y="2852420"/>
                  </a:cubicBezTo>
                  <a:cubicBezTo>
                    <a:pt x="0" y="3609340"/>
                    <a:pt x="284480" y="4328160"/>
                    <a:pt x="808990" y="4874260"/>
                  </a:cubicBezTo>
                  <a:lnTo>
                    <a:pt x="807720" y="4875530"/>
                  </a:lnTo>
                  <a:lnTo>
                    <a:pt x="2887980" y="6955790"/>
                  </a:lnTo>
                  <a:lnTo>
                    <a:pt x="4956810" y="4886960"/>
                  </a:lnTo>
                  <a:lnTo>
                    <a:pt x="4955540" y="4885690"/>
                  </a:lnTo>
                  <a:cubicBezTo>
                    <a:pt x="5485130" y="4339590"/>
                    <a:pt x="5773420" y="3620770"/>
                    <a:pt x="5768340" y="2860040"/>
                  </a:cubicBezTo>
                  <a:cubicBezTo>
                    <a:pt x="5763260" y="2098040"/>
                    <a:pt x="5463540" y="1383030"/>
                    <a:pt x="4925060" y="843280"/>
                  </a:cubicBezTo>
                  <a:cubicBezTo>
                    <a:pt x="4649470" y="568960"/>
                    <a:pt x="4329430" y="355600"/>
                    <a:pt x="3972560" y="210820"/>
                  </a:cubicBezTo>
                  <a:close/>
                </a:path>
              </a:pathLst>
            </a:custGeom>
            <a:solidFill>
              <a:srgbClr val="0F1E29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147004" y="265068"/>
              <a:ext cx="5464172" cy="5215345"/>
            </a:xfrm>
            <a:custGeom>
              <a:avLst/>
              <a:gdLst/>
              <a:ahLst/>
              <a:cxnLst/>
              <a:rect l="l" t="t" r="r" b="b"/>
              <a:pathLst>
                <a:path w="5464172" h="5215345">
                  <a:moveTo>
                    <a:pt x="2732086" y="4172"/>
                  </a:moveTo>
                  <a:cubicBezTo>
                    <a:pt x="1799171" y="0"/>
                    <a:pt x="935332" y="495310"/>
                    <a:pt x="467666" y="1302549"/>
                  </a:cubicBezTo>
                  <a:cubicBezTo>
                    <a:pt x="0" y="2109789"/>
                    <a:pt x="0" y="3105555"/>
                    <a:pt x="467666" y="3912795"/>
                  </a:cubicBezTo>
                  <a:cubicBezTo>
                    <a:pt x="935332" y="4720034"/>
                    <a:pt x="1799171" y="5215344"/>
                    <a:pt x="2732086" y="5211172"/>
                  </a:cubicBezTo>
                  <a:cubicBezTo>
                    <a:pt x="3665001" y="5215344"/>
                    <a:pt x="4528840" y="4720034"/>
                    <a:pt x="4996506" y="3912795"/>
                  </a:cubicBezTo>
                  <a:cubicBezTo>
                    <a:pt x="5464172" y="3105555"/>
                    <a:pt x="5464172" y="2109789"/>
                    <a:pt x="4996506" y="1302549"/>
                  </a:cubicBezTo>
                  <a:cubicBezTo>
                    <a:pt x="4528840" y="495310"/>
                    <a:pt x="3665001" y="0"/>
                    <a:pt x="2732086" y="4172"/>
                  </a:cubicBezTo>
                  <a:close/>
                </a:path>
              </a:pathLst>
            </a:custGeom>
            <a:blipFill>
              <a:blip r:embed="rId7"/>
              <a:stretch>
                <a:fillRect l="-30773" r="-30773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5699236" y="1357071"/>
            <a:ext cx="1611053" cy="1944913"/>
            <a:chOff x="0" y="0"/>
            <a:chExt cx="5760720" cy="6954520"/>
          </a:xfrm>
        </p:grpSpPr>
        <p:sp>
          <p:nvSpPr>
            <p:cNvPr id="13" name="Freeform 13"/>
            <p:cNvSpPr/>
            <p:nvPr/>
          </p:nvSpPr>
          <p:spPr>
            <a:xfrm>
              <a:off x="-7620" y="0"/>
              <a:ext cx="5773420" cy="6955790"/>
            </a:xfrm>
            <a:custGeom>
              <a:avLst/>
              <a:gdLst/>
              <a:ahLst/>
              <a:cxnLst/>
              <a:rect l="l" t="t" r="r" b="b"/>
              <a:pathLst>
                <a:path w="5773420" h="6955790">
                  <a:moveTo>
                    <a:pt x="3972560" y="210820"/>
                  </a:moveTo>
                  <a:cubicBezTo>
                    <a:pt x="3627120" y="71120"/>
                    <a:pt x="3262630" y="0"/>
                    <a:pt x="2887980" y="0"/>
                  </a:cubicBezTo>
                  <a:cubicBezTo>
                    <a:pt x="2513330" y="0"/>
                    <a:pt x="2148840" y="71120"/>
                    <a:pt x="1803400" y="210820"/>
                  </a:cubicBezTo>
                  <a:cubicBezTo>
                    <a:pt x="1446530" y="355600"/>
                    <a:pt x="1125220" y="568960"/>
                    <a:pt x="850900" y="843280"/>
                  </a:cubicBezTo>
                  <a:cubicBezTo>
                    <a:pt x="314960" y="1380490"/>
                    <a:pt x="15240" y="2094230"/>
                    <a:pt x="7620" y="2852420"/>
                  </a:cubicBezTo>
                  <a:cubicBezTo>
                    <a:pt x="0" y="3609340"/>
                    <a:pt x="284480" y="4328160"/>
                    <a:pt x="808990" y="4874260"/>
                  </a:cubicBezTo>
                  <a:lnTo>
                    <a:pt x="807720" y="4875530"/>
                  </a:lnTo>
                  <a:lnTo>
                    <a:pt x="2887980" y="6955790"/>
                  </a:lnTo>
                  <a:lnTo>
                    <a:pt x="4956810" y="4886960"/>
                  </a:lnTo>
                  <a:lnTo>
                    <a:pt x="4955540" y="4885690"/>
                  </a:lnTo>
                  <a:cubicBezTo>
                    <a:pt x="5485130" y="4339590"/>
                    <a:pt x="5773420" y="3620770"/>
                    <a:pt x="5768340" y="2860040"/>
                  </a:cubicBezTo>
                  <a:cubicBezTo>
                    <a:pt x="5763260" y="2098040"/>
                    <a:pt x="5463540" y="1383030"/>
                    <a:pt x="4925060" y="843280"/>
                  </a:cubicBezTo>
                  <a:cubicBezTo>
                    <a:pt x="4649470" y="568960"/>
                    <a:pt x="4329430" y="355600"/>
                    <a:pt x="3972560" y="210820"/>
                  </a:cubicBezTo>
                  <a:close/>
                </a:path>
              </a:pathLst>
            </a:custGeom>
            <a:solidFill>
              <a:srgbClr val="0F1E29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147004" y="265068"/>
              <a:ext cx="5464172" cy="5215345"/>
            </a:xfrm>
            <a:custGeom>
              <a:avLst/>
              <a:gdLst/>
              <a:ahLst/>
              <a:cxnLst/>
              <a:rect l="l" t="t" r="r" b="b"/>
              <a:pathLst>
                <a:path w="5464172" h="5215345">
                  <a:moveTo>
                    <a:pt x="2732086" y="4172"/>
                  </a:moveTo>
                  <a:cubicBezTo>
                    <a:pt x="1799171" y="0"/>
                    <a:pt x="935332" y="495310"/>
                    <a:pt x="467666" y="1302549"/>
                  </a:cubicBezTo>
                  <a:cubicBezTo>
                    <a:pt x="0" y="2109789"/>
                    <a:pt x="0" y="3105555"/>
                    <a:pt x="467666" y="3912795"/>
                  </a:cubicBezTo>
                  <a:cubicBezTo>
                    <a:pt x="935332" y="4720034"/>
                    <a:pt x="1799171" y="5215344"/>
                    <a:pt x="2732086" y="5211172"/>
                  </a:cubicBezTo>
                  <a:cubicBezTo>
                    <a:pt x="3665001" y="5215344"/>
                    <a:pt x="4528840" y="4720034"/>
                    <a:pt x="4996506" y="3912795"/>
                  </a:cubicBezTo>
                  <a:cubicBezTo>
                    <a:pt x="5464172" y="3105555"/>
                    <a:pt x="5464172" y="2109789"/>
                    <a:pt x="4996506" y="1302549"/>
                  </a:cubicBezTo>
                  <a:cubicBezTo>
                    <a:pt x="4528840" y="495310"/>
                    <a:pt x="3665001" y="0"/>
                    <a:pt x="2732086" y="4172"/>
                  </a:cubicBezTo>
                  <a:close/>
                </a:path>
              </a:pathLst>
            </a:custGeom>
            <a:blipFill>
              <a:blip r:embed="rId8"/>
              <a:stretch>
                <a:fillRect l="-38492" r="-38492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5" name="Freeform 15"/>
          <p:cNvSpPr/>
          <p:nvPr/>
        </p:nvSpPr>
        <p:spPr>
          <a:xfrm>
            <a:off x="8409484" y="4980931"/>
            <a:ext cx="8823186" cy="4488796"/>
          </a:xfrm>
          <a:custGeom>
            <a:avLst/>
            <a:gdLst/>
            <a:ahLst/>
            <a:cxnLst/>
            <a:rect l="l" t="t" r="r" b="b"/>
            <a:pathLst>
              <a:path w="8823186" h="4488796">
                <a:moveTo>
                  <a:pt x="0" y="0"/>
                </a:moveTo>
                <a:lnTo>
                  <a:pt x="8823186" y="0"/>
                </a:lnTo>
                <a:lnTo>
                  <a:pt x="8823186" y="4488796"/>
                </a:lnTo>
                <a:lnTo>
                  <a:pt x="0" y="448879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15362467" y="4039429"/>
            <a:ext cx="1870203" cy="2257768"/>
            <a:chOff x="0" y="0"/>
            <a:chExt cx="5760720" cy="6954520"/>
          </a:xfrm>
        </p:grpSpPr>
        <p:sp>
          <p:nvSpPr>
            <p:cNvPr id="17" name="Freeform 17"/>
            <p:cNvSpPr/>
            <p:nvPr/>
          </p:nvSpPr>
          <p:spPr>
            <a:xfrm>
              <a:off x="-7620" y="0"/>
              <a:ext cx="5773420" cy="6955790"/>
            </a:xfrm>
            <a:custGeom>
              <a:avLst/>
              <a:gdLst/>
              <a:ahLst/>
              <a:cxnLst/>
              <a:rect l="l" t="t" r="r" b="b"/>
              <a:pathLst>
                <a:path w="5773420" h="6955790">
                  <a:moveTo>
                    <a:pt x="3972560" y="210820"/>
                  </a:moveTo>
                  <a:cubicBezTo>
                    <a:pt x="3627120" y="71120"/>
                    <a:pt x="3262630" y="0"/>
                    <a:pt x="2887980" y="0"/>
                  </a:cubicBezTo>
                  <a:cubicBezTo>
                    <a:pt x="2513330" y="0"/>
                    <a:pt x="2148840" y="71120"/>
                    <a:pt x="1803400" y="210820"/>
                  </a:cubicBezTo>
                  <a:cubicBezTo>
                    <a:pt x="1446530" y="355600"/>
                    <a:pt x="1125220" y="568960"/>
                    <a:pt x="850900" y="843280"/>
                  </a:cubicBezTo>
                  <a:cubicBezTo>
                    <a:pt x="314960" y="1380490"/>
                    <a:pt x="15240" y="2094230"/>
                    <a:pt x="7620" y="2852420"/>
                  </a:cubicBezTo>
                  <a:cubicBezTo>
                    <a:pt x="0" y="3609340"/>
                    <a:pt x="284480" y="4328160"/>
                    <a:pt x="808990" y="4874260"/>
                  </a:cubicBezTo>
                  <a:lnTo>
                    <a:pt x="807720" y="4875530"/>
                  </a:lnTo>
                  <a:lnTo>
                    <a:pt x="2887980" y="6955790"/>
                  </a:lnTo>
                  <a:lnTo>
                    <a:pt x="4956810" y="4886960"/>
                  </a:lnTo>
                  <a:lnTo>
                    <a:pt x="4955540" y="4885690"/>
                  </a:lnTo>
                  <a:cubicBezTo>
                    <a:pt x="5485130" y="4339590"/>
                    <a:pt x="5773420" y="3620770"/>
                    <a:pt x="5768340" y="2860040"/>
                  </a:cubicBezTo>
                  <a:cubicBezTo>
                    <a:pt x="5763260" y="2098040"/>
                    <a:pt x="5463540" y="1383030"/>
                    <a:pt x="4925060" y="843280"/>
                  </a:cubicBezTo>
                  <a:cubicBezTo>
                    <a:pt x="4649470" y="568960"/>
                    <a:pt x="4329430" y="355600"/>
                    <a:pt x="3972560" y="210820"/>
                  </a:cubicBezTo>
                  <a:close/>
                </a:path>
              </a:pathLst>
            </a:custGeom>
            <a:solidFill>
              <a:srgbClr val="C00000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147004" y="265068"/>
              <a:ext cx="5464172" cy="5215345"/>
            </a:xfrm>
            <a:custGeom>
              <a:avLst/>
              <a:gdLst/>
              <a:ahLst/>
              <a:cxnLst/>
              <a:rect l="l" t="t" r="r" b="b"/>
              <a:pathLst>
                <a:path w="5464172" h="5215345">
                  <a:moveTo>
                    <a:pt x="2732086" y="4172"/>
                  </a:moveTo>
                  <a:cubicBezTo>
                    <a:pt x="1799171" y="0"/>
                    <a:pt x="935332" y="495310"/>
                    <a:pt x="467666" y="1302549"/>
                  </a:cubicBezTo>
                  <a:cubicBezTo>
                    <a:pt x="0" y="2109789"/>
                    <a:pt x="0" y="3105555"/>
                    <a:pt x="467666" y="3912795"/>
                  </a:cubicBezTo>
                  <a:cubicBezTo>
                    <a:pt x="935332" y="4720034"/>
                    <a:pt x="1799171" y="5215344"/>
                    <a:pt x="2732086" y="5211172"/>
                  </a:cubicBezTo>
                  <a:cubicBezTo>
                    <a:pt x="3665001" y="5215344"/>
                    <a:pt x="4528840" y="4720034"/>
                    <a:pt x="4996506" y="3912795"/>
                  </a:cubicBezTo>
                  <a:cubicBezTo>
                    <a:pt x="5464172" y="3105555"/>
                    <a:pt x="5464172" y="2109789"/>
                    <a:pt x="4996506" y="1302549"/>
                  </a:cubicBezTo>
                  <a:cubicBezTo>
                    <a:pt x="4528840" y="495310"/>
                    <a:pt x="3665001" y="0"/>
                    <a:pt x="2732086" y="4172"/>
                  </a:cubicBezTo>
                  <a:close/>
                </a:path>
              </a:pathLst>
            </a:custGeom>
            <a:blipFill>
              <a:blip r:embed="rId11"/>
              <a:stretch>
                <a:fillRect l="-24712" r="-24712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9" name="Group 19"/>
          <p:cNvGrpSpPr>
            <a:grpSpLocks noChangeAspect="1"/>
          </p:cNvGrpSpPr>
          <p:nvPr/>
        </p:nvGrpSpPr>
        <p:grpSpPr>
          <a:xfrm>
            <a:off x="14427365" y="6297197"/>
            <a:ext cx="1870203" cy="2257768"/>
            <a:chOff x="0" y="0"/>
            <a:chExt cx="5760720" cy="6954520"/>
          </a:xfrm>
        </p:grpSpPr>
        <p:sp>
          <p:nvSpPr>
            <p:cNvPr id="20" name="Freeform 20"/>
            <p:cNvSpPr/>
            <p:nvPr/>
          </p:nvSpPr>
          <p:spPr>
            <a:xfrm>
              <a:off x="-7620" y="0"/>
              <a:ext cx="5773420" cy="6955790"/>
            </a:xfrm>
            <a:custGeom>
              <a:avLst/>
              <a:gdLst/>
              <a:ahLst/>
              <a:cxnLst/>
              <a:rect l="l" t="t" r="r" b="b"/>
              <a:pathLst>
                <a:path w="5773420" h="6955790">
                  <a:moveTo>
                    <a:pt x="3972560" y="210820"/>
                  </a:moveTo>
                  <a:cubicBezTo>
                    <a:pt x="3627120" y="71120"/>
                    <a:pt x="3262630" y="0"/>
                    <a:pt x="2887980" y="0"/>
                  </a:cubicBezTo>
                  <a:cubicBezTo>
                    <a:pt x="2513330" y="0"/>
                    <a:pt x="2148840" y="71120"/>
                    <a:pt x="1803400" y="210820"/>
                  </a:cubicBezTo>
                  <a:cubicBezTo>
                    <a:pt x="1446530" y="355600"/>
                    <a:pt x="1125220" y="568960"/>
                    <a:pt x="850900" y="843280"/>
                  </a:cubicBezTo>
                  <a:cubicBezTo>
                    <a:pt x="314960" y="1380490"/>
                    <a:pt x="15240" y="2094230"/>
                    <a:pt x="7620" y="2852420"/>
                  </a:cubicBezTo>
                  <a:cubicBezTo>
                    <a:pt x="0" y="3609340"/>
                    <a:pt x="284480" y="4328160"/>
                    <a:pt x="808990" y="4874260"/>
                  </a:cubicBezTo>
                  <a:lnTo>
                    <a:pt x="807720" y="4875530"/>
                  </a:lnTo>
                  <a:lnTo>
                    <a:pt x="2887980" y="6955790"/>
                  </a:lnTo>
                  <a:lnTo>
                    <a:pt x="4956810" y="4886960"/>
                  </a:lnTo>
                  <a:lnTo>
                    <a:pt x="4955540" y="4885690"/>
                  </a:lnTo>
                  <a:cubicBezTo>
                    <a:pt x="5485130" y="4339590"/>
                    <a:pt x="5773420" y="3620770"/>
                    <a:pt x="5768340" y="2860040"/>
                  </a:cubicBezTo>
                  <a:cubicBezTo>
                    <a:pt x="5763260" y="2098040"/>
                    <a:pt x="5463540" y="1383030"/>
                    <a:pt x="4925060" y="843280"/>
                  </a:cubicBezTo>
                  <a:cubicBezTo>
                    <a:pt x="4649470" y="568960"/>
                    <a:pt x="4329430" y="355600"/>
                    <a:pt x="3972560" y="210820"/>
                  </a:cubicBezTo>
                  <a:close/>
                </a:path>
              </a:pathLst>
            </a:custGeom>
            <a:solidFill>
              <a:srgbClr val="C00000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147004" y="265068"/>
              <a:ext cx="5464172" cy="5215345"/>
            </a:xfrm>
            <a:custGeom>
              <a:avLst/>
              <a:gdLst/>
              <a:ahLst/>
              <a:cxnLst/>
              <a:rect l="l" t="t" r="r" b="b"/>
              <a:pathLst>
                <a:path w="5464172" h="5215345">
                  <a:moveTo>
                    <a:pt x="2732086" y="4172"/>
                  </a:moveTo>
                  <a:cubicBezTo>
                    <a:pt x="1799171" y="0"/>
                    <a:pt x="935332" y="495310"/>
                    <a:pt x="467666" y="1302549"/>
                  </a:cubicBezTo>
                  <a:cubicBezTo>
                    <a:pt x="0" y="2109789"/>
                    <a:pt x="0" y="3105555"/>
                    <a:pt x="467666" y="3912795"/>
                  </a:cubicBezTo>
                  <a:cubicBezTo>
                    <a:pt x="935332" y="4720034"/>
                    <a:pt x="1799171" y="5215344"/>
                    <a:pt x="2732086" y="5211172"/>
                  </a:cubicBezTo>
                  <a:cubicBezTo>
                    <a:pt x="3665001" y="5215344"/>
                    <a:pt x="4528840" y="4720034"/>
                    <a:pt x="4996506" y="3912795"/>
                  </a:cubicBezTo>
                  <a:cubicBezTo>
                    <a:pt x="5464172" y="3105555"/>
                    <a:pt x="5464172" y="2109789"/>
                    <a:pt x="4996506" y="1302549"/>
                  </a:cubicBezTo>
                  <a:cubicBezTo>
                    <a:pt x="4528840" y="495310"/>
                    <a:pt x="3665001" y="0"/>
                    <a:pt x="2732086" y="4172"/>
                  </a:cubicBezTo>
                  <a:close/>
                </a:path>
              </a:pathLst>
            </a:custGeom>
            <a:blipFill>
              <a:blip r:embed="rId12"/>
              <a:stretch>
                <a:fillRect l="-24712" r="-24712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2" name="Group 22"/>
          <p:cNvGrpSpPr>
            <a:grpSpLocks noChangeAspect="1"/>
          </p:cNvGrpSpPr>
          <p:nvPr/>
        </p:nvGrpSpPr>
        <p:grpSpPr>
          <a:xfrm rot="98967">
            <a:off x="4227746" y="7054042"/>
            <a:ext cx="1671811" cy="2018263"/>
            <a:chOff x="0" y="0"/>
            <a:chExt cx="5760720" cy="6954520"/>
          </a:xfrm>
        </p:grpSpPr>
        <p:sp>
          <p:nvSpPr>
            <p:cNvPr id="23" name="Freeform 23"/>
            <p:cNvSpPr/>
            <p:nvPr/>
          </p:nvSpPr>
          <p:spPr>
            <a:xfrm>
              <a:off x="-7620" y="0"/>
              <a:ext cx="5773420" cy="6955790"/>
            </a:xfrm>
            <a:custGeom>
              <a:avLst/>
              <a:gdLst/>
              <a:ahLst/>
              <a:cxnLst/>
              <a:rect l="l" t="t" r="r" b="b"/>
              <a:pathLst>
                <a:path w="5773420" h="6955790">
                  <a:moveTo>
                    <a:pt x="3972560" y="210820"/>
                  </a:moveTo>
                  <a:cubicBezTo>
                    <a:pt x="3627120" y="71120"/>
                    <a:pt x="3262630" y="0"/>
                    <a:pt x="2887980" y="0"/>
                  </a:cubicBezTo>
                  <a:cubicBezTo>
                    <a:pt x="2513330" y="0"/>
                    <a:pt x="2148840" y="71120"/>
                    <a:pt x="1803400" y="210820"/>
                  </a:cubicBezTo>
                  <a:cubicBezTo>
                    <a:pt x="1446530" y="355600"/>
                    <a:pt x="1125220" y="568960"/>
                    <a:pt x="850900" y="843280"/>
                  </a:cubicBezTo>
                  <a:cubicBezTo>
                    <a:pt x="314960" y="1380490"/>
                    <a:pt x="15240" y="2094230"/>
                    <a:pt x="7620" y="2852420"/>
                  </a:cubicBezTo>
                  <a:cubicBezTo>
                    <a:pt x="0" y="3609340"/>
                    <a:pt x="284480" y="4328160"/>
                    <a:pt x="808990" y="4874260"/>
                  </a:cubicBezTo>
                  <a:lnTo>
                    <a:pt x="807720" y="4875530"/>
                  </a:lnTo>
                  <a:lnTo>
                    <a:pt x="2887980" y="6955790"/>
                  </a:lnTo>
                  <a:lnTo>
                    <a:pt x="4956810" y="4886960"/>
                  </a:lnTo>
                  <a:lnTo>
                    <a:pt x="4955540" y="4885690"/>
                  </a:lnTo>
                  <a:cubicBezTo>
                    <a:pt x="5485130" y="4339590"/>
                    <a:pt x="5773420" y="3620770"/>
                    <a:pt x="5768340" y="2860040"/>
                  </a:cubicBezTo>
                  <a:cubicBezTo>
                    <a:pt x="5763260" y="2098040"/>
                    <a:pt x="5463540" y="1383030"/>
                    <a:pt x="4925060" y="843280"/>
                  </a:cubicBezTo>
                  <a:cubicBezTo>
                    <a:pt x="4649470" y="568960"/>
                    <a:pt x="4329430" y="355600"/>
                    <a:pt x="3972560" y="210820"/>
                  </a:cubicBezTo>
                  <a:close/>
                </a:path>
              </a:pathLst>
            </a:custGeom>
            <a:solidFill>
              <a:srgbClr val="0F1E29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24" name="Freeform 24"/>
            <p:cNvSpPr/>
            <p:nvPr/>
          </p:nvSpPr>
          <p:spPr>
            <a:xfrm>
              <a:off x="147004" y="265068"/>
              <a:ext cx="5464172" cy="5215345"/>
            </a:xfrm>
            <a:custGeom>
              <a:avLst/>
              <a:gdLst/>
              <a:ahLst/>
              <a:cxnLst/>
              <a:rect l="l" t="t" r="r" b="b"/>
              <a:pathLst>
                <a:path w="5464172" h="5215345">
                  <a:moveTo>
                    <a:pt x="2732086" y="4172"/>
                  </a:moveTo>
                  <a:cubicBezTo>
                    <a:pt x="1799171" y="0"/>
                    <a:pt x="935332" y="495310"/>
                    <a:pt x="467666" y="1302549"/>
                  </a:cubicBezTo>
                  <a:cubicBezTo>
                    <a:pt x="0" y="2109789"/>
                    <a:pt x="0" y="3105555"/>
                    <a:pt x="467666" y="3912795"/>
                  </a:cubicBezTo>
                  <a:cubicBezTo>
                    <a:pt x="935332" y="4720034"/>
                    <a:pt x="1799171" y="5215344"/>
                    <a:pt x="2732086" y="5211172"/>
                  </a:cubicBezTo>
                  <a:cubicBezTo>
                    <a:pt x="3665001" y="5215344"/>
                    <a:pt x="4528840" y="4720034"/>
                    <a:pt x="4996506" y="3912795"/>
                  </a:cubicBezTo>
                  <a:cubicBezTo>
                    <a:pt x="5464172" y="3105555"/>
                    <a:pt x="5464172" y="2109789"/>
                    <a:pt x="4996506" y="1302549"/>
                  </a:cubicBezTo>
                  <a:cubicBezTo>
                    <a:pt x="4528840" y="495310"/>
                    <a:pt x="3665001" y="0"/>
                    <a:pt x="2732086" y="4172"/>
                  </a:cubicBezTo>
                  <a:close/>
                </a:path>
              </a:pathLst>
            </a:custGeom>
            <a:blipFill>
              <a:blip r:embed="rId13"/>
              <a:stretch>
                <a:fillRect l="-24712" r="-24712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5" name="Group 25"/>
          <p:cNvGrpSpPr>
            <a:grpSpLocks noChangeAspect="1"/>
          </p:cNvGrpSpPr>
          <p:nvPr/>
        </p:nvGrpSpPr>
        <p:grpSpPr>
          <a:xfrm>
            <a:off x="2005900" y="7603398"/>
            <a:ext cx="1682272" cy="2030891"/>
            <a:chOff x="0" y="0"/>
            <a:chExt cx="5760720" cy="6954520"/>
          </a:xfrm>
        </p:grpSpPr>
        <p:sp>
          <p:nvSpPr>
            <p:cNvPr id="26" name="Freeform 26"/>
            <p:cNvSpPr/>
            <p:nvPr/>
          </p:nvSpPr>
          <p:spPr>
            <a:xfrm>
              <a:off x="-7620" y="0"/>
              <a:ext cx="5773420" cy="6955790"/>
            </a:xfrm>
            <a:custGeom>
              <a:avLst/>
              <a:gdLst/>
              <a:ahLst/>
              <a:cxnLst/>
              <a:rect l="l" t="t" r="r" b="b"/>
              <a:pathLst>
                <a:path w="5773420" h="6955790">
                  <a:moveTo>
                    <a:pt x="3972560" y="210820"/>
                  </a:moveTo>
                  <a:cubicBezTo>
                    <a:pt x="3627120" y="71120"/>
                    <a:pt x="3262630" y="0"/>
                    <a:pt x="2887980" y="0"/>
                  </a:cubicBezTo>
                  <a:cubicBezTo>
                    <a:pt x="2513330" y="0"/>
                    <a:pt x="2148840" y="71120"/>
                    <a:pt x="1803400" y="210820"/>
                  </a:cubicBezTo>
                  <a:cubicBezTo>
                    <a:pt x="1446530" y="355600"/>
                    <a:pt x="1125220" y="568960"/>
                    <a:pt x="850900" y="843280"/>
                  </a:cubicBezTo>
                  <a:cubicBezTo>
                    <a:pt x="314960" y="1380490"/>
                    <a:pt x="15240" y="2094230"/>
                    <a:pt x="7620" y="2852420"/>
                  </a:cubicBezTo>
                  <a:cubicBezTo>
                    <a:pt x="0" y="3609340"/>
                    <a:pt x="284480" y="4328160"/>
                    <a:pt x="808990" y="4874260"/>
                  </a:cubicBezTo>
                  <a:lnTo>
                    <a:pt x="807720" y="4875530"/>
                  </a:lnTo>
                  <a:lnTo>
                    <a:pt x="2887980" y="6955790"/>
                  </a:lnTo>
                  <a:lnTo>
                    <a:pt x="4956810" y="4886960"/>
                  </a:lnTo>
                  <a:lnTo>
                    <a:pt x="4955540" y="4885690"/>
                  </a:lnTo>
                  <a:cubicBezTo>
                    <a:pt x="5485130" y="4339590"/>
                    <a:pt x="5773420" y="3620770"/>
                    <a:pt x="5768340" y="2860040"/>
                  </a:cubicBezTo>
                  <a:cubicBezTo>
                    <a:pt x="5763260" y="2098040"/>
                    <a:pt x="5463540" y="1383030"/>
                    <a:pt x="4925060" y="843280"/>
                  </a:cubicBezTo>
                  <a:cubicBezTo>
                    <a:pt x="4649470" y="568960"/>
                    <a:pt x="4329430" y="355600"/>
                    <a:pt x="3972560" y="210820"/>
                  </a:cubicBezTo>
                  <a:close/>
                </a:path>
              </a:pathLst>
            </a:custGeom>
            <a:solidFill>
              <a:srgbClr val="0F1E29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27" name="Freeform 27"/>
            <p:cNvSpPr/>
            <p:nvPr/>
          </p:nvSpPr>
          <p:spPr>
            <a:xfrm>
              <a:off x="147004" y="265068"/>
              <a:ext cx="5464172" cy="5215345"/>
            </a:xfrm>
            <a:custGeom>
              <a:avLst/>
              <a:gdLst/>
              <a:ahLst/>
              <a:cxnLst/>
              <a:rect l="l" t="t" r="r" b="b"/>
              <a:pathLst>
                <a:path w="5464172" h="5215345">
                  <a:moveTo>
                    <a:pt x="2732086" y="4172"/>
                  </a:moveTo>
                  <a:cubicBezTo>
                    <a:pt x="1799171" y="0"/>
                    <a:pt x="935332" y="495310"/>
                    <a:pt x="467666" y="1302549"/>
                  </a:cubicBezTo>
                  <a:cubicBezTo>
                    <a:pt x="0" y="2109789"/>
                    <a:pt x="0" y="3105555"/>
                    <a:pt x="467666" y="3912795"/>
                  </a:cubicBezTo>
                  <a:cubicBezTo>
                    <a:pt x="935332" y="4720034"/>
                    <a:pt x="1799171" y="5215344"/>
                    <a:pt x="2732086" y="5211172"/>
                  </a:cubicBezTo>
                  <a:cubicBezTo>
                    <a:pt x="3665001" y="5215344"/>
                    <a:pt x="4528840" y="4720034"/>
                    <a:pt x="4996506" y="3912795"/>
                  </a:cubicBezTo>
                  <a:cubicBezTo>
                    <a:pt x="5464172" y="3105555"/>
                    <a:pt x="5464172" y="2109789"/>
                    <a:pt x="4996506" y="1302549"/>
                  </a:cubicBezTo>
                  <a:cubicBezTo>
                    <a:pt x="4528840" y="495310"/>
                    <a:pt x="3665001" y="0"/>
                    <a:pt x="2732086" y="4172"/>
                  </a:cubicBezTo>
                  <a:close/>
                </a:path>
              </a:pathLst>
            </a:custGeom>
            <a:blipFill>
              <a:blip r:embed="rId14"/>
              <a:stretch>
                <a:fillRect l="-38689" r="-38689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8" name="Group 28"/>
          <p:cNvGrpSpPr>
            <a:grpSpLocks noChangeAspect="1"/>
          </p:cNvGrpSpPr>
          <p:nvPr/>
        </p:nvGrpSpPr>
        <p:grpSpPr>
          <a:xfrm>
            <a:off x="976832" y="3101233"/>
            <a:ext cx="1691695" cy="2042267"/>
            <a:chOff x="0" y="0"/>
            <a:chExt cx="5760720" cy="6954520"/>
          </a:xfrm>
        </p:grpSpPr>
        <p:sp>
          <p:nvSpPr>
            <p:cNvPr id="29" name="Freeform 29"/>
            <p:cNvSpPr/>
            <p:nvPr/>
          </p:nvSpPr>
          <p:spPr>
            <a:xfrm>
              <a:off x="-7620" y="0"/>
              <a:ext cx="5773420" cy="6955790"/>
            </a:xfrm>
            <a:custGeom>
              <a:avLst/>
              <a:gdLst/>
              <a:ahLst/>
              <a:cxnLst/>
              <a:rect l="l" t="t" r="r" b="b"/>
              <a:pathLst>
                <a:path w="5773420" h="6955790">
                  <a:moveTo>
                    <a:pt x="3972560" y="210820"/>
                  </a:moveTo>
                  <a:cubicBezTo>
                    <a:pt x="3627120" y="71120"/>
                    <a:pt x="3262630" y="0"/>
                    <a:pt x="2887980" y="0"/>
                  </a:cubicBezTo>
                  <a:cubicBezTo>
                    <a:pt x="2513330" y="0"/>
                    <a:pt x="2148840" y="71120"/>
                    <a:pt x="1803400" y="210820"/>
                  </a:cubicBezTo>
                  <a:cubicBezTo>
                    <a:pt x="1446530" y="355600"/>
                    <a:pt x="1125220" y="568960"/>
                    <a:pt x="850900" y="843280"/>
                  </a:cubicBezTo>
                  <a:cubicBezTo>
                    <a:pt x="314960" y="1380490"/>
                    <a:pt x="15240" y="2094230"/>
                    <a:pt x="7620" y="2852420"/>
                  </a:cubicBezTo>
                  <a:cubicBezTo>
                    <a:pt x="0" y="3609340"/>
                    <a:pt x="284480" y="4328160"/>
                    <a:pt x="808990" y="4874260"/>
                  </a:cubicBezTo>
                  <a:lnTo>
                    <a:pt x="807720" y="4875530"/>
                  </a:lnTo>
                  <a:lnTo>
                    <a:pt x="2887980" y="6955790"/>
                  </a:lnTo>
                  <a:lnTo>
                    <a:pt x="4956810" y="4886960"/>
                  </a:lnTo>
                  <a:lnTo>
                    <a:pt x="4955540" y="4885690"/>
                  </a:lnTo>
                  <a:cubicBezTo>
                    <a:pt x="5485130" y="4339590"/>
                    <a:pt x="5773420" y="3620770"/>
                    <a:pt x="5768340" y="2860040"/>
                  </a:cubicBezTo>
                  <a:cubicBezTo>
                    <a:pt x="5763260" y="2098040"/>
                    <a:pt x="5463540" y="1383030"/>
                    <a:pt x="4925060" y="843280"/>
                  </a:cubicBezTo>
                  <a:cubicBezTo>
                    <a:pt x="4649470" y="568960"/>
                    <a:pt x="4329430" y="355600"/>
                    <a:pt x="3972560" y="210820"/>
                  </a:cubicBezTo>
                  <a:close/>
                </a:path>
              </a:pathLst>
            </a:custGeom>
            <a:solidFill>
              <a:srgbClr val="0F1E29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30" name="Freeform 30"/>
            <p:cNvSpPr/>
            <p:nvPr/>
          </p:nvSpPr>
          <p:spPr>
            <a:xfrm>
              <a:off x="147004" y="265068"/>
              <a:ext cx="5464172" cy="5215345"/>
            </a:xfrm>
            <a:custGeom>
              <a:avLst/>
              <a:gdLst/>
              <a:ahLst/>
              <a:cxnLst/>
              <a:rect l="l" t="t" r="r" b="b"/>
              <a:pathLst>
                <a:path w="5464172" h="5215345">
                  <a:moveTo>
                    <a:pt x="2732086" y="4172"/>
                  </a:moveTo>
                  <a:cubicBezTo>
                    <a:pt x="1799171" y="0"/>
                    <a:pt x="935332" y="495310"/>
                    <a:pt x="467666" y="1302549"/>
                  </a:cubicBezTo>
                  <a:cubicBezTo>
                    <a:pt x="0" y="2109789"/>
                    <a:pt x="0" y="3105555"/>
                    <a:pt x="467666" y="3912795"/>
                  </a:cubicBezTo>
                  <a:cubicBezTo>
                    <a:pt x="935332" y="4720034"/>
                    <a:pt x="1799171" y="5215344"/>
                    <a:pt x="2732086" y="5211172"/>
                  </a:cubicBezTo>
                  <a:cubicBezTo>
                    <a:pt x="3665001" y="5215344"/>
                    <a:pt x="4528840" y="4720034"/>
                    <a:pt x="4996506" y="3912795"/>
                  </a:cubicBezTo>
                  <a:cubicBezTo>
                    <a:pt x="5464172" y="3105555"/>
                    <a:pt x="5464172" y="2109789"/>
                    <a:pt x="4996506" y="1302549"/>
                  </a:cubicBezTo>
                  <a:cubicBezTo>
                    <a:pt x="4528840" y="495310"/>
                    <a:pt x="3665001" y="0"/>
                    <a:pt x="2732086" y="4172"/>
                  </a:cubicBezTo>
                  <a:close/>
                </a:path>
              </a:pathLst>
            </a:custGeom>
            <a:blipFill>
              <a:blip r:embed="rId15"/>
              <a:stretch>
                <a:fillRect l="-36568" r="-36568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31" name="TextBox 31"/>
          <p:cNvSpPr txBox="1"/>
          <p:nvPr/>
        </p:nvSpPr>
        <p:spPr>
          <a:xfrm>
            <a:off x="9144000" y="1076325"/>
            <a:ext cx="10132901" cy="609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90"/>
              </a:lnSpc>
            </a:pPr>
            <a:r>
              <a:rPr lang="en-US" sz="4343" b="1">
                <a:solidFill>
                  <a:srgbClr val="CC0000"/>
                </a:solidFill>
                <a:latin typeface="Lora Bold"/>
                <a:ea typeface="Lora Bold"/>
                <a:cs typeface="Lora Bold"/>
                <a:sym typeface="Lora Bold"/>
              </a:rPr>
              <a:t>Příklady destinací pobytů </a:t>
            </a:r>
          </a:p>
        </p:txBody>
      </p:sp>
      <p:sp>
        <p:nvSpPr>
          <p:cNvPr id="32" name="AutoShape 32"/>
          <p:cNvSpPr/>
          <p:nvPr/>
        </p:nvSpPr>
        <p:spPr>
          <a:xfrm>
            <a:off x="8903588" y="1846892"/>
            <a:ext cx="13552758" cy="71976"/>
          </a:xfrm>
          <a:prstGeom prst="line">
            <a:avLst/>
          </a:prstGeom>
          <a:ln w="47625" cap="rnd">
            <a:solidFill>
              <a:srgbClr val="D22C4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33" name="TextBox 33"/>
          <p:cNvSpPr txBox="1"/>
          <p:nvPr/>
        </p:nvSpPr>
        <p:spPr>
          <a:xfrm>
            <a:off x="8551436" y="2211201"/>
            <a:ext cx="3184299" cy="36945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58496" lvl="1" indent="-329248" algn="l">
              <a:lnSpc>
                <a:spcPts val="3294"/>
              </a:lnSpc>
              <a:buFont typeface="Arial"/>
              <a:buChar char="•"/>
            </a:pPr>
            <a:r>
              <a:rPr lang="en-US" sz="3050" b="1" spc="27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Bayreuth</a:t>
            </a:r>
          </a:p>
          <a:p>
            <a:pPr marL="658496" lvl="1" indent="-329248" algn="l">
              <a:lnSpc>
                <a:spcPts val="3294"/>
              </a:lnSpc>
              <a:buFont typeface="Arial"/>
              <a:buChar char="•"/>
            </a:pPr>
            <a:r>
              <a:rPr lang="en-US" sz="3050" b="1" spc="27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Pasov</a:t>
            </a:r>
          </a:p>
          <a:p>
            <a:pPr marL="658496" lvl="1" indent="-329248" algn="l">
              <a:lnSpc>
                <a:spcPts val="3294"/>
              </a:lnSpc>
              <a:buFont typeface="Arial"/>
              <a:buChar char="•"/>
            </a:pPr>
            <a:r>
              <a:rPr lang="en-US" sz="3050" b="1" spc="27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Lipsko</a:t>
            </a:r>
          </a:p>
          <a:p>
            <a:pPr marL="658496" lvl="1" indent="-329248" algn="l">
              <a:lnSpc>
                <a:spcPts val="3294"/>
              </a:lnSpc>
              <a:buFont typeface="Arial"/>
              <a:buChar char="•"/>
            </a:pPr>
            <a:r>
              <a:rPr lang="en-US" sz="3050" b="1" spc="27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Kostnice</a:t>
            </a:r>
          </a:p>
          <a:p>
            <a:pPr marL="658496" lvl="1" indent="-329248" algn="l">
              <a:lnSpc>
                <a:spcPts val="3294"/>
              </a:lnSpc>
              <a:buFont typeface="Arial"/>
              <a:buChar char="•"/>
            </a:pPr>
            <a:r>
              <a:rPr lang="en-US" sz="3050" b="1" spc="27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Heidelberg</a:t>
            </a:r>
          </a:p>
          <a:p>
            <a:pPr marL="658496" lvl="1" indent="-329248" algn="l">
              <a:lnSpc>
                <a:spcPts val="3294"/>
              </a:lnSpc>
              <a:buFont typeface="Arial"/>
              <a:buChar char="•"/>
            </a:pPr>
            <a:r>
              <a:rPr lang="en-US" sz="3050" b="1" spc="27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Berlín</a:t>
            </a:r>
          </a:p>
          <a:p>
            <a:pPr marL="658496" lvl="1" indent="-329248" algn="l">
              <a:lnSpc>
                <a:spcPts val="3294"/>
              </a:lnSpc>
              <a:buFont typeface="Arial"/>
              <a:buChar char="•"/>
            </a:pPr>
            <a:r>
              <a:rPr lang="en-US" sz="3050" b="1" spc="27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Erfurt</a:t>
            </a:r>
          </a:p>
          <a:p>
            <a:pPr marL="658496" lvl="1" indent="-329248" algn="l">
              <a:lnSpc>
                <a:spcPts val="3294"/>
              </a:lnSpc>
              <a:buFont typeface="Arial"/>
              <a:buChar char="•"/>
            </a:pPr>
            <a:r>
              <a:rPr lang="en-US" sz="3050" b="1" spc="27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Bonn</a:t>
            </a:r>
          </a:p>
          <a:p>
            <a:pPr marL="658496" lvl="1" indent="-329248" algn="l">
              <a:lnSpc>
                <a:spcPts val="3294"/>
              </a:lnSpc>
              <a:buFont typeface="Arial"/>
              <a:buChar char="•"/>
            </a:pPr>
            <a:r>
              <a:rPr lang="en-US" sz="3050" b="1" spc="28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Mnichov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2270492" y="2273701"/>
            <a:ext cx="3879917" cy="8275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58496" lvl="1" indent="-329248" algn="l">
              <a:lnSpc>
                <a:spcPts val="3294"/>
              </a:lnSpc>
              <a:buFont typeface="Arial"/>
              <a:buChar char="•"/>
            </a:pPr>
            <a:r>
              <a:rPr lang="en-US" sz="3050" b="1" spc="27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Vídeň</a:t>
            </a:r>
          </a:p>
          <a:p>
            <a:pPr marL="658496" lvl="1" indent="-329248" algn="l">
              <a:lnSpc>
                <a:spcPts val="3294"/>
              </a:lnSpc>
              <a:buFont typeface="Arial"/>
              <a:buChar char="•"/>
            </a:pPr>
            <a:r>
              <a:rPr lang="en-US" sz="3050" b="1" spc="28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Štýrský Hradec </a:t>
            </a:r>
          </a:p>
        </p:txBody>
      </p:sp>
      <p:grpSp>
        <p:nvGrpSpPr>
          <p:cNvPr id="35" name="Group 35"/>
          <p:cNvGrpSpPr>
            <a:grpSpLocks noChangeAspect="1"/>
          </p:cNvGrpSpPr>
          <p:nvPr/>
        </p:nvGrpSpPr>
        <p:grpSpPr>
          <a:xfrm>
            <a:off x="3780605" y="3865883"/>
            <a:ext cx="1689714" cy="2039875"/>
            <a:chOff x="0" y="0"/>
            <a:chExt cx="5760720" cy="6954520"/>
          </a:xfrm>
        </p:grpSpPr>
        <p:sp>
          <p:nvSpPr>
            <p:cNvPr id="36" name="Freeform 36"/>
            <p:cNvSpPr/>
            <p:nvPr/>
          </p:nvSpPr>
          <p:spPr>
            <a:xfrm>
              <a:off x="-7620" y="0"/>
              <a:ext cx="5773420" cy="6955790"/>
            </a:xfrm>
            <a:custGeom>
              <a:avLst/>
              <a:gdLst/>
              <a:ahLst/>
              <a:cxnLst/>
              <a:rect l="l" t="t" r="r" b="b"/>
              <a:pathLst>
                <a:path w="5773420" h="6955790">
                  <a:moveTo>
                    <a:pt x="3972560" y="210820"/>
                  </a:moveTo>
                  <a:cubicBezTo>
                    <a:pt x="3627120" y="71120"/>
                    <a:pt x="3262630" y="0"/>
                    <a:pt x="2887980" y="0"/>
                  </a:cubicBezTo>
                  <a:cubicBezTo>
                    <a:pt x="2513330" y="0"/>
                    <a:pt x="2148840" y="71120"/>
                    <a:pt x="1803400" y="210820"/>
                  </a:cubicBezTo>
                  <a:cubicBezTo>
                    <a:pt x="1446530" y="355600"/>
                    <a:pt x="1125220" y="568960"/>
                    <a:pt x="850900" y="843280"/>
                  </a:cubicBezTo>
                  <a:cubicBezTo>
                    <a:pt x="314960" y="1380490"/>
                    <a:pt x="15240" y="2094230"/>
                    <a:pt x="7620" y="2852420"/>
                  </a:cubicBezTo>
                  <a:cubicBezTo>
                    <a:pt x="0" y="3609340"/>
                    <a:pt x="284480" y="4328160"/>
                    <a:pt x="808990" y="4874260"/>
                  </a:cubicBezTo>
                  <a:lnTo>
                    <a:pt x="807720" y="4875530"/>
                  </a:lnTo>
                  <a:lnTo>
                    <a:pt x="2887980" y="6955790"/>
                  </a:lnTo>
                  <a:lnTo>
                    <a:pt x="4956810" y="4886960"/>
                  </a:lnTo>
                  <a:lnTo>
                    <a:pt x="4955540" y="4885690"/>
                  </a:lnTo>
                  <a:cubicBezTo>
                    <a:pt x="5485130" y="4339590"/>
                    <a:pt x="5773420" y="3620770"/>
                    <a:pt x="5768340" y="2860040"/>
                  </a:cubicBezTo>
                  <a:cubicBezTo>
                    <a:pt x="5763260" y="2098040"/>
                    <a:pt x="5463540" y="1383030"/>
                    <a:pt x="4925060" y="843280"/>
                  </a:cubicBezTo>
                  <a:cubicBezTo>
                    <a:pt x="4649470" y="568960"/>
                    <a:pt x="4329430" y="355600"/>
                    <a:pt x="3972560" y="210820"/>
                  </a:cubicBezTo>
                  <a:close/>
                </a:path>
              </a:pathLst>
            </a:custGeom>
            <a:solidFill>
              <a:srgbClr val="0F1E29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37" name="Freeform 37"/>
            <p:cNvSpPr/>
            <p:nvPr/>
          </p:nvSpPr>
          <p:spPr>
            <a:xfrm>
              <a:off x="147004" y="265068"/>
              <a:ext cx="5464172" cy="5215345"/>
            </a:xfrm>
            <a:custGeom>
              <a:avLst/>
              <a:gdLst/>
              <a:ahLst/>
              <a:cxnLst/>
              <a:rect l="l" t="t" r="r" b="b"/>
              <a:pathLst>
                <a:path w="5464172" h="5215345">
                  <a:moveTo>
                    <a:pt x="2732086" y="4172"/>
                  </a:moveTo>
                  <a:cubicBezTo>
                    <a:pt x="1799171" y="0"/>
                    <a:pt x="935332" y="495310"/>
                    <a:pt x="467666" y="1302549"/>
                  </a:cubicBezTo>
                  <a:cubicBezTo>
                    <a:pt x="0" y="2109789"/>
                    <a:pt x="0" y="3105555"/>
                    <a:pt x="467666" y="3912795"/>
                  </a:cubicBezTo>
                  <a:cubicBezTo>
                    <a:pt x="935332" y="4720034"/>
                    <a:pt x="1799171" y="5215344"/>
                    <a:pt x="2732086" y="5211172"/>
                  </a:cubicBezTo>
                  <a:cubicBezTo>
                    <a:pt x="3665001" y="5215344"/>
                    <a:pt x="4528840" y="4720034"/>
                    <a:pt x="4996506" y="3912795"/>
                  </a:cubicBezTo>
                  <a:cubicBezTo>
                    <a:pt x="5464172" y="3105555"/>
                    <a:pt x="5464172" y="2109789"/>
                    <a:pt x="4996506" y="1302549"/>
                  </a:cubicBezTo>
                  <a:cubicBezTo>
                    <a:pt x="4528840" y="495310"/>
                    <a:pt x="3665001" y="0"/>
                    <a:pt x="2732086" y="4172"/>
                  </a:cubicBezTo>
                  <a:close/>
                </a:path>
              </a:pathLst>
            </a:custGeom>
            <a:blipFill>
              <a:blip r:embed="rId16"/>
              <a:stretch>
                <a:fillRect l="223" r="-45557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498259" y="1197581"/>
            <a:ext cx="5761041" cy="7891837"/>
          </a:xfrm>
          <a:custGeom>
            <a:avLst/>
            <a:gdLst/>
            <a:ahLst/>
            <a:cxnLst/>
            <a:rect l="l" t="t" r="r" b="b"/>
            <a:pathLst>
              <a:path w="5761041" h="7891837">
                <a:moveTo>
                  <a:pt x="0" y="0"/>
                </a:moveTo>
                <a:lnTo>
                  <a:pt x="5761041" y="0"/>
                </a:lnTo>
                <a:lnTo>
                  <a:pt x="5761041" y="7891838"/>
                </a:lnTo>
                <a:lnTo>
                  <a:pt x="0" y="78918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98967">
            <a:off x="14410982" y="6646867"/>
            <a:ext cx="1315514" cy="1588130"/>
            <a:chOff x="0" y="0"/>
            <a:chExt cx="5760720" cy="6954520"/>
          </a:xfrm>
        </p:grpSpPr>
        <p:sp>
          <p:nvSpPr>
            <p:cNvPr id="4" name="Freeform 4"/>
            <p:cNvSpPr/>
            <p:nvPr/>
          </p:nvSpPr>
          <p:spPr>
            <a:xfrm>
              <a:off x="-7620" y="0"/>
              <a:ext cx="5773420" cy="6955790"/>
            </a:xfrm>
            <a:custGeom>
              <a:avLst/>
              <a:gdLst/>
              <a:ahLst/>
              <a:cxnLst/>
              <a:rect l="l" t="t" r="r" b="b"/>
              <a:pathLst>
                <a:path w="5773420" h="6955790">
                  <a:moveTo>
                    <a:pt x="3972560" y="210820"/>
                  </a:moveTo>
                  <a:cubicBezTo>
                    <a:pt x="3627120" y="71120"/>
                    <a:pt x="3262630" y="0"/>
                    <a:pt x="2887980" y="0"/>
                  </a:cubicBezTo>
                  <a:cubicBezTo>
                    <a:pt x="2513330" y="0"/>
                    <a:pt x="2148840" y="71120"/>
                    <a:pt x="1803400" y="210820"/>
                  </a:cubicBezTo>
                  <a:cubicBezTo>
                    <a:pt x="1446530" y="355600"/>
                    <a:pt x="1125220" y="568960"/>
                    <a:pt x="850900" y="843280"/>
                  </a:cubicBezTo>
                  <a:cubicBezTo>
                    <a:pt x="314960" y="1380490"/>
                    <a:pt x="15240" y="2094230"/>
                    <a:pt x="7620" y="2852420"/>
                  </a:cubicBezTo>
                  <a:cubicBezTo>
                    <a:pt x="0" y="3609340"/>
                    <a:pt x="284480" y="4328160"/>
                    <a:pt x="808990" y="4874260"/>
                  </a:cubicBezTo>
                  <a:lnTo>
                    <a:pt x="807720" y="4875530"/>
                  </a:lnTo>
                  <a:lnTo>
                    <a:pt x="2887980" y="6955790"/>
                  </a:lnTo>
                  <a:lnTo>
                    <a:pt x="4956810" y="4886960"/>
                  </a:lnTo>
                  <a:lnTo>
                    <a:pt x="4955540" y="4885690"/>
                  </a:lnTo>
                  <a:cubicBezTo>
                    <a:pt x="5485130" y="4339590"/>
                    <a:pt x="5773420" y="3620770"/>
                    <a:pt x="5768340" y="2860040"/>
                  </a:cubicBezTo>
                  <a:cubicBezTo>
                    <a:pt x="5763260" y="2098040"/>
                    <a:pt x="5463540" y="1383030"/>
                    <a:pt x="4925060" y="843280"/>
                  </a:cubicBezTo>
                  <a:cubicBezTo>
                    <a:pt x="4649470" y="568960"/>
                    <a:pt x="4329430" y="355600"/>
                    <a:pt x="3972560" y="210820"/>
                  </a:cubicBezTo>
                  <a:close/>
                </a:path>
              </a:pathLst>
            </a:custGeom>
            <a:solidFill>
              <a:srgbClr val="0F1E29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5" name="Freeform 5"/>
            <p:cNvSpPr/>
            <p:nvPr/>
          </p:nvSpPr>
          <p:spPr>
            <a:xfrm>
              <a:off x="147004" y="265068"/>
              <a:ext cx="5464172" cy="5215345"/>
            </a:xfrm>
            <a:custGeom>
              <a:avLst/>
              <a:gdLst/>
              <a:ahLst/>
              <a:cxnLst/>
              <a:rect l="l" t="t" r="r" b="b"/>
              <a:pathLst>
                <a:path w="5464172" h="5215345">
                  <a:moveTo>
                    <a:pt x="2732086" y="4172"/>
                  </a:moveTo>
                  <a:cubicBezTo>
                    <a:pt x="1799171" y="0"/>
                    <a:pt x="935332" y="495310"/>
                    <a:pt x="467666" y="1302549"/>
                  </a:cubicBezTo>
                  <a:cubicBezTo>
                    <a:pt x="0" y="2109789"/>
                    <a:pt x="0" y="3105555"/>
                    <a:pt x="467666" y="3912795"/>
                  </a:cubicBezTo>
                  <a:cubicBezTo>
                    <a:pt x="935332" y="4720034"/>
                    <a:pt x="1799171" y="5215344"/>
                    <a:pt x="2732086" y="5211172"/>
                  </a:cubicBezTo>
                  <a:cubicBezTo>
                    <a:pt x="3665001" y="5215344"/>
                    <a:pt x="4528840" y="4720034"/>
                    <a:pt x="4996506" y="3912795"/>
                  </a:cubicBezTo>
                  <a:cubicBezTo>
                    <a:pt x="5464172" y="3105555"/>
                    <a:pt x="5464172" y="2109789"/>
                    <a:pt x="4996506" y="1302549"/>
                  </a:cubicBezTo>
                  <a:cubicBezTo>
                    <a:pt x="4528840" y="495310"/>
                    <a:pt x="3665001" y="0"/>
                    <a:pt x="2732086" y="4172"/>
                  </a:cubicBezTo>
                  <a:close/>
                </a:path>
              </a:pathLst>
            </a:custGeom>
            <a:blipFill>
              <a:blip r:embed="rId5"/>
              <a:stretch>
                <a:fillRect l="-16449" r="-16449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2662657" y="7079144"/>
            <a:ext cx="1323746" cy="1598067"/>
            <a:chOff x="0" y="0"/>
            <a:chExt cx="5760720" cy="6954520"/>
          </a:xfrm>
        </p:grpSpPr>
        <p:sp>
          <p:nvSpPr>
            <p:cNvPr id="7" name="Freeform 7"/>
            <p:cNvSpPr/>
            <p:nvPr/>
          </p:nvSpPr>
          <p:spPr>
            <a:xfrm>
              <a:off x="-7620" y="0"/>
              <a:ext cx="5773420" cy="6955790"/>
            </a:xfrm>
            <a:custGeom>
              <a:avLst/>
              <a:gdLst/>
              <a:ahLst/>
              <a:cxnLst/>
              <a:rect l="l" t="t" r="r" b="b"/>
              <a:pathLst>
                <a:path w="5773420" h="6955790">
                  <a:moveTo>
                    <a:pt x="3972560" y="210820"/>
                  </a:moveTo>
                  <a:cubicBezTo>
                    <a:pt x="3627120" y="71120"/>
                    <a:pt x="3262630" y="0"/>
                    <a:pt x="2887980" y="0"/>
                  </a:cubicBezTo>
                  <a:cubicBezTo>
                    <a:pt x="2513330" y="0"/>
                    <a:pt x="2148840" y="71120"/>
                    <a:pt x="1803400" y="210820"/>
                  </a:cubicBezTo>
                  <a:cubicBezTo>
                    <a:pt x="1446530" y="355600"/>
                    <a:pt x="1125220" y="568960"/>
                    <a:pt x="850900" y="843280"/>
                  </a:cubicBezTo>
                  <a:cubicBezTo>
                    <a:pt x="314960" y="1380490"/>
                    <a:pt x="15240" y="2094230"/>
                    <a:pt x="7620" y="2852420"/>
                  </a:cubicBezTo>
                  <a:cubicBezTo>
                    <a:pt x="0" y="3609340"/>
                    <a:pt x="284480" y="4328160"/>
                    <a:pt x="808990" y="4874260"/>
                  </a:cubicBezTo>
                  <a:lnTo>
                    <a:pt x="807720" y="4875530"/>
                  </a:lnTo>
                  <a:lnTo>
                    <a:pt x="2887980" y="6955790"/>
                  </a:lnTo>
                  <a:lnTo>
                    <a:pt x="4956810" y="4886960"/>
                  </a:lnTo>
                  <a:lnTo>
                    <a:pt x="4955540" y="4885690"/>
                  </a:lnTo>
                  <a:cubicBezTo>
                    <a:pt x="5485130" y="4339590"/>
                    <a:pt x="5773420" y="3620770"/>
                    <a:pt x="5768340" y="2860040"/>
                  </a:cubicBezTo>
                  <a:cubicBezTo>
                    <a:pt x="5763260" y="2098040"/>
                    <a:pt x="5463540" y="1383030"/>
                    <a:pt x="4925060" y="843280"/>
                  </a:cubicBezTo>
                  <a:cubicBezTo>
                    <a:pt x="4649470" y="568960"/>
                    <a:pt x="4329430" y="355600"/>
                    <a:pt x="3972560" y="210820"/>
                  </a:cubicBezTo>
                  <a:close/>
                </a:path>
              </a:pathLst>
            </a:custGeom>
            <a:solidFill>
              <a:srgbClr val="0F1E29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8" name="Freeform 8"/>
            <p:cNvSpPr/>
            <p:nvPr/>
          </p:nvSpPr>
          <p:spPr>
            <a:xfrm>
              <a:off x="147004" y="265068"/>
              <a:ext cx="5464172" cy="5215345"/>
            </a:xfrm>
            <a:custGeom>
              <a:avLst/>
              <a:gdLst/>
              <a:ahLst/>
              <a:cxnLst/>
              <a:rect l="l" t="t" r="r" b="b"/>
              <a:pathLst>
                <a:path w="5464172" h="5215345">
                  <a:moveTo>
                    <a:pt x="2732086" y="4172"/>
                  </a:moveTo>
                  <a:cubicBezTo>
                    <a:pt x="1799171" y="0"/>
                    <a:pt x="935332" y="495310"/>
                    <a:pt x="467666" y="1302549"/>
                  </a:cubicBezTo>
                  <a:cubicBezTo>
                    <a:pt x="0" y="2109789"/>
                    <a:pt x="0" y="3105555"/>
                    <a:pt x="467666" y="3912795"/>
                  </a:cubicBezTo>
                  <a:cubicBezTo>
                    <a:pt x="935332" y="4720034"/>
                    <a:pt x="1799171" y="5215344"/>
                    <a:pt x="2732086" y="5211172"/>
                  </a:cubicBezTo>
                  <a:cubicBezTo>
                    <a:pt x="3665001" y="5215344"/>
                    <a:pt x="4528840" y="4720034"/>
                    <a:pt x="4996506" y="3912795"/>
                  </a:cubicBezTo>
                  <a:cubicBezTo>
                    <a:pt x="5464172" y="3105555"/>
                    <a:pt x="5464172" y="2109789"/>
                    <a:pt x="4996506" y="1302549"/>
                  </a:cubicBezTo>
                  <a:cubicBezTo>
                    <a:pt x="4528840" y="495310"/>
                    <a:pt x="3665001" y="0"/>
                    <a:pt x="2732086" y="4172"/>
                  </a:cubicBezTo>
                  <a:close/>
                </a:path>
              </a:pathLst>
            </a:custGeom>
            <a:blipFill>
              <a:blip r:embed="rId6"/>
              <a:stretch>
                <a:fillRect l="-24801" r="-24801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9" name="AutoShape 9"/>
          <p:cNvSpPr/>
          <p:nvPr/>
        </p:nvSpPr>
        <p:spPr>
          <a:xfrm>
            <a:off x="-3485397" y="6776770"/>
            <a:ext cx="14177809" cy="20374"/>
          </a:xfrm>
          <a:prstGeom prst="line">
            <a:avLst/>
          </a:prstGeom>
          <a:ln w="47625" cap="rnd">
            <a:solidFill>
              <a:srgbClr val="D22C4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10" name="AutoShape 10"/>
          <p:cNvSpPr/>
          <p:nvPr/>
        </p:nvSpPr>
        <p:spPr>
          <a:xfrm>
            <a:off x="-3485431" y="1998993"/>
            <a:ext cx="14177809" cy="20374"/>
          </a:xfrm>
          <a:prstGeom prst="line">
            <a:avLst/>
          </a:prstGeom>
          <a:ln w="47625" cap="rnd">
            <a:solidFill>
              <a:srgbClr val="D22C4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grpSp>
        <p:nvGrpSpPr>
          <p:cNvPr id="11" name="Group 11"/>
          <p:cNvGrpSpPr>
            <a:grpSpLocks noChangeAspect="1"/>
          </p:cNvGrpSpPr>
          <p:nvPr/>
        </p:nvGrpSpPr>
        <p:grpSpPr>
          <a:xfrm rot="98967">
            <a:off x="12883168" y="5021529"/>
            <a:ext cx="1315514" cy="1588130"/>
            <a:chOff x="0" y="0"/>
            <a:chExt cx="5760720" cy="6954520"/>
          </a:xfrm>
        </p:grpSpPr>
        <p:sp>
          <p:nvSpPr>
            <p:cNvPr id="12" name="Freeform 12"/>
            <p:cNvSpPr/>
            <p:nvPr/>
          </p:nvSpPr>
          <p:spPr>
            <a:xfrm>
              <a:off x="-7620" y="0"/>
              <a:ext cx="5773420" cy="6955790"/>
            </a:xfrm>
            <a:custGeom>
              <a:avLst/>
              <a:gdLst/>
              <a:ahLst/>
              <a:cxnLst/>
              <a:rect l="l" t="t" r="r" b="b"/>
              <a:pathLst>
                <a:path w="5773420" h="6955790">
                  <a:moveTo>
                    <a:pt x="3972560" y="210820"/>
                  </a:moveTo>
                  <a:cubicBezTo>
                    <a:pt x="3627120" y="71120"/>
                    <a:pt x="3262630" y="0"/>
                    <a:pt x="2887980" y="0"/>
                  </a:cubicBezTo>
                  <a:cubicBezTo>
                    <a:pt x="2513330" y="0"/>
                    <a:pt x="2148840" y="71120"/>
                    <a:pt x="1803400" y="210820"/>
                  </a:cubicBezTo>
                  <a:cubicBezTo>
                    <a:pt x="1446530" y="355600"/>
                    <a:pt x="1125220" y="568960"/>
                    <a:pt x="850900" y="843280"/>
                  </a:cubicBezTo>
                  <a:cubicBezTo>
                    <a:pt x="314960" y="1380490"/>
                    <a:pt x="15240" y="2094230"/>
                    <a:pt x="7620" y="2852420"/>
                  </a:cubicBezTo>
                  <a:cubicBezTo>
                    <a:pt x="0" y="3609340"/>
                    <a:pt x="284480" y="4328160"/>
                    <a:pt x="808990" y="4874260"/>
                  </a:cubicBezTo>
                  <a:lnTo>
                    <a:pt x="807720" y="4875530"/>
                  </a:lnTo>
                  <a:lnTo>
                    <a:pt x="2887980" y="6955790"/>
                  </a:lnTo>
                  <a:lnTo>
                    <a:pt x="4956810" y="4886960"/>
                  </a:lnTo>
                  <a:lnTo>
                    <a:pt x="4955540" y="4885690"/>
                  </a:lnTo>
                  <a:cubicBezTo>
                    <a:pt x="5485130" y="4339590"/>
                    <a:pt x="5773420" y="3620770"/>
                    <a:pt x="5768340" y="2860040"/>
                  </a:cubicBezTo>
                  <a:cubicBezTo>
                    <a:pt x="5763260" y="2098040"/>
                    <a:pt x="5463540" y="1383030"/>
                    <a:pt x="4925060" y="843280"/>
                  </a:cubicBezTo>
                  <a:cubicBezTo>
                    <a:pt x="4649470" y="568960"/>
                    <a:pt x="4329430" y="355600"/>
                    <a:pt x="3972560" y="210820"/>
                  </a:cubicBezTo>
                  <a:close/>
                </a:path>
              </a:pathLst>
            </a:custGeom>
            <a:solidFill>
              <a:srgbClr val="0F1E29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147004" y="265068"/>
              <a:ext cx="5464172" cy="5215345"/>
            </a:xfrm>
            <a:custGeom>
              <a:avLst/>
              <a:gdLst/>
              <a:ahLst/>
              <a:cxnLst/>
              <a:rect l="l" t="t" r="r" b="b"/>
              <a:pathLst>
                <a:path w="5464172" h="5215345">
                  <a:moveTo>
                    <a:pt x="2732086" y="4172"/>
                  </a:moveTo>
                  <a:cubicBezTo>
                    <a:pt x="1799171" y="0"/>
                    <a:pt x="935332" y="495310"/>
                    <a:pt x="467666" y="1302549"/>
                  </a:cubicBezTo>
                  <a:cubicBezTo>
                    <a:pt x="0" y="2109789"/>
                    <a:pt x="0" y="3105555"/>
                    <a:pt x="467666" y="3912795"/>
                  </a:cubicBezTo>
                  <a:cubicBezTo>
                    <a:pt x="935332" y="4720034"/>
                    <a:pt x="1799171" y="5215344"/>
                    <a:pt x="2732086" y="5211172"/>
                  </a:cubicBezTo>
                  <a:cubicBezTo>
                    <a:pt x="3665001" y="5215344"/>
                    <a:pt x="4528840" y="4720034"/>
                    <a:pt x="4996506" y="3912795"/>
                  </a:cubicBezTo>
                  <a:cubicBezTo>
                    <a:pt x="5464172" y="3105555"/>
                    <a:pt x="5464172" y="2109789"/>
                    <a:pt x="4996506" y="1302549"/>
                  </a:cubicBezTo>
                  <a:cubicBezTo>
                    <a:pt x="4528840" y="495310"/>
                    <a:pt x="3665001" y="0"/>
                    <a:pt x="2732086" y="4172"/>
                  </a:cubicBezTo>
                  <a:close/>
                </a:path>
              </a:pathLst>
            </a:custGeom>
            <a:blipFill>
              <a:blip r:embed="rId7"/>
              <a:stretch>
                <a:fillRect l="-24597" r="-24597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 rot="98967">
            <a:off x="12202827" y="3671777"/>
            <a:ext cx="1315514" cy="1588130"/>
            <a:chOff x="0" y="0"/>
            <a:chExt cx="5760720" cy="6954520"/>
          </a:xfrm>
        </p:grpSpPr>
        <p:sp>
          <p:nvSpPr>
            <p:cNvPr id="15" name="Freeform 15"/>
            <p:cNvSpPr/>
            <p:nvPr/>
          </p:nvSpPr>
          <p:spPr>
            <a:xfrm>
              <a:off x="-7620" y="0"/>
              <a:ext cx="5773420" cy="6955790"/>
            </a:xfrm>
            <a:custGeom>
              <a:avLst/>
              <a:gdLst/>
              <a:ahLst/>
              <a:cxnLst/>
              <a:rect l="l" t="t" r="r" b="b"/>
              <a:pathLst>
                <a:path w="5773420" h="6955790">
                  <a:moveTo>
                    <a:pt x="3972560" y="210820"/>
                  </a:moveTo>
                  <a:cubicBezTo>
                    <a:pt x="3627120" y="71120"/>
                    <a:pt x="3262630" y="0"/>
                    <a:pt x="2887980" y="0"/>
                  </a:cubicBezTo>
                  <a:cubicBezTo>
                    <a:pt x="2513330" y="0"/>
                    <a:pt x="2148840" y="71120"/>
                    <a:pt x="1803400" y="210820"/>
                  </a:cubicBezTo>
                  <a:cubicBezTo>
                    <a:pt x="1446530" y="355600"/>
                    <a:pt x="1125220" y="568960"/>
                    <a:pt x="850900" y="843280"/>
                  </a:cubicBezTo>
                  <a:cubicBezTo>
                    <a:pt x="314960" y="1380490"/>
                    <a:pt x="15240" y="2094230"/>
                    <a:pt x="7620" y="2852420"/>
                  </a:cubicBezTo>
                  <a:cubicBezTo>
                    <a:pt x="0" y="3609340"/>
                    <a:pt x="284480" y="4328160"/>
                    <a:pt x="808990" y="4874260"/>
                  </a:cubicBezTo>
                  <a:lnTo>
                    <a:pt x="807720" y="4875530"/>
                  </a:lnTo>
                  <a:lnTo>
                    <a:pt x="2887980" y="6955790"/>
                  </a:lnTo>
                  <a:lnTo>
                    <a:pt x="4956810" y="4886960"/>
                  </a:lnTo>
                  <a:lnTo>
                    <a:pt x="4955540" y="4885690"/>
                  </a:lnTo>
                  <a:cubicBezTo>
                    <a:pt x="5485130" y="4339590"/>
                    <a:pt x="5773420" y="3620770"/>
                    <a:pt x="5768340" y="2860040"/>
                  </a:cubicBezTo>
                  <a:cubicBezTo>
                    <a:pt x="5763260" y="2098040"/>
                    <a:pt x="5463540" y="1383030"/>
                    <a:pt x="4925060" y="843280"/>
                  </a:cubicBezTo>
                  <a:cubicBezTo>
                    <a:pt x="4649470" y="568960"/>
                    <a:pt x="4329430" y="355600"/>
                    <a:pt x="3972560" y="210820"/>
                  </a:cubicBezTo>
                  <a:close/>
                </a:path>
              </a:pathLst>
            </a:custGeom>
            <a:solidFill>
              <a:srgbClr val="0F1E29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47004" y="265068"/>
              <a:ext cx="5464172" cy="5215345"/>
            </a:xfrm>
            <a:custGeom>
              <a:avLst/>
              <a:gdLst/>
              <a:ahLst/>
              <a:cxnLst/>
              <a:rect l="l" t="t" r="r" b="b"/>
              <a:pathLst>
                <a:path w="5464172" h="5215345">
                  <a:moveTo>
                    <a:pt x="2732086" y="4172"/>
                  </a:moveTo>
                  <a:cubicBezTo>
                    <a:pt x="1799171" y="0"/>
                    <a:pt x="935332" y="495310"/>
                    <a:pt x="467666" y="1302549"/>
                  </a:cubicBezTo>
                  <a:cubicBezTo>
                    <a:pt x="0" y="2109789"/>
                    <a:pt x="0" y="3105555"/>
                    <a:pt x="467666" y="3912795"/>
                  </a:cubicBezTo>
                  <a:cubicBezTo>
                    <a:pt x="935332" y="4720034"/>
                    <a:pt x="1799171" y="5215344"/>
                    <a:pt x="2732086" y="5211172"/>
                  </a:cubicBezTo>
                  <a:cubicBezTo>
                    <a:pt x="3665001" y="5215344"/>
                    <a:pt x="4528840" y="4720034"/>
                    <a:pt x="4996506" y="3912795"/>
                  </a:cubicBezTo>
                  <a:cubicBezTo>
                    <a:pt x="5464172" y="3105555"/>
                    <a:pt x="5464172" y="2109789"/>
                    <a:pt x="4996506" y="1302549"/>
                  </a:cubicBezTo>
                  <a:cubicBezTo>
                    <a:pt x="4528840" y="495310"/>
                    <a:pt x="3665001" y="0"/>
                    <a:pt x="2732086" y="4172"/>
                  </a:cubicBezTo>
                  <a:close/>
                </a:path>
              </a:pathLst>
            </a:custGeom>
            <a:blipFill>
              <a:blip r:embed="rId8"/>
              <a:stretch>
                <a:fillRect l="-39738" r="-37460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7" name="Group 17"/>
          <p:cNvGrpSpPr>
            <a:grpSpLocks noChangeAspect="1"/>
          </p:cNvGrpSpPr>
          <p:nvPr/>
        </p:nvGrpSpPr>
        <p:grpSpPr>
          <a:xfrm rot="98967">
            <a:off x="15451353" y="5813824"/>
            <a:ext cx="1315514" cy="1588130"/>
            <a:chOff x="0" y="0"/>
            <a:chExt cx="5760720" cy="6954520"/>
          </a:xfrm>
        </p:grpSpPr>
        <p:sp>
          <p:nvSpPr>
            <p:cNvPr id="18" name="Freeform 18"/>
            <p:cNvSpPr/>
            <p:nvPr/>
          </p:nvSpPr>
          <p:spPr>
            <a:xfrm>
              <a:off x="-7620" y="0"/>
              <a:ext cx="5773420" cy="6955790"/>
            </a:xfrm>
            <a:custGeom>
              <a:avLst/>
              <a:gdLst/>
              <a:ahLst/>
              <a:cxnLst/>
              <a:rect l="l" t="t" r="r" b="b"/>
              <a:pathLst>
                <a:path w="5773420" h="6955790">
                  <a:moveTo>
                    <a:pt x="3972560" y="210820"/>
                  </a:moveTo>
                  <a:cubicBezTo>
                    <a:pt x="3627120" y="71120"/>
                    <a:pt x="3262630" y="0"/>
                    <a:pt x="2887980" y="0"/>
                  </a:cubicBezTo>
                  <a:cubicBezTo>
                    <a:pt x="2513330" y="0"/>
                    <a:pt x="2148840" y="71120"/>
                    <a:pt x="1803400" y="210820"/>
                  </a:cubicBezTo>
                  <a:cubicBezTo>
                    <a:pt x="1446530" y="355600"/>
                    <a:pt x="1125220" y="568960"/>
                    <a:pt x="850900" y="843280"/>
                  </a:cubicBezTo>
                  <a:cubicBezTo>
                    <a:pt x="314960" y="1380490"/>
                    <a:pt x="15240" y="2094230"/>
                    <a:pt x="7620" y="2852420"/>
                  </a:cubicBezTo>
                  <a:cubicBezTo>
                    <a:pt x="0" y="3609340"/>
                    <a:pt x="284480" y="4328160"/>
                    <a:pt x="808990" y="4874260"/>
                  </a:cubicBezTo>
                  <a:lnTo>
                    <a:pt x="807720" y="4875530"/>
                  </a:lnTo>
                  <a:lnTo>
                    <a:pt x="2887980" y="6955790"/>
                  </a:lnTo>
                  <a:lnTo>
                    <a:pt x="4956810" y="4886960"/>
                  </a:lnTo>
                  <a:lnTo>
                    <a:pt x="4955540" y="4885690"/>
                  </a:lnTo>
                  <a:cubicBezTo>
                    <a:pt x="5485130" y="4339590"/>
                    <a:pt x="5773420" y="3620770"/>
                    <a:pt x="5768340" y="2860040"/>
                  </a:cubicBezTo>
                  <a:cubicBezTo>
                    <a:pt x="5763260" y="2098040"/>
                    <a:pt x="5463540" y="1383030"/>
                    <a:pt x="4925060" y="843280"/>
                  </a:cubicBezTo>
                  <a:cubicBezTo>
                    <a:pt x="4649470" y="568960"/>
                    <a:pt x="4329430" y="355600"/>
                    <a:pt x="3972560" y="210820"/>
                  </a:cubicBezTo>
                  <a:close/>
                </a:path>
              </a:pathLst>
            </a:custGeom>
            <a:solidFill>
              <a:srgbClr val="0F1E29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147004" y="265068"/>
              <a:ext cx="5464172" cy="5215345"/>
            </a:xfrm>
            <a:custGeom>
              <a:avLst/>
              <a:gdLst/>
              <a:ahLst/>
              <a:cxnLst/>
              <a:rect l="l" t="t" r="r" b="b"/>
              <a:pathLst>
                <a:path w="5464172" h="5215345">
                  <a:moveTo>
                    <a:pt x="2732086" y="4172"/>
                  </a:moveTo>
                  <a:cubicBezTo>
                    <a:pt x="1799171" y="0"/>
                    <a:pt x="935332" y="495310"/>
                    <a:pt x="467666" y="1302549"/>
                  </a:cubicBezTo>
                  <a:cubicBezTo>
                    <a:pt x="0" y="2109789"/>
                    <a:pt x="0" y="3105555"/>
                    <a:pt x="467666" y="3912795"/>
                  </a:cubicBezTo>
                  <a:cubicBezTo>
                    <a:pt x="935332" y="4720034"/>
                    <a:pt x="1799171" y="5215344"/>
                    <a:pt x="2732086" y="5211172"/>
                  </a:cubicBezTo>
                  <a:cubicBezTo>
                    <a:pt x="3665001" y="5215344"/>
                    <a:pt x="4528840" y="4720034"/>
                    <a:pt x="4996506" y="3912795"/>
                  </a:cubicBezTo>
                  <a:cubicBezTo>
                    <a:pt x="5464172" y="3105555"/>
                    <a:pt x="5464172" y="2109789"/>
                    <a:pt x="4996506" y="1302549"/>
                  </a:cubicBezTo>
                  <a:cubicBezTo>
                    <a:pt x="4528840" y="495310"/>
                    <a:pt x="3665001" y="0"/>
                    <a:pt x="2732086" y="4172"/>
                  </a:cubicBezTo>
                  <a:close/>
                </a:path>
              </a:pathLst>
            </a:custGeom>
            <a:blipFill>
              <a:blip r:embed="rId9"/>
              <a:stretch>
                <a:fillRect l="-24801" r="-24801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 rot="98967">
            <a:off x="14410982" y="4949240"/>
            <a:ext cx="1315514" cy="1588130"/>
            <a:chOff x="0" y="0"/>
            <a:chExt cx="5760720" cy="6954520"/>
          </a:xfrm>
        </p:grpSpPr>
        <p:sp>
          <p:nvSpPr>
            <p:cNvPr id="21" name="Freeform 21"/>
            <p:cNvSpPr/>
            <p:nvPr/>
          </p:nvSpPr>
          <p:spPr>
            <a:xfrm>
              <a:off x="-7620" y="0"/>
              <a:ext cx="5773420" cy="6955790"/>
            </a:xfrm>
            <a:custGeom>
              <a:avLst/>
              <a:gdLst/>
              <a:ahLst/>
              <a:cxnLst/>
              <a:rect l="l" t="t" r="r" b="b"/>
              <a:pathLst>
                <a:path w="5773420" h="6955790">
                  <a:moveTo>
                    <a:pt x="3972560" y="210820"/>
                  </a:moveTo>
                  <a:cubicBezTo>
                    <a:pt x="3627120" y="71120"/>
                    <a:pt x="3262630" y="0"/>
                    <a:pt x="2887980" y="0"/>
                  </a:cubicBezTo>
                  <a:cubicBezTo>
                    <a:pt x="2513330" y="0"/>
                    <a:pt x="2148840" y="71120"/>
                    <a:pt x="1803400" y="210820"/>
                  </a:cubicBezTo>
                  <a:cubicBezTo>
                    <a:pt x="1446530" y="355600"/>
                    <a:pt x="1125220" y="568960"/>
                    <a:pt x="850900" y="843280"/>
                  </a:cubicBezTo>
                  <a:cubicBezTo>
                    <a:pt x="314960" y="1380490"/>
                    <a:pt x="15240" y="2094230"/>
                    <a:pt x="7620" y="2852420"/>
                  </a:cubicBezTo>
                  <a:cubicBezTo>
                    <a:pt x="0" y="3609340"/>
                    <a:pt x="284480" y="4328160"/>
                    <a:pt x="808990" y="4874260"/>
                  </a:cubicBezTo>
                  <a:lnTo>
                    <a:pt x="807720" y="4875530"/>
                  </a:lnTo>
                  <a:lnTo>
                    <a:pt x="2887980" y="6955790"/>
                  </a:lnTo>
                  <a:lnTo>
                    <a:pt x="4956810" y="4886960"/>
                  </a:lnTo>
                  <a:lnTo>
                    <a:pt x="4955540" y="4885690"/>
                  </a:lnTo>
                  <a:cubicBezTo>
                    <a:pt x="5485130" y="4339590"/>
                    <a:pt x="5773420" y="3620770"/>
                    <a:pt x="5768340" y="2860040"/>
                  </a:cubicBezTo>
                  <a:cubicBezTo>
                    <a:pt x="5763260" y="2098040"/>
                    <a:pt x="5463540" y="1383030"/>
                    <a:pt x="4925060" y="843280"/>
                  </a:cubicBezTo>
                  <a:cubicBezTo>
                    <a:pt x="4649470" y="568960"/>
                    <a:pt x="4329430" y="355600"/>
                    <a:pt x="3972560" y="210820"/>
                  </a:cubicBezTo>
                  <a:close/>
                </a:path>
              </a:pathLst>
            </a:custGeom>
            <a:solidFill>
              <a:srgbClr val="0F1E29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147004" y="265068"/>
              <a:ext cx="5464172" cy="5215345"/>
            </a:xfrm>
            <a:custGeom>
              <a:avLst/>
              <a:gdLst/>
              <a:ahLst/>
              <a:cxnLst/>
              <a:rect l="l" t="t" r="r" b="b"/>
              <a:pathLst>
                <a:path w="5464172" h="5215345">
                  <a:moveTo>
                    <a:pt x="2732086" y="4172"/>
                  </a:moveTo>
                  <a:cubicBezTo>
                    <a:pt x="1799171" y="0"/>
                    <a:pt x="935332" y="495310"/>
                    <a:pt x="467666" y="1302549"/>
                  </a:cubicBezTo>
                  <a:cubicBezTo>
                    <a:pt x="0" y="2109789"/>
                    <a:pt x="0" y="3105555"/>
                    <a:pt x="467666" y="3912795"/>
                  </a:cubicBezTo>
                  <a:cubicBezTo>
                    <a:pt x="935332" y="4720034"/>
                    <a:pt x="1799171" y="5215344"/>
                    <a:pt x="2732086" y="5211172"/>
                  </a:cubicBezTo>
                  <a:cubicBezTo>
                    <a:pt x="3665001" y="5215344"/>
                    <a:pt x="4528840" y="4720034"/>
                    <a:pt x="4996506" y="3912795"/>
                  </a:cubicBezTo>
                  <a:cubicBezTo>
                    <a:pt x="5464172" y="3105555"/>
                    <a:pt x="5464172" y="2109789"/>
                    <a:pt x="4996506" y="1302549"/>
                  </a:cubicBezTo>
                  <a:cubicBezTo>
                    <a:pt x="4528840" y="495310"/>
                    <a:pt x="3665001" y="0"/>
                    <a:pt x="2732086" y="4172"/>
                  </a:cubicBezTo>
                  <a:close/>
                </a:path>
              </a:pathLst>
            </a:custGeom>
            <a:blipFill>
              <a:blip r:embed="rId10"/>
              <a:stretch>
                <a:fillRect l="-74442" r="-74442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559511" y="1076325"/>
            <a:ext cx="10132901" cy="609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90"/>
              </a:lnSpc>
            </a:pPr>
            <a:r>
              <a:rPr lang="en-US" sz="4343" b="1">
                <a:solidFill>
                  <a:srgbClr val="CC0000"/>
                </a:solidFill>
                <a:latin typeface="Lora Bold"/>
                <a:ea typeface="Lora Bold"/>
                <a:cs typeface="Lora Bold"/>
                <a:sym typeface="Lora Bold"/>
              </a:rPr>
              <a:t>Vědecká a přednášková výměna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028700" y="2371018"/>
            <a:ext cx="8787252" cy="2056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58496" lvl="1" indent="-329248" algn="l">
              <a:lnSpc>
                <a:spcPts val="3294"/>
              </a:lnSpc>
              <a:buFont typeface="Arial"/>
              <a:buChar char="•"/>
            </a:pPr>
            <a:r>
              <a:rPr lang="en-US" sz="3050" spc="27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Institut für deutsche Sprache in Mannheim</a:t>
            </a:r>
          </a:p>
          <a:p>
            <a:pPr marL="658496" lvl="1" indent="-329248" algn="l">
              <a:lnSpc>
                <a:spcPts val="3294"/>
              </a:lnSpc>
              <a:buFont typeface="Arial"/>
              <a:buChar char="•"/>
            </a:pPr>
            <a:r>
              <a:rPr lang="en-US" sz="3050" spc="27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Univerzita v Kolíně nad Rýnem</a:t>
            </a:r>
          </a:p>
          <a:p>
            <a:pPr marL="658496" lvl="1" indent="-329248" algn="l">
              <a:lnSpc>
                <a:spcPts val="3294"/>
              </a:lnSpc>
              <a:buFont typeface="Arial"/>
              <a:buChar char="•"/>
            </a:pPr>
            <a:r>
              <a:rPr lang="en-US" sz="3050" spc="27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Univerzita v Kostnici</a:t>
            </a:r>
          </a:p>
          <a:p>
            <a:pPr marL="658496" lvl="1" indent="-329248" algn="l">
              <a:lnSpc>
                <a:spcPts val="3294"/>
              </a:lnSpc>
              <a:buFont typeface="Arial"/>
              <a:buChar char="•"/>
            </a:pPr>
            <a:r>
              <a:rPr lang="en-US" sz="3050" spc="27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Univerzita v Řezně</a:t>
            </a:r>
          </a:p>
          <a:p>
            <a:pPr marL="658496" lvl="1" indent="-329248" algn="l">
              <a:lnSpc>
                <a:spcPts val="3294"/>
              </a:lnSpc>
              <a:buFont typeface="Arial"/>
              <a:buChar char="•"/>
            </a:pPr>
            <a:r>
              <a:rPr lang="en-US" sz="3050" spc="28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Univerzita v Bayreuthu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028700" y="7202043"/>
            <a:ext cx="8787252" cy="1646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94"/>
              </a:lnSpc>
            </a:pPr>
            <a:r>
              <a:rPr lang="en-US" sz="3050" b="1" spc="27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Pravidelně: </a:t>
            </a:r>
          </a:p>
          <a:p>
            <a:pPr marL="658496" lvl="1" indent="-329248" algn="l">
              <a:lnSpc>
                <a:spcPts val="3294"/>
              </a:lnSpc>
              <a:buFont typeface="Arial"/>
              <a:buChar char="•"/>
            </a:pPr>
            <a:r>
              <a:rPr lang="en-US" sz="3050" spc="27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Univerzita v Kolíně nad Rýnem</a:t>
            </a:r>
          </a:p>
          <a:p>
            <a:pPr marL="658496" lvl="1" indent="-329248" algn="l">
              <a:lnSpc>
                <a:spcPts val="3294"/>
              </a:lnSpc>
              <a:buFont typeface="Arial"/>
              <a:buChar char="•"/>
            </a:pPr>
            <a:r>
              <a:rPr lang="en-US" sz="3050" spc="27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Univerzita Ludvíka-Maximiliána v Mnichově</a:t>
            </a:r>
          </a:p>
          <a:p>
            <a:pPr marL="658496" lvl="1" indent="-329248" algn="l">
              <a:lnSpc>
                <a:spcPts val="3294"/>
              </a:lnSpc>
              <a:buFont typeface="Arial"/>
              <a:buChar char="•"/>
            </a:pPr>
            <a:r>
              <a:rPr lang="en-US" sz="3050" spc="28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Univerzita Řezno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559511" y="5959811"/>
            <a:ext cx="10132901" cy="609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90"/>
              </a:lnSpc>
            </a:pPr>
            <a:r>
              <a:rPr lang="en-US" sz="4343" b="1">
                <a:solidFill>
                  <a:srgbClr val="CC0000"/>
                </a:solidFill>
                <a:latin typeface="Lora Bold"/>
                <a:ea typeface="Lora Bold"/>
                <a:cs typeface="Lora Bold"/>
                <a:sym typeface="Lora Bold"/>
              </a:rPr>
              <a:t>Výuka zahraničních pedagogů na ÚGS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Šárka Stegbauerová - Antecom"/>
          <p:cNvSpPr/>
          <p:nvPr/>
        </p:nvSpPr>
        <p:spPr>
          <a:xfrm>
            <a:off x="1434305" y="5750385"/>
            <a:ext cx="3205629" cy="3279911"/>
          </a:xfrm>
          <a:custGeom>
            <a:avLst/>
            <a:gdLst/>
            <a:ahLst/>
            <a:cxnLst/>
            <a:rect l="l" t="t" r="r" b="b"/>
            <a:pathLst>
              <a:path w="3205629" h="3279911">
                <a:moveTo>
                  <a:pt x="0" y="0"/>
                </a:moveTo>
                <a:lnTo>
                  <a:pt x="3205629" y="0"/>
                </a:lnTo>
                <a:lnTo>
                  <a:pt x="3205629" y="3279910"/>
                </a:lnTo>
                <a:lnTo>
                  <a:pt x="0" y="327991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271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 descr="Pavel Polák na pláži."/>
          <p:cNvSpPr/>
          <p:nvPr/>
        </p:nvSpPr>
        <p:spPr>
          <a:xfrm>
            <a:off x="7517029" y="6488980"/>
            <a:ext cx="3186568" cy="3240000"/>
          </a:xfrm>
          <a:custGeom>
            <a:avLst/>
            <a:gdLst/>
            <a:ahLst/>
            <a:cxnLst/>
            <a:rect l="l" t="t" r="r" b="b"/>
            <a:pathLst>
              <a:path w="3186568" h="3240000">
                <a:moveTo>
                  <a:pt x="0" y="0"/>
                </a:moveTo>
                <a:lnTo>
                  <a:pt x="3186569" y="0"/>
                </a:lnTo>
                <a:lnTo>
                  <a:pt x="3186569" y="3240000"/>
                </a:lnTo>
                <a:lnTo>
                  <a:pt x="0" y="3240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3476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TextBox 4"/>
          <p:cNvSpPr txBox="1"/>
          <p:nvPr/>
        </p:nvSpPr>
        <p:spPr>
          <a:xfrm>
            <a:off x="7637708" y="3650527"/>
            <a:ext cx="3012584" cy="381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98"/>
              </a:lnSpc>
            </a:pPr>
            <a:r>
              <a:rPr lang="en-US" sz="258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učitel na gymnáziu</a:t>
            </a:r>
          </a:p>
        </p:txBody>
      </p:sp>
      <p:sp>
        <p:nvSpPr>
          <p:cNvPr id="5" name="Freeform 5" descr="S povídkovou sbírkou Dlouhá trať vystupuje Viktorie Hanišová z prozaické  šedi — ČT art — Česká televize"/>
          <p:cNvSpPr/>
          <p:nvPr/>
        </p:nvSpPr>
        <p:spPr>
          <a:xfrm>
            <a:off x="1537595" y="524041"/>
            <a:ext cx="3181408" cy="3240000"/>
          </a:xfrm>
          <a:custGeom>
            <a:avLst/>
            <a:gdLst/>
            <a:ahLst/>
            <a:cxnLst/>
            <a:rect l="l" t="t" r="r" b="b"/>
            <a:pathLst>
              <a:path w="3181408" h="3240000">
                <a:moveTo>
                  <a:pt x="0" y="0"/>
                </a:moveTo>
                <a:lnTo>
                  <a:pt x="3181408" y="0"/>
                </a:lnTo>
                <a:lnTo>
                  <a:pt x="3181408" y="3240000"/>
                </a:lnTo>
                <a:lnTo>
                  <a:pt x="0" y="3240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116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 descr="80+ ملفًا شخصيًا يحتوي على “Pychova” | LinkedIn"/>
          <p:cNvSpPr/>
          <p:nvPr/>
        </p:nvSpPr>
        <p:spPr>
          <a:xfrm>
            <a:off x="13580148" y="5976033"/>
            <a:ext cx="3240000" cy="3240000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0" y="0"/>
                </a:moveTo>
                <a:lnTo>
                  <a:pt x="3240000" y="0"/>
                </a:lnTo>
                <a:lnTo>
                  <a:pt x="3240000" y="3240000"/>
                </a:lnTo>
                <a:lnTo>
                  <a:pt x="0" y="3240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>
            <a:off x="13747019" y="524041"/>
            <a:ext cx="3186158" cy="3312224"/>
          </a:xfrm>
          <a:custGeom>
            <a:avLst/>
            <a:gdLst/>
            <a:ahLst/>
            <a:cxnLst/>
            <a:rect l="l" t="t" r="r" b="b"/>
            <a:pathLst>
              <a:path w="3186158" h="3312224">
                <a:moveTo>
                  <a:pt x="0" y="0"/>
                </a:moveTo>
                <a:lnTo>
                  <a:pt x="3186158" y="0"/>
                </a:lnTo>
                <a:lnTo>
                  <a:pt x="3186158" y="3312223"/>
                </a:lnTo>
                <a:lnTo>
                  <a:pt x="0" y="331222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4282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Freeform 8" descr="tk"/>
          <p:cNvSpPr/>
          <p:nvPr/>
        </p:nvSpPr>
        <p:spPr>
          <a:xfrm>
            <a:off x="7468191" y="292781"/>
            <a:ext cx="3351619" cy="3352120"/>
          </a:xfrm>
          <a:custGeom>
            <a:avLst/>
            <a:gdLst/>
            <a:ahLst/>
            <a:cxnLst/>
            <a:rect l="l" t="t" r="r" b="b"/>
            <a:pathLst>
              <a:path w="3351619" h="3352120">
                <a:moveTo>
                  <a:pt x="0" y="0"/>
                </a:moveTo>
                <a:lnTo>
                  <a:pt x="3351618" y="0"/>
                </a:lnTo>
                <a:lnTo>
                  <a:pt x="3351618" y="3352121"/>
                </a:lnTo>
                <a:lnTo>
                  <a:pt x="0" y="335212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985" t="-25413" r="-86698" b="-15328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9" name="Group 9"/>
          <p:cNvGrpSpPr/>
          <p:nvPr/>
        </p:nvGrpSpPr>
        <p:grpSpPr>
          <a:xfrm>
            <a:off x="3849007" y="4271049"/>
            <a:ext cx="10589986" cy="1744901"/>
            <a:chOff x="0" y="0"/>
            <a:chExt cx="4932967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932967" cy="812800"/>
            </a:xfrm>
            <a:custGeom>
              <a:avLst/>
              <a:gdLst/>
              <a:ahLst/>
              <a:cxnLst/>
              <a:rect l="l" t="t" r="r" b="b"/>
              <a:pathLst>
                <a:path w="4932967" h="812800">
                  <a:moveTo>
                    <a:pt x="2466484" y="0"/>
                  </a:moveTo>
                  <a:cubicBezTo>
                    <a:pt x="1104282" y="0"/>
                    <a:pt x="0" y="181951"/>
                    <a:pt x="0" y="406400"/>
                  </a:cubicBezTo>
                  <a:cubicBezTo>
                    <a:pt x="0" y="630849"/>
                    <a:pt x="1104282" y="812800"/>
                    <a:pt x="2466484" y="812800"/>
                  </a:cubicBezTo>
                  <a:cubicBezTo>
                    <a:pt x="3828685" y="812800"/>
                    <a:pt x="4932967" y="630849"/>
                    <a:pt x="4932967" y="406400"/>
                  </a:cubicBezTo>
                  <a:cubicBezTo>
                    <a:pt x="4932967" y="181951"/>
                    <a:pt x="3828685" y="0"/>
                    <a:pt x="2466484" y="0"/>
                  </a:cubicBezTo>
                  <a:close/>
                </a:path>
              </a:pathLst>
            </a:custGeom>
            <a:solidFill>
              <a:srgbClr val="D22C40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462466" y="76200"/>
              <a:ext cx="4008036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6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5140976" y="4716970"/>
            <a:ext cx="8006049" cy="929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28"/>
              </a:lnSpc>
            </a:pPr>
            <a:r>
              <a:rPr lang="en-US" sz="660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Co mají společného?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38010" y="9216033"/>
            <a:ext cx="3980577" cy="74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6"/>
              </a:lnSpc>
            </a:pPr>
            <a:r>
              <a:rPr lang="en-US" sz="2497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ředitelka Česko-izraelské </a:t>
            </a:r>
          </a:p>
          <a:p>
            <a:pPr algn="ctr">
              <a:lnSpc>
                <a:spcPts val="2996"/>
              </a:lnSpc>
            </a:pPr>
            <a:r>
              <a:rPr lang="en-US" sz="2497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smíšené obchodní komory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339007" y="9773245"/>
            <a:ext cx="3609985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56"/>
              </a:lnSpc>
            </a:pPr>
            <a:r>
              <a:rPr lang="en-US" sz="2463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zpravodaj ČT v Německu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93735" y="3773566"/>
            <a:ext cx="4286769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99"/>
              </a:lnSpc>
            </a:pPr>
            <a:r>
              <a:rPr lang="en-US" sz="2666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spisovatelka a překladatelka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396405" y="9357505"/>
            <a:ext cx="3607485" cy="74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6"/>
              </a:lnSpc>
            </a:pPr>
            <a:r>
              <a:rPr lang="en-US" sz="2497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nakladatelská redaktorka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747019" y="3840164"/>
            <a:ext cx="3437274" cy="74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56"/>
              </a:lnSpc>
            </a:pPr>
            <a:r>
              <a:rPr lang="en-US" sz="2463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programová referentka </a:t>
            </a:r>
          </a:p>
          <a:p>
            <a:pPr algn="ctr">
              <a:lnSpc>
                <a:spcPts val="2956"/>
              </a:lnSpc>
            </a:pPr>
            <a:r>
              <a:rPr lang="en-US" sz="2463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Goethe Institutu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367748" y="1834189"/>
            <a:ext cx="13552758" cy="71976"/>
          </a:xfrm>
          <a:prstGeom prst="line">
            <a:avLst/>
          </a:prstGeom>
          <a:ln w="47625" cap="rnd">
            <a:solidFill>
              <a:srgbClr val="D22C4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12751696" y="2282541"/>
            <a:ext cx="5160924" cy="7761547"/>
          </a:xfrm>
          <a:custGeom>
            <a:avLst/>
            <a:gdLst/>
            <a:ahLst/>
            <a:cxnLst/>
            <a:rect l="l" t="t" r="r" b="b"/>
            <a:pathLst>
              <a:path w="5160924" h="7761547">
                <a:moveTo>
                  <a:pt x="0" y="0"/>
                </a:moveTo>
                <a:lnTo>
                  <a:pt x="5160924" y="0"/>
                </a:lnTo>
                <a:lnTo>
                  <a:pt x="5160924" y="7761547"/>
                </a:lnTo>
                <a:lnTo>
                  <a:pt x="0" y="776154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TextBox 4"/>
          <p:cNvSpPr txBox="1"/>
          <p:nvPr/>
        </p:nvSpPr>
        <p:spPr>
          <a:xfrm>
            <a:off x="309349" y="2232127"/>
            <a:ext cx="12159076" cy="43059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84404" lvl="1" indent="-342202" algn="just">
              <a:lnSpc>
                <a:spcPts val="3423"/>
              </a:lnSpc>
              <a:buFont typeface="Arial"/>
              <a:buChar char="•"/>
            </a:pPr>
            <a:r>
              <a:rPr lang="en-US" sz="3170" b="1" spc="28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Albert-Ludwigs-Universität Freiburg</a:t>
            </a:r>
          </a:p>
          <a:p>
            <a:pPr marL="1368807" lvl="2" indent="-456269" algn="just">
              <a:lnSpc>
                <a:spcPts val="3423"/>
              </a:lnSpc>
              <a:buFont typeface="Arial"/>
              <a:buChar char="⚬"/>
            </a:pPr>
            <a:r>
              <a:rPr lang="en-US" sz="3170" spc="28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Variace ve znalostech gramatiky a v jazykovém chování</a:t>
            </a:r>
          </a:p>
          <a:p>
            <a:pPr marL="1368807" lvl="2" indent="-456269" algn="just">
              <a:lnSpc>
                <a:spcPts val="3423"/>
              </a:lnSpc>
              <a:buFont typeface="Arial"/>
              <a:buChar char="⚬"/>
            </a:pPr>
            <a:r>
              <a:rPr lang="en-US" sz="3170" spc="28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Problematické případy ze sociolingvistické perspektivy</a:t>
            </a:r>
          </a:p>
          <a:p>
            <a:pPr algn="just">
              <a:lnSpc>
                <a:spcPts val="3423"/>
              </a:lnSpc>
            </a:pPr>
            <a:endParaRPr lang="en-US" sz="3170" spc="28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684404" lvl="1" indent="-342202" algn="just">
              <a:lnSpc>
                <a:spcPts val="3423"/>
              </a:lnSpc>
              <a:buFont typeface="Arial"/>
              <a:buChar char="•"/>
            </a:pPr>
            <a:r>
              <a:rPr lang="en-US" sz="3170" b="1" spc="28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Universität Regensburg</a:t>
            </a:r>
          </a:p>
          <a:p>
            <a:pPr marL="1368807" lvl="2" indent="-456269" algn="just">
              <a:lnSpc>
                <a:spcPts val="3423"/>
              </a:lnSpc>
              <a:buFont typeface="Arial"/>
              <a:buChar char="⚬"/>
            </a:pPr>
            <a:r>
              <a:rPr lang="en-US" sz="3170" spc="28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Pravopis jako sociolingvistický fenomén</a:t>
            </a:r>
          </a:p>
          <a:p>
            <a:pPr algn="just">
              <a:lnSpc>
                <a:spcPts val="3423"/>
              </a:lnSpc>
            </a:pPr>
            <a:endParaRPr lang="en-US" sz="3170" spc="28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684404" lvl="1" indent="-342202" algn="just">
              <a:lnSpc>
                <a:spcPts val="3423"/>
              </a:lnSpc>
              <a:buFont typeface="Arial"/>
              <a:buChar char="•"/>
            </a:pPr>
            <a:r>
              <a:rPr lang="en-US" sz="3170" b="1" spc="28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Sorbonné Université, University of Copenhagen, University of Warsaw, Università degli Studi di Milano</a:t>
            </a:r>
          </a:p>
          <a:p>
            <a:pPr marL="1368807" lvl="2" indent="-456269" algn="just">
              <a:lnSpc>
                <a:spcPts val="3423"/>
              </a:lnSpc>
              <a:buFont typeface="Arial"/>
              <a:buChar char="⚬"/>
            </a:pPr>
            <a:r>
              <a:rPr lang="en-US" sz="3170" spc="29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Seminář z korpusové lingvistiky</a:t>
            </a:r>
          </a:p>
        </p:txBody>
      </p:sp>
      <p:sp>
        <p:nvSpPr>
          <p:cNvPr id="5" name="Freeform 5"/>
          <p:cNvSpPr/>
          <p:nvPr/>
        </p:nvSpPr>
        <p:spPr>
          <a:xfrm>
            <a:off x="870675" y="6986549"/>
            <a:ext cx="4663377" cy="3055661"/>
          </a:xfrm>
          <a:custGeom>
            <a:avLst/>
            <a:gdLst/>
            <a:ahLst/>
            <a:cxnLst/>
            <a:rect l="l" t="t" r="r" b="b"/>
            <a:pathLst>
              <a:path w="4663377" h="3055661">
                <a:moveTo>
                  <a:pt x="0" y="0"/>
                </a:moveTo>
                <a:lnTo>
                  <a:pt x="4663377" y="0"/>
                </a:lnTo>
                <a:lnTo>
                  <a:pt x="4663377" y="3055661"/>
                </a:lnTo>
                <a:lnTo>
                  <a:pt x="0" y="30556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>
            <a:off x="7104515" y="6984672"/>
            <a:ext cx="4076718" cy="3057538"/>
          </a:xfrm>
          <a:custGeom>
            <a:avLst/>
            <a:gdLst/>
            <a:ahLst/>
            <a:cxnLst/>
            <a:rect l="l" t="t" r="r" b="b"/>
            <a:pathLst>
              <a:path w="4076718" h="3057538">
                <a:moveTo>
                  <a:pt x="0" y="0"/>
                </a:moveTo>
                <a:lnTo>
                  <a:pt x="4076718" y="0"/>
                </a:lnTo>
                <a:lnTo>
                  <a:pt x="4076718" y="3057538"/>
                </a:lnTo>
                <a:lnTo>
                  <a:pt x="0" y="30575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TextBox 7"/>
          <p:cNvSpPr txBox="1"/>
          <p:nvPr/>
        </p:nvSpPr>
        <p:spPr>
          <a:xfrm>
            <a:off x="2367621" y="531832"/>
            <a:ext cx="13552758" cy="10049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32"/>
              </a:lnSpc>
            </a:pPr>
            <a:r>
              <a:rPr lang="en-US" sz="5809" b="1">
                <a:solidFill>
                  <a:srgbClr val="CC0000"/>
                </a:solidFill>
                <a:latin typeface="Lora Bold"/>
                <a:ea typeface="Lora Bold"/>
                <a:cs typeface="Lora Bold"/>
                <a:sym typeface="Lora Bold"/>
              </a:rPr>
              <a:t>Spolupráce se zahraničím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3111">
            <a:off x="1250153" y="2608422"/>
            <a:ext cx="15787694" cy="0"/>
          </a:xfrm>
          <a:prstGeom prst="line">
            <a:avLst/>
          </a:prstGeom>
          <a:ln w="47625" cap="rnd">
            <a:solidFill>
              <a:srgbClr val="D22D4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/>
          <p:nvPr/>
        </p:nvGrpSpPr>
        <p:grpSpPr>
          <a:xfrm>
            <a:off x="3065910" y="9258300"/>
            <a:ext cx="12156179" cy="730649"/>
            <a:chOff x="0" y="0"/>
            <a:chExt cx="3201627" cy="19243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201627" cy="192434"/>
            </a:xfrm>
            <a:custGeom>
              <a:avLst/>
              <a:gdLst/>
              <a:ahLst/>
              <a:cxnLst/>
              <a:rect l="l" t="t" r="r" b="b"/>
              <a:pathLst>
                <a:path w="3201627" h="192434">
                  <a:moveTo>
                    <a:pt x="32480" y="0"/>
                  </a:moveTo>
                  <a:lnTo>
                    <a:pt x="3169147" y="0"/>
                  </a:lnTo>
                  <a:cubicBezTo>
                    <a:pt x="3177761" y="0"/>
                    <a:pt x="3186023" y="3422"/>
                    <a:pt x="3192114" y="9513"/>
                  </a:cubicBezTo>
                  <a:cubicBezTo>
                    <a:pt x="3198205" y="15605"/>
                    <a:pt x="3201627" y="23866"/>
                    <a:pt x="3201627" y="32480"/>
                  </a:cubicBezTo>
                  <a:lnTo>
                    <a:pt x="3201627" y="159954"/>
                  </a:lnTo>
                  <a:cubicBezTo>
                    <a:pt x="3201627" y="168568"/>
                    <a:pt x="3198205" y="176830"/>
                    <a:pt x="3192114" y="182921"/>
                  </a:cubicBezTo>
                  <a:cubicBezTo>
                    <a:pt x="3186023" y="189012"/>
                    <a:pt x="3177761" y="192434"/>
                    <a:pt x="3169147" y="192434"/>
                  </a:cubicBezTo>
                  <a:lnTo>
                    <a:pt x="32480" y="192434"/>
                  </a:lnTo>
                  <a:cubicBezTo>
                    <a:pt x="23866" y="192434"/>
                    <a:pt x="15605" y="189012"/>
                    <a:pt x="9513" y="182921"/>
                  </a:cubicBezTo>
                  <a:cubicBezTo>
                    <a:pt x="3422" y="176830"/>
                    <a:pt x="0" y="168568"/>
                    <a:pt x="0" y="159954"/>
                  </a:cubicBezTo>
                  <a:lnTo>
                    <a:pt x="0" y="32480"/>
                  </a:lnTo>
                  <a:cubicBezTo>
                    <a:pt x="0" y="23866"/>
                    <a:pt x="3422" y="15605"/>
                    <a:pt x="9513" y="9513"/>
                  </a:cubicBezTo>
                  <a:cubicBezTo>
                    <a:pt x="15605" y="3422"/>
                    <a:pt x="23866" y="0"/>
                    <a:pt x="32480" y="0"/>
                  </a:cubicBezTo>
                  <a:close/>
                </a:path>
              </a:pathLst>
            </a:custGeom>
            <a:solidFill>
              <a:srgbClr val="D5404E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3201627" cy="2400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1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348740" y="639039"/>
            <a:ext cx="15590520" cy="1834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28"/>
              </a:lnSpc>
            </a:pPr>
            <a:r>
              <a:rPr lang="en-US" sz="6600" spc="61">
                <a:solidFill>
                  <a:srgbClr val="C00000"/>
                </a:solidFill>
                <a:latin typeface="Lora"/>
                <a:ea typeface="Lora"/>
                <a:cs typeface="Lora"/>
                <a:sym typeface="Lora"/>
              </a:rPr>
              <a:t>Akreditované studijní programy – bakalářské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2834641"/>
            <a:ext cx="16570734" cy="7984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88"/>
              </a:lnSpc>
            </a:pPr>
            <a:r>
              <a:rPr lang="en-US" sz="3600" b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studijní program: </a:t>
            </a:r>
            <a:r>
              <a:rPr lang="en-US" sz="3600" b="1">
                <a:solidFill>
                  <a:srgbClr val="0563C1"/>
                </a:solidFill>
                <a:latin typeface="Lora Bold"/>
                <a:ea typeface="Lora Bold"/>
                <a:cs typeface="Lora Bold"/>
                <a:sym typeface="Lora Bold"/>
              </a:rPr>
              <a:t>Germánská a severoevropská studia</a:t>
            </a:r>
          </a:p>
          <a:p>
            <a:pPr algn="ctr">
              <a:lnSpc>
                <a:spcPts val="3888"/>
              </a:lnSpc>
            </a:pPr>
            <a:r>
              <a:rPr lang="en-US" sz="360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specializace: </a:t>
            </a:r>
            <a:r>
              <a:rPr lang="en-US" sz="3600" b="1">
                <a:solidFill>
                  <a:srgbClr val="0563C1"/>
                </a:solidFill>
                <a:latin typeface="Lora Bold"/>
                <a:ea typeface="Lora Bold"/>
                <a:cs typeface="Lora Bold"/>
                <a:sym typeface="Lora Bold"/>
              </a:rPr>
              <a:t>Germanistika</a:t>
            </a:r>
          </a:p>
          <a:p>
            <a:pPr algn="l">
              <a:lnSpc>
                <a:spcPts val="3240"/>
              </a:lnSpc>
            </a:pPr>
            <a:endParaRPr lang="en-US" sz="3600" b="1">
              <a:solidFill>
                <a:srgbClr val="0563C1"/>
              </a:solidFill>
              <a:latin typeface="Lora Bold"/>
              <a:ea typeface="Lora Bold"/>
              <a:cs typeface="Lora Bold"/>
              <a:sym typeface="Lora Bold"/>
            </a:endParaRPr>
          </a:p>
          <a:p>
            <a:pPr algn="l">
              <a:lnSpc>
                <a:spcPts val="3240"/>
              </a:lnSpc>
            </a:pPr>
            <a:endParaRPr lang="en-US" sz="3600" b="1">
              <a:solidFill>
                <a:srgbClr val="0563C1"/>
              </a:solidFill>
              <a:latin typeface="Lora Bold"/>
              <a:ea typeface="Lora Bold"/>
              <a:cs typeface="Lora Bold"/>
              <a:sym typeface="Lora Bold"/>
            </a:endParaRPr>
          </a:p>
          <a:p>
            <a:pPr algn="l">
              <a:lnSpc>
                <a:spcPts val="3240"/>
              </a:lnSpc>
            </a:pPr>
            <a:r>
              <a:rPr lang="en-US" sz="3000" b="1">
                <a:solidFill>
                  <a:srgbClr val="1F4E79"/>
                </a:solidFill>
                <a:latin typeface="Lora Bold"/>
                <a:ea typeface="Lora Bold"/>
                <a:cs typeface="Lora Bold"/>
                <a:sym typeface="Lora Bold"/>
              </a:rPr>
              <a:t>    </a:t>
            </a:r>
            <a:r>
              <a:rPr lang="en-US" sz="3000" b="1">
                <a:solidFill>
                  <a:srgbClr val="0563C1"/>
                </a:solidFill>
                <a:latin typeface="Lora Bold"/>
                <a:ea typeface="Lora Bold"/>
                <a:cs typeface="Lora Bold"/>
                <a:sym typeface="Lora Bold"/>
              </a:rPr>
              <a:t>samostatné</a:t>
            </a:r>
            <a:r>
              <a:rPr lang="en-US" sz="3000">
                <a:solidFill>
                  <a:srgbClr val="0563C1"/>
                </a:solidFill>
                <a:latin typeface="Lora"/>
                <a:ea typeface="Lora"/>
                <a:cs typeface="Lora"/>
                <a:sym typeface="Lora"/>
              </a:rPr>
              <a:t>                            </a:t>
            </a:r>
            <a:r>
              <a:rPr lang="en-US" sz="3000" b="1">
                <a:solidFill>
                  <a:srgbClr val="0563C1"/>
                </a:solidFill>
                <a:latin typeface="Lora Bold"/>
                <a:ea typeface="Lora Bold"/>
                <a:cs typeface="Lora Bold"/>
                <a:sym typeface="Lora Bold"/>
              </a:rPr>
              <a:t>sdružené</a:t>
            </a:r>
            <a:r>
              <a:rPr lang="en-US" sz="3000">
                <a:solidFill>
                  <a:srgbClr val="0563C1"/>
                </a:solidFill>
                <a:latin typeface="Lora"/>
                <a:ea typeface="Lora"/>
                <a:cs typeface="Lora"/>
                <a:sym typeface="Lora"/>
              </a:rPr>
              <a:t>                                   </a:t>
            </a:r>
            <a:r>
              <a:rPr lang="en-US" sz="3000" b="1">
                <a:solidFill>
                  <a:srgbClr val="0563C1"/>
                </a:solidFill>
                <a:latin typeface="Lora Bold"/>
                <a:ea typeface="Lora Bold"/>
                <a:cs typeface="Lora Bold"/>
                <a:sym typeface="Lora Bold"/>
              </a:rPr>
              <a:t>dvouspecializační</a:t>
            </a:r>
            <a:r>
              <a:rPr lang="en-US" sz="3000">
                <a:solidFill>
                  <a:srgbClr val="0563C1"/>
                </a:solidFill>
                <a:latin typeface="Lora"/>
                <a:ea typeface="Lora"/>
                <a:cs typeface="Lora"/>
                <a:sym typeface="Lora"/>
              </a:rPr>
              <a:t> </a:t>
            </a:r>
          </a:p>
          <a:p>
            <a:pPr algn="l">
              <a:lnSpc>
                <a:spcPts val="3240"/>
              </a:lnSpc>
            </a:pPr>
            <a:r>
              <a:rPr lang="en-US" sz="300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(jednooborové)                      (dvouoborové)           (kombinace 2 spec. v rámci programu)   </a:t>
            </a:r>
          </a:p>
          <a:p>
            <a:pPr algn="l">
              <a:lnSpc>
                <a:spcPts val="3240"/>
              </a:lnSpc>
            </a:pPr>
            <a:r>
              <a:rPr lang="en-US" sz="300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            </a:t>
            </a:r>
          </a:p>
          <a:p>
            <a:pPr algn="ctr">
              <a:lnSpc>
                <a:spcPts val="3888"/>
              </a:lnSpc>
            </a:pPr>
            <a:endParaRPr lang="en-US" sz="300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algn="ctr">
              <a:lnSpc>
                <a:spcPts val="3888"/>
              </a:lnSpc>
            </a:pPr>
            <a:r>
              <a:rPr lang="en-US" sz="3600" b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studijní program: </a:t>
            </a:r>
            <a:r>
              <a:rPr lang="en-US" sz="3600" b="1">
                <a:solidFill>
                  <a:srgbClr val="0563C1"/>
                </a:solidFill>
                <a:latin typeface="Lora Bold"/>
                <a:ea typeface="Lora Bold"/>
                <a:cs typeface="Lora Bold"/>
                <a:sym typeface="Lora Bold"/>
              </a:rPr>
              <a:t>Německý jazyk a literatura se zaměřením na vzdělávání</a:t>
            </a:r>
          </a:p>
          <a:p>
            <a:pPr algn="l">
              <a:lnSpc>
                <a:spcPts val="3240"/>
              </a:lnSpc>
            </a:pPr>
            <a:endParaRPr lang="en-US" sz="3600" b="1">
              <a:solidFill>
                <a:srgbClr val="0563C1"/>
              </a:solidFill>
              <a:latin typeface="Lora Bold"/>
              <a:ea typeface="Lora Bold"/>
              <a:cs typeface="Lora Bold"/>
              <a:sym typeface="Lora Bold"/>
            </a:endParaRPr>
          </a:p>
          <a:p>
            <a:pPr algn="l">
              <a:lnSpc>
                <a:spcPts val="3240"/>
              </a:lnSpc>
            </a:pPr>
            <a:r>
              <a:rPr lang="en-US" sz="3000" b="1">
                <a:solidFill>
                  <a:srgbClr val="1F4E79"/>
                </a:solidFill>
                <a:latin typeface="Lora Bold"/>
                <a:ea typeface="Lora Bold"/>
                <a:cs typeface="Lora Bold"/>
                <a:sym typeface="Lora Bold"/>
              </a:rPr>
              <a:t>                 </a:t>
            </a:r>
          </a:p>
          <a:p>
            <a:pPr algn="l">
              <a:lnSpc>
                <a:spcPts val="3240"/>
              </a:lnSpc>
            </a:pPr>
            <a:r>
              <a:rPr lang="en-US" sz="3000" b="1">
                <a:solidFill>
                  <a:srgbClr val="1F4E79"/>
                </a:solidFill>
                <a:latin typeface="Lora Bold"/>
                <a:ea typeface="Lora Bold"/>
                <a:cs typeface="Lora Bold"/>
                <a:sym typeface="Lora Bold"/>
              </a:rPr>
              <a:t>              </a:t>
            </a:r>
            <a:r>
              <a:rPr lang="en-US" sz="3000" b="1">
                <a:solidFill>
                  <a:srgbClr val="0563C1"/>
                </a:solidFill>
                <a:latin typeface="Lora Bold"/>
                <a:ea typeface="Lora Bold"/>
                <a:cs typeface="Lora Bold"/>
                <a:sym typeface="Lora Bold"/>
              </a:rPr>
              <a:t>   povinně sdružené</a:t>
            </a:r>
            <a:r>
              <a:rPr lang="en-US" sz="3000">
                <a:solidFill>
                  <a:srgbClr val="0563C1"/>
                </a:solidFill>
                <a:latin typeface="Lora"/>
                <a:ea typeface="Lora"/>
                <a:cs typeface="Lora"/>
                <a:sym typeface="Lora"/>
              </a:rPr>
              <a:t>                                           </a:t>
            </a:r>
            <a:r>
              <a:rPr lang="en-US" sz="3000" b="1">
                <a:solidFill>
                  <a:srgbClr val="0563C1"/>
                </a:solidFill>
                <a:latin typeface="Lora Bold"/>
                <a:ea typeface="Lora Bold"/>
                <a:cs typeface="Lora Bold"/>
                <a:sym typeface="Lora Bold"/>
              </a:rPr>
              <a:t>povinně sdružené mezifakultní </a:t>
            </a:r>
          </a:p>
          <a:p>
            <a:pPr algn="l">
              <a:lnSpc>
                <a:spcPts val="3240"/>
              </a:lnSpc>
            </a:pPr>
            <a:r>
              <a:rPr lang="en-US" sz="300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  (na výběr z ostatních studijních programů        (+ Matematika na MFF nebo TV na FTVS)</a:t>
            </a:r>
          </a:p>
          <a:p>
            <a:pPr algn="l">
              <a:lnSpc>
                <a:spcPts val="3240"/>
              </a:lnSpc>
            </a:pPr>
            <a:r>
              <a:rPr lang="en-US" sz="300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se zaměřením na vzdělávání: jazyky a historie)      </a:t>
            </a:r>
          </a:p>
          <a:p>
            <a:pPr algn="l">
              <a:lnSpc>
                <a:spcPts val="3240"/>
              </a:lnSpc>
            </a:pPr>
            <a:endParaRPr lang="en-US" sz="300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algn="ctr">
              <a:lnSpc>
                <a:spcPts val="5670"/>
              </a:lnSpc>
            </a:pPr>
            <a:r>
              <a:rPr lang="en-US" sz="3000">
                <a:solidFill>
                  <a:srgbClr val="FBFBFD"/>
                </a:solidFill>
                <a:latin typeface="Lora"/>
                <a:ea typeface="Lora"/>
                <a:cs typeface="Lora"/>
                <a:sym typeface="Lora"/>
              </a:rPr>
              <a:t>Není k dispozici kombinované („dálkové“) studium.</a:t>
            </a:r>
          </a:p>
          <a:p>
            <a:pPr algn="ctr">
              <a:lnSpc>
                <a:spcPts val="3240"/>
              </a:lnSpc>
            </a:pPr>
            <a:endParaRPr lang="en-US" sz="3000">
              <a:solidFill>
                <a:srgbClr val="FBFBFD"/>
              </a:solidFill>
              <a:latin typeface="Lora"/>
              <a:ea typeface="Lora"/>
              <a:cs typeface="Lora"/>
              <a:sym typeface="Lora"/>
            </a:endParaRPr>
          </a:p>
          <a:p>
            <a:pPr algn="ctr">
              <a:lnSpc>
                <a:spcPts val="3240"/>
              </a:lnSpc>
            </a:pPr>
            <a:endParaRPr lang="en-US" sz="3000">
              <a:solidFill>
                <a:srgbClr val="FBFBFD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913956" y="4079900"/>
            <a:ext cx="13694336" cy="5809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28"/>
              </a:lnSpc>
            </a:pPr>
            <a:r>
              <a:rPr lang="en-US" sz="3377" b="1">
                <a:solidFill>
                  <a:srgbClr val="D5404E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     1.                                       2.                                                  3.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799643" y="6957331"/>
            <a:ext cx="12649614" cy="5809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28"/>
              </a:lnSpc>
            </a:pPr>
            <a:r>
              <a:rPr lang="en-US" sz="3377" b="1">
                <a:solidFill>
                  <a:srgbClr val="D5404E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    1.                                                                          2.                                                 </a:t>
            </a:r>
          </a:p>
        </p:txBody>
      </p:sp>
      <p:sp>
        <p:nvSpPr>
          <p:cNvPr id="10" name="AutoShape 10"/>
          <p:cNvSpPr/>
          <p:nvPr/>
        </p:nvSpPr>
        <p:spPr>
          <a:xfrm>
            <a:off x="1250186" y="5931717"/>
            <a:ext cx="15787688" cy="14288"/>
          </a:xfrm>
          <a:prstGeom prst="line">
            <a:avLst/>
          </a:prstGeom>
          <a:ln w="47625" cap="rnd">
            <a:solidFill>
              <a:srgbClr val="D22D4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250156" y="2053110"/>
            <a:ext cx="15787688" cy="14288"/>
          </a:xfrm>
          <a:prstGeom prst="line">
            <a:avLst/>
          </a:prstGeom>
          <a:ln w="47625" cap="rnd">
            <a:solidFill>
              <a:srgbClr val="D22D4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/>
          <p:nvPr/>
        </p:nvGrpSpPr>
        <p:grpSpPr>
          <a:xfrm>
            <a:off x="12455274" y="2405535"/>
            <a:ext cx="5259321" cy="7193116"/>
            <a:chOff x="0" y="0"/>
            <a:chExt cx="1431365" cy="195766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31365" cy="1957662"/>
            </a:xfrm>
            <a:custGeom>
              <a:avLst/>
              <a:gdLst/>
              <a:ahLst/>
              <a:cxnLst/>
              <a:rect l="l" t="t" r="r" b="b"/>
              <a:pathLst>
                <a:path w="1431365" h="1957662">
                  <a:moveTo>
                    <a:pt x="0" y="0"/>
                  </a:moveTo>
                  <a:lnTo>
                    <a:pt x="1431365" y="0"/>
                  </a:lnTo>
                  <a:lnTo>
                    <a:pt x="1431365" y="1957662"/>
                  </a:lnTo>
                  <a:lnTo>
                    <a:pt x="0" y="1957662"/>
                  </a:lnTo>
                  <a:close/>
                </a:path>
              </a:pathLst>
            </a:custGeom>
            <a:solidFill>
              <a:srgbClr val="2F5597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1431365" cy="20052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1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205685" y="2405535"/>
            <a:ext cx="8258304" cy="7193116"/>
            <a:chOff x="0" y="0"/>
            <a:chExt cx="2247561" cy="195766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247561" cy="1957662"/>
            </a:xfrm>
            <a:custGeom>
              <a:avLst/>
              <a:gdLst/>
              <a:ahLst/>
              <a:cxnLst/>
              <a:rect l="l" t="t" r="r" b="b"/>
              <a:pathLst>
                <a:path w="2247561" h="1957662">
                  <a:moveTo>
                    <a:pt x="0" y="0"/>
                  </a:moveTo>
                  <a:lnTo>
                    <a:pt x="2247561" y="0"/>
                  </a:lnTo>
                  <a:lnTo>
                    <a:pt x="2247561" y="1957662"/>
                  </a:lnTo>
                  <a:lnTo>
                    <a:pt x="0" y="1957662"/>
                  </a:lnTo>
                  <a:close/>
                </a:path>
              </a:pathLst>
            </a:custGeom>
            <a:solidFill>
              <a:srgbClr val="0082E1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2247561" cy="20052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1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573405" y="2405535"/>
            <a:ext cx="3632280" cy="7193116"/>
            <a:chOff x="0" y="0"/>
            <a:chExt cx="988553" cy="195766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88553" cy="1957662"/>
            </a:xfrm>
            <a:custGeom>
              <a:avLst/>
              <a:gdLst/>
              <a:ahLst/>
              <a:cxnLst/>
              <a:rect l="l" t="t" r="r" b="b"/>
              <a:pathLst>
                <a:path w="988553" h="1957662">
                  <a:moveTo>
                    <a:pt x="0" y="0"/>
                  </a:moveTo>
                  <a:lnTo>
                    <a:pt x="988553" y="0"/>
                  </a:lnTo>
                  <a:lnTo>
                    <a:pt x="988553" y="1957662"/>
                  </a:lnTo>
                  <a:lnTo>
                    <a:pt x="0" y="1957662"/>
                  </a:lnTo>
                  <a:close/>
                </a:path>
              </a:pathLst>
            </a:custGeom>
            <a:solidFill>
              <a:srgbClr val="3CABFD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988553" cy="20052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1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861262" y="2599769"/>
            <a:ext cx="3418620" cy="673434"/>
            <a:chOff x="0" y="0"/>
            <a:chExt cx="930404" cy="18328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930404" cy="183280"/>
            </a:xfrm>
            <a:custGeom>
              <a:avLst/>
              <a:gdLst/>
              <a:ahLst/>
              <a:cxnLst/>
              <a:rect l="l" t="t" r="r" b="b"/>
              <a:pathLst>
                <a:path w="930404" h="183280">
                  <a:moveTo>
                    <a:pt x="91640" y="0"/>
                  </a:moveTo>
                  <a:lnTo>
                    <a:pt x="838764" y="0"/>
                  </a:lnTo>
                  <a:cubicBezTo>
                    <a:pt x="863068" y="0"/>
                    <a:pt x="886377" y="9655"/>
                    <a:pt x="903563" y="26841"/>
                  </a:cubicBezTo>
                  <a:cubicBezTo>
                    <a:pt x="920749" y="44027"/>
                    <a:pt x="930404" y="67336"/>
                    <a:pt x="930404" y="91640"/>
                  </a:cubicBezTo>
                  <a:lnTo>
                    <a:pt x="930404" y="91640"/>
                  </a:lnTo>
                  <a:cubicBezTo>
                    <a:pt x="930404" y="115945"/>
                    <a:pt x="920749" y="139254"/>
                    <a:pt x="903563" y="156440"/>
                  </a:cubicBezTo>
                  <a:cubicBezTo>
                    <a:pt x="886377" y="173625"/>
                    <a:pt x="863068" y="183280"/>
                    <a:pt x="838764" y="183280"/>
                  </a:cubicBezTo>
                  <a:lnTo>
                    <a:pt x="91640" y="183280"/>
                  </a:lnTo>
                  <a:cubicBezTo>
                    <a:pt x="67336" y="183280"/>
                    <a:pt x="44027" y="173625"/>
                    <a:pt x="26841" y="156440"/>
                  </a:cubicBezTo>
                  <a:cubicBezTo>
                    <a:pt x="9655" y="139254"/>
                    <a:pt x="0" y="115945"/>
                    <a:pt x="0" y="91640"/>
                  </a:cubicBezTo>
                  <a:lnTo>
                    <a:pt x="0" y="91640"/>
                  </a:lnTo>
                  <a:cubicBezTo>
                    <a:pt x="0" y="67336"/>
                    <a:pt x="9655" y="44027"/>
                    <a:pt x="26841" y="26841"/>
                  </a:cubicBezTo>
                  <a:cubicBezTo>
                    <a:pt x="44027" y="9655"/>
                    <a:pt x="67336" y="0"/>
                    <a:pt x="91640" y="0"/>
                  </a:cubicBezTo>
                  <a:close/>
                </a:path>
              </a:pathLst>
            </a:custGeom>
            <a:solidFill>
              <a:srgbClr val="AB3E0A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930404" cy="2309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1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348740" y="782750"/>
            <a:ext cx="15590520" cy="929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28"/>
              </a:lnSpc>
            </a:pPr>
            <a:r>
              <a:rPr lang="en-US" sz="6600" spc="61">
                <a:solidFill>
                  <a:srgbClr val="CC0000"/>
                </a:solidFill>
                <a:latin typeface="Lora"/>
                <a:ea typeface="Lora"/>
                <a:cs typeface="Lora"/>
                <a:sym typeface="Lora"/>
              </a:rPr>
              <a:t>Germanistika – studijní plán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445541" y="3743929"/>
            <a:ext cx="3668681" cy="5293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80"/>
              </a:lnSpc>
            </a:pPr>
            <a:r>
              <a:rPr lang="en-US" sz="2574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*</a:t>
            </a:r>
            <a:r>
              <a:rPr lang="en-US" sz="2574" b="1">
                <a:solidFill>
                  <a:srgbClr val="FFFFFF"/>
                </a:solidFill>
                <a:latin typeface="Lora Bold"/>
                <a:ea typeface="Lora Bold"/>
                <a:cs typeface="Lora Bold"/>
                <a:sym typeface="Lora Bold"/>
              </a:rPr>
              <a:t>Stylistika</a:t>
            </a:r>
          </a:p>
          <a:p>
            <a:pPr algn="l">
              <a:lnSpc>
                <a:spcPts val="2780"/>
              </a:lnSpc>
            </a:pPr>
            <a:endParaRPr lang="en-US" sz="2574" b="1">
              <a:solidFill>
                <a:srgbClr val="FFFFFF"/>
              </a:solidFill>
              <a:latin typeface="Lora Bold"/>
              <a:ea typeface="Lora Bold"/>
              <a:cs typeface="Lora Bold"/>
              <a:sym typeface="Lora Bold"/>
            </a:endParaRPr>
          </a:p>
          <a:p>
            <a:pPr algn="l">
              <a:lnSpc>
                <a:spcPts val="2780"/>
              </a:lnSpc>
            </a:pPr>
            <a:r>
              <a:rPr lang="en-US" sz="2574" b="1">
                <a:solidFill>
                  <a:srgbClr val="FFFFFF"/>
                </a:solidFill>
                <a:latin typeface="Lora Bold"/>
                <a:ea typeface="Lora Bold"/>
                <a:cs typeface="Lora Bold"/>
                <a:sym typeface="Lora Bold"/>
              </a:rPr>
              <a:t>Kurzy praktického jazyka</a:t>
            </a:r>
          </a:p>
          <a:p>
            <a:pPr marL="555761" lvl="1" indent="-277880" algn="l">
              <a:lnSpc>
                <a:spcPts val="2780"/>
              </a:lnSpc>
              <a:buFont typeface="Arial"/>
              <a:buChar char="•"/>
            </a:pPr>
            <a:r>
              <a:rPr lang="en-US" sz="2574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*Poslechová a mluvní cvičení</a:t>
            </a:r>
          </a:p>
          <a:p>
            <a:pPr algn="l">
              <a:lnSpc>
                <a:spcPts val="2780"/>
              </a:lnSpc>
            </a:pPr>
            <a:endParaRPr lang="en-US" sz="2574">
              <a:solidFill>
                <a:srgbClr val="FFFFFF"/>
              </a:solidFill>
              <a:latin typeface="Lora"/>
              <a:ea typeface="Lora"/>
              <a:cs typeface="Lora"/>
              <a:sym typeface="Lora"/>
            </a:endParaRPr>
          </a:p>
          <a:p>
            <a:pPr marL="555761" lvl="1" indent="-277880" algn="l">
              <a:lnSpc>
                <a:spcPts val="2471"/>
              </a:lnSpc>
              <a:buFont typeface="Arial"/>
              <a:buChar char="•"/>
            </a:pPr>
            <a:r>
              <a:rPr lang="en-US" sz="2574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*Kreativní a odborné psaní</a:t>
            </a:r>
          </a:p>
          <a:p>
            <a:pPr algn="l">
              <a:lnSpc>
                <a:spcPts val="2471"/>
              </a:lnSpc>
            </a:pPr>
            <a:endParaRPr lang="en-US" sz="2574">
              <a:solidFill>
                <a:srgbClr val="FFFFFF"/>
              </a:solidFill>
              <a:latin typeface="Lora"/>
              <a:ea typeface="Lora"/>
              <a:cs typeface="Lora"/>
              <a:sym typeface="Lora"/>
            </a:endParaRPr>
          </a:p>
          <a:p>
            <a:pPr marL="555761" lvl="1" indent="-277880" algn="l">
              <a:lnSpc>
                <a:spcPts val="2471"/>
              </a:lnSpc>
              <a:buFont typeface="Arial"/>
              <a:buChar char="•"/>
            </a:pPr>
            <a:r>
              <a:rPr lang="en-US" sz="2574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*Úvod do překladu z německého jazyka</a:t>
            </a:r>
          </a:p>
          <a:p>
            <a:pPr algn="l">
              <a:lnSpc>
                <a:spcPts val="2471"/>
              </a:lnSpc>
            </a:pPr>
            <a:endParaRPr lang="en-US" sz="2574">
              <a:solidFill>
                <a:srgbClr val="FFFFFF"/>
              </a:solidFill>
              <a:latin typeface="Lora"/>
              <a:ea typeface="Lora"/>
              <a:cs typeface="Lora"/>
              <a:sym typeface="Lora"/>
            </a:endParaRPr>
          </a:p>
          <a:p>
            <a:pPr marL="555761" lvl="1" indent="-277880" algn="l">
              <a:lnSpc>
                <a:spcPts val="2471"/>
              </a:lnSpc>
              <a:buFont typeface="Arial"/>
              <a:buChar char="•"/>
            </a:pPr>
            <a:r>
              <a:rPr lang="en-US" sz="2574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*Cvičení k překladu z němčiny do češtiny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76918" y="3859684"/>
            <a:ext cx="3180241" cy="52091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64"/>
              </a:lnSpc>
            </a:pPr>
            <a:r>
              <a:rPr lang="en-US" sz="2567" b="1">
                <a:solidFill>
                  <a:srgbClr val="FFFFFF"/>
                </a:solidFill>
                <a:latin typeface="Lora Bold"/>
                <a:ea typeface="Lora Bold"/>
                <a:cs typeface="Lora Bold"/>
                <a:sym typeface="Lora Bold"/>
              </a:rPr>
              <a:t>Úvod do lingvistiky</a:t>
            </a:r>
          </a:p>
          <a:p>
            <a:pPr algn="ctr">
              <a:lnSpc>
                <a:spcPts val="2464"/>
              </a:lnSpc>
            </a:pPr>
            <a:endParaRPr lang="en-US" sz="2567" b="1">
              <a:solidFill>
                <a:srgbClr val="FFFFFF"/>
              </a:solidFill>
              <a:latin typeface="Lora Bold"/>
              <a:ea typeface="Lora Bold"/>
              <a:cs typeface="Lora Bold"/>
              <a:sym typeface="Lora Bold"/>
            </a:endParaRPr>
          </a:p>
          <a:p>
            <a:pPr algn="ctr">
              <a:lnSpc>
                <a:spcPts val="2464"/>
              </a:lnSpc>
            </a:pPr>
            <a:r>
              <a:rPr lang="en-US" sz="2567" b="1">
                <a:solidFill>
                  <a:srgbClr val="FFFFFF"/>
                </a:solidFill>
                <a:latin typeface="Lora Bold"/>
                <a:ea typeface="Lora Bold"/>
                <a:cs typeface="Lora Bold"/>
                <a:sym typeface="Lora Bold"/>
              </a:rPr>
              <a:t>Úvod do literární vědy</a:t>
            </a:r>
          </a:p>
          <a:p>
            <a:pPr algn="ctr">
              <a:lnSpc>
                <a:spcPts val="2464"/>
              </a:lnSpc>
            </a:pPr>
            <a:endParaRPr lang="en-US" sz="2567" b="1">
              <a:solidFill>
                <a:srgbClr val="FFFFFF"/>
              </a:solidFill>
              <a:latin typeface="Lora Bold"/>
              <a:ea typeface="Lora Bold"/>
              <a:cs typeface="Lora Bold"/>
              <a:sym typeface="Lora Bold"/>
            </a:endParaRPr>
          </a:p>
          <a:p>
            <a:pPr algn="ctr">
              <a:lnSpc>
                <a:spcPts val="2464"/>
              </a:lnSpc>
            </a:pPr>
            <a:r>
              <a:rPr lang="en-US" sz="2567" b="1">
                <a:solidFill>
                  <a:srgbClr val="FFFFFF"/>
                </a:solidFill>
                <a:latin typeface="Lora Bold"/>
                <a:ea typeface="Lora Bold"/>
                <a:cs typeface="Lora Bold"/>
                <a:sym typeface="Lora Bold"/>
              </a:rPr>
              <a:t>Úvod do filozofie</a:t>
            </a:r>
          </a:p>
          <a:p>
            <a:pPr algn="ctr">
              <a:lnSpc>
                <a:spcPts val="2464"/>
              </a:lnSpc>
            </a:pPr>
            <a:endParaRPr lang="en-US" sz="2567" b="1">
              <a:solidFill>
                <a:srgbClr val="FFFFFF"/>
              </a:solidFill>
              <a:latin typeface="Lora Bold"/>
              <a:ea typeface="Lora Bold"/>
              <a:cs typeface="Lora Bold"/>
              <a:sym typeface="Lora Bold"/>
            </a:endParaRPr>
          </a:p>
          <a:p>
            <a:pPr algn="ctr">
              <a:lnSpc>
                <a:spcPts val="2464"/>
              </a:lnSpc>
            </a:pPr>
            <a:r>
              <a:rPr lang="en-US" sz="2567" b="1">
                <a:solidFill>
                  <a:srgbClr val="FFFFFF"/>
                </a:solidFill>
                <a:latin typeface="Lora Bold"/>
                <a:ea typeface="Lora Bold"/>
                <a:cs typeface="Lora Bold"/>
                <a:sym typeface="Lora Bold"/>
              </a:rPr>
              <a:t>Cizí jazyk I – zkouška úroveň B2 (AJ, FJ) </a:t>
            </a:r>
          </a:p>
          <a:p>
            <a:pPr algn="ctr">
              <a:lnSpc>
                <a:spcPts val="2464"/>
              </a:lnSpc>
            </a:pPr>
            <a:endParaRPr lang="en-US" sz="2567" b="1">
              <a:solidFill>
                <a:srgbClr val="FFFFFF"/>
              </a:solidFill>
              <a:latin typeface="Lora Bold"/>
              <a:ea typeface="Lora Bold"/>
              <a:cs typeface="Lora Bold"/>
              <a:sym typeface="Lora Bold"/>
            </a:endParaRPr>
          </a:p>
          <a:p>
            <a:pPr algn="ctr">
              <a:lnSpc>
                <a:spcPts val="2464"/>
              </a:lnSpc>
            </a:pPr>
            <a:r>
              <a:rPr lang="en-US" sz="2567" b="1">
                <a:solidFill>
                  <a:srgbClr val="FFFFFF"/>
                </a:solidFill>
                <a:latin typeface="Lora Bold"/>
                <a:ea typeface="Lora Bold"/>
                <a:cs typeface="Lora Bold"/>
                <a:sym typeface="Lora Bold"/>
              </a:rPr>
              <a:t>Proseminář akademické práce</a:t>
            </a:r>
          </a:p>
          <a:p>
            <a:pPr algn="ctr">
              <a:lnSpc>
                <a:spcPts val="2464"/>
              </a:lnSpc>
            </a:pPr>
            <a:endParaRPr lang="en-US" sz="2567" b="1">
              <a:solidFill>
                <a:srgbClr val="FFFFFF"/>
              </a:solidFill>
              <a:latin typeface="Lora Bold"/>
              <a:ea typeface="Lora Bold"/>
              <a:cs typeface="Lora Bold"/>
              <a:sym typeface="Lora Bold"/>
            </a:endParaRPr>
          </a:p>
          <a:p>
            <a:pPr algn="ctr">
              <a:lnSpc>
                <a:spcPts val="2464"/>
              </a:lnSpc>
            </a:pPr>
            <a:endParaRPr lang="en-US" sz="2567" b="1">
              <a:solidFill>
                <a:srgbClr val="FFFFFF"/>
              </a:solidFill>
              <a:latin typeface="Lora Bold"/>
              <a:ea typeface="Lora Bold"/>
              <a:cs typeface="Lora Bold"/>
              <a:sym typeface="Lora Bold"/>
            </a:endParaRPr>
          </a:p>
          <a:p>
            <a:pPr algn="ctr">
              <a:lnSpc>
                <a:spcPts val="2464"/>
              </a:lnSpc>
            </a:pPr>
            <a:endParaRPr lang="en-US" sz="2567" b="1">
              <a:solidFill>
                <a:srgbClr val="FFFFFF"/>
              </a:solidFill>
              <a:latin typeface="Lora Bold"/>
              <a:ea typeface="Lora Bold"/>
              <a:cs typeface="Lora Bold"/>
              <a:sym typeface="Lora Bold"/>
            </a:endParaRPr>
          </a:p>
          <a:p>
            <a:pPr algn="l">
              <a:lnSpc>
                <a:spcPts val="2772"/>
              </a:lnSpc>
            </a:pPr>
            <a:endParaRPr lang="en-US" sz="2567" b="1">
              <a:solidFill>
                <a:srgbClr val="FFFFFF"/>
              </a:solidFill>
              <a:latin typeface="Lora Bold"/>
              <a:ea typeface="Lora Bold"/>
              <a:cs typeface="Lora Bold"/>
              <a:sym typeface="Lora Bold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4417380" y="3441139"/>
            <a:ext cx="3691706" cy="7319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80"/>
              </a:lnSpc>
            </a:pPr>
            <a:endParaRPr/>
          </a:p>
          <a:p>
            <a:pPr algn="l">
              <a:lnSpc>
                <a:spcPts val="2780"/>
              </a:lnSpc>
            </a:pPr>
            <a:r>
              <a:rPr lang="en-US" sz="2574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574" b="1">
                <a:solidFill>
                  <a:srgbClr val="FFFFFF"/>
                </a:solidFill>
                <a:latin typeface="Lora Bold"/>
                <a:ea typeface="Lora Bold"/>
                <a:cs typeface="Lora Bold"/>
                <a:sym typeface="Lora Bold"/>
              </a:rPr>
              <a:t>Gramatika</a:t>
            </a:r>
            <a:r>
              <a:rPr lang="en-US" sz="2574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 </a:t>
            </a:r>
          </a:p>
          <a:p>
            <a:pPr marL="555761" lvl="1" indent="-277880" algn="l">
              <a:lnSpc>
                <a:spcPts val="2780"/>
              </a:lnSpc>
              <a:buFont typeface="Arial"/>
              <a:buChar char="•"/>
            </a:pPr>
            <a:r>
              <a:rPr lang="en-US" sz="2574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Gramatika současné němčiny I – IV </a:t>
            </a:r>
          </a:p>
          <a:p>
            <a:pPr algn="l">
              <a:lnSpc>
                <a:spcPts val="2780"/>
              </a:lnSpc>
            </a:pPr>
            <a:endParaRPr lang="en-US" sz="2574">
              <a:solidFill>
                <a:srgbClr val="FFFFFF"/>
              </a:solidFill>
              <a:latin typeface="Lora"/>
              <a:ea typeface="Lora"/>
              <a:cs typeface="Lora"/>
              <a:sym typeface="Lora"/>
            </a:endParaRPr>
          </a:p>
          <a:p>
            <a:pPr marL="555761" lvl="1" indent="-277880" algn="l">
              <a:lnSpc>
                <a:spcPts val="2780"/>
              </a:lnSpc>
              <a:buFont typeface="Arial"/>
              <a:buChar char="•"/>
            </a:pPr>
            <a:r>
              <a:rPr lang="en-US" sz="2574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*Repetitorium náročných partií  německé gramatiky</a:t>
            </a:r>
          </a:p>
          <a:p>
            <a:pPr algn="l">
              <a:lnSpc>
                <a:spcPts val="2780"/>
              </a:lnSpc>
            </a:pPr>
            <a:endParaRPr lang="en-US" sz="2574">
              <a:solidFill>
                <a:srgbClr val="FFFFFF"/>
              </a:solidFill>
              <a:latin typeface="Lora"/>
              <a:ea typeface="Lora"/>
              <a:cs typeface="Lora"/>
              <a:sym typeface="Lora"/>
            </a:endParaRPr>
          </a:p>
          <a:p>
            <a:pPr algn="l">
              <a:lnSpc>
                <a:spcPts val="2780"/>
              </a:lnSpc>
            </a:pPr>
            <a:r>
              <a:rPr lang="en-US" sz="2574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574" b="1">
                <a:solidFill>
                  <a:srgbClr val="FFFFFF"/>
                </a:solidFill>
                <a:latin typeface="Lora Bold"/>
                <a:ea typeface="Lora Bold"/>
                <a:cs typeface="Lora Bold"/>
                <a:sym typeface="Lora Bold"/>
              </a:rPr>
              <a:t>Slovní zásoba</a:t>
            </a:r>
          </a:p>
          <a:p>
            <a:pPr marL="555761" lvl="1" indent="-277880" algn="l">
              <a:lnSpc>
                <a:spcPts val="2780"/>
              </a:lnSpc>
              <a:buFont typeface="Arial"/>
              <a:buChar char="•"/>
            </a:pPr>
            <a:r>
              <a:rPr lang="en-US" sz="2574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Lexikologie a tvoření slov v současné němčině</a:t>
            </a:r>
          </a:p>
          <a:p>
            <a:pPr algn="l">
              <a:lnSpc>
                <a:spcPts val="2780"/>
              </a:lnSpc>
            </a:pPr>
            <a:endParaRPr lang="en-US" sz="2574">
              <a:solidFill>
                <a:srgbClr val="FFFFFF"/>
              </a:solidFill>
              <a:latin typeface="Lora"/>
              <a:ea typeface="Lora"/>
              <a:cs typeface="Lora"/>
              <a:sym typeface="Lora"/>
            </a:endParaRPr>
          </a:p>
          <a:p>
            <a:pPr algn="l">
              <a:lnSpc>
                <a:spcPts val="2780"/>
              </a:lnSpc>
            </a:pPr>
            <a:r>
              <a:rPr lang="en-US" sz="2574" b="1">
                <a:solidFill>
                  <a:srgbClr val="FFFFFF"/>
                </a:solidFill>
                <a:latin typeface="Lora Bold"/>
                <a:ea typeface="Lora Bold"/>
                <a:cs typeface="Lora Bold"/>
                <a:sym typeface="Lora Bold"/>
              </a:rPr>
              <a:t>Fonetika němčiny</a:t>
            </a:r>
          </a:p>
          <a:p>
            <a:pPr algn="l">
              <a:lnSpc>
                <a:spcPts val="2780"/>
              </a:lnSpc>
            </a:pPr>
            <a:endParaRPr lang="en-US" sz="2574" b="1">
              <a:solidFill>
                <a:srgbClr val="FFFFFF"/>
              </a:solidFill>
              <a:latin typeface="Lora Bold"/>
              <a:ea typeface="Lora Bold"/>
              <a:cs typeface="Lora Bold"/>
              <a:sym typeface="Lora Bold"/>
            </a:endParaRPr>
          </a:p>
          <a:p>
            <a:pPr algn="l">
              <a:lnSpc>
                <a:spcPts val="2471"/>
              </a:lnSpc>
            </a:pPr>
            <a:endParaRPr lang="en-US" sz="2574" b="1">
              <a:solidFill>
                <a:srgbClr val="FFFFFF"/>
              </a:solidFill>
              <a:latin typeface="Lora Bold"/>
              <a:ea typeface="Lora Bold"/>
              <a:cs typeface="Lora Bold"/>
              <a:sym typeface="Lora Bold"/>
            </a:endParaRPr>
          </a:p>
          <a:p>
            <a:pPr algn="l">
              <a:lnSpc>
                <a:spcPts val="2780"/>
              </a:lnSpc>
            </a:pPr>
            <a:endParaRPr lang="en-US" sz="2574" b="1">
              <a:solidFill>
                <a:srgbClr val="FFFFFF"/>
              </a:solidFill>
              <a:latin typeface="Lora Bold"/>
              <a:ea typeface="Lora Bold"/>
              <a:cs typeface="Lora Bold"/>
              <a:sym typeface="Lora Bold"/>
            </a:endParaRPr>
          </a:p>
          <a:p>
            <a:pPr algn="ctr">
              <a:lnSpc>
                <a:spcPts val="2780"/>
              </a:lnSpc>
            </a:pPr>
            <a:endParaRPr lang="en-US" sz="2574" b="1">
              <a:solidFill>
                <a:srgbClr val="FFFFFF"/>
              </a:solidFill>
              <a:latin typeface="Lora Bold"/>
              <a:ea typeface="Lora Bold"/>
              <a:cs typeface="Lora Bold"/>
              <a:sym typeface="Lora Bold"/>
            </a:endParaRPr>
          </a:p>
          <a:p>
            <a:pPr algn="ctr">
              <a:lnSpc>
                <a:spcPts val="2780"/>
              </a:lnSpc>
            </a:pPr>
            <a:endParaRPr lang="en-US" sz="2574" b="1">
              <a:solidFill>
                <a:srgbClr val="FFFFFF"/>
              </a:solidFill>
              <a:latin typeface="Lora Bold"/>
              <a:ea typeface="Lora Bold"/>
              <a:cs typeface="Lora Bold"/>
              <a:sym typeface="Lora Bold"/>
            </a:endParaRPr>
          </a:p>
          <a:p>
            <a:pPr algn="l">
              <a:lnSpc>
                <a:spcPts val="2780"/>
              </a:lnSpc>
            </a:pPr>
            <a:endParaRPr lang="en-US" sz="2574" b="1">
              <a:solidFill>
                <a:srgbClr val="FFFFFF"/>
              </a:solidFill>
              <a:latin typeface="Lora Bold"/>
              <a:ea typeface="Lora Bold"/>
              <a:cs typeface="Lora Bold"/>
              <a:sym typeface="Lora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2675994" y="3831109"/>
            <a:ext cx="4917484" cy="56054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80"/>
              </a:lnSpc>
            </a:pPr>
            <a:r>
              <a:rPr lang="en-US" sz="2574" b="1">
                <a:solidFill>
                  <a:srgbClr val="FFFFFF"/>
                </a:solidFill>
                <a:latin typeface="Lora Bold"/>
                <a:ea typeface="Lora Bold"/>
                <a:cs typeface="Lora Bold"/>
                <a:sym typeface="Lora Bold"/>
              </a:rPr>
              <a:t>Dějiny německé literatury a kultury</a:t>
            </a:r>
          </a:p>
          <a:p>
            <a:pPr marL="555761" lvl="1" indent="-277880" algn="l">
              <a:lnSpc>
                <a:spcPts val="2780"/>
              </a:lnSpc>
              <a:buFont typeface="Arial"/>
              <a:buChar char="•"/>
            </a:pPr>
            <a:r>
              <a:rPr lang="en-US" sz="2574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osvícenství - výmarská klasika</a:t>
            </a:r>
          </a:p>
          <a:p>
            <a:pPr marL="555761" lvl="1" indent="-277880" algn="l">
              <a:lnSpc>
                <a:spcPts val="2780"/>
              </a:lnSpc>
              <a:buFont typeface="Arial"/>
              <a:buChar char="•"/>
            </a:pPr>
            <a:r>
              <a:rPr lang="en-US" sz="2574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romantismus - naturalismus</a:t>
            </a:r>
          </a:p>
          <a:p>
            <a:pPr marL="555761" lvl="1" indent="-277880" algn="l">
              <a:lnSpc>
                <a:spcPts val="2780"/>
              </a:lnSpc>
              <a:buFont typeface="Arial"/>
              <a:buChar char="•"/>
            </a:pPr>
            <a:r>
              <a:rPr lang="en-US" sz="2574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modernismus - 50. léta </a:t>
            </a:r>
          </a:p>
          <a:p>
            <a:pPr marL="555761" lvl="1" indent="-277880" algn="l">
              <a:lnSpc>
                <a:spcPts val="2780"/>
              </a:lnSpc>
              <a:buFont typeface="Arial"/>
              <a:buChar char="•"/>
            </a:pPr>
            <a:r>
              <a:rPr lang="en-US" sz="2574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60. léta - současnost</a:t>
            </a:r>
          </a:p>
          <a:p>
            <a:pPr marL="555761" lvl="1" indent="-277880" algn="l">
              <a:lnSpc>
                <a:spcPts val="2780"/>
              </a:lnSpc>
              <a:buFont typeface="Arial"/>
              <a:buChar char="•"/>
            </a:pPr>
            <a:r>
              <a:rPr lang="en-US" sz="2574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v českých zemích</a:t>
            </a:r>
          </a:p>
          <a:p>
            <a:pPr algn="l">
              <a:lnSpc>
                <a:spcPts val="2780"/>
              </a:lnSpc>
            </a:pPr>
            <a:endParaRPr lang="en-US" sz="2574">
              <a:solidFill>
                <a:srgbClr val="FFFFFF"/>
              </a:solidFill>
              <a:latin typeface="Lora"/>
              <a:ea typeface="Lora"/>
              <a:cs typeface="Lora"/>
              <a:sym typeface="Lora"/>
            </a:endParaRPr>
          </a:p>
          <a:p>
            <a:pPr algn="l">
              <a:lnSpc>
                <a:spcPts val="2780"/>
              </a:lnSpc>
            </a:pPr>
            <a:r>
              <a:rPr lang="en-US" sz="2574" b="1">
                <a:solidFill>
                  <a:srgbClr val="FFFFFF"/>
                </a:solidFill>
                <a:latin typeface="Lora Bold"/>
                <a:ea typeface="Lora Bold"/>
                <a:cs typeface="Lora Bold"/>
                <a:sym typeface="Lora Bold"/>
              </a:rPr>
              <a:t>Dějiny a reálie německy mluvící oblasti</a:t>
            </a:r>
          </a:p>
          <a:p>
            <a:pPr algn="l">
              <a:lnSpc>
                <a:spcPts val="2780"/>
              </a:lnSpc>
            </a:pPr>
            <a:endParaRPr lang="en-US" sz="2574" b="1">
              <a:solidFill>
                <a:srgbClr val="FFFFFF"/>
              </a:solidFill>
              <a:latin typeface="Lora Bold"/>
              <a:ea typeface="Lora Bold"/>
              <a:cs typeface="Lora Bold"/>
              <a:sym typeface="Lora Bold"/>
            </a:endParaRPr>
          </a:p>
          <a:p>
            <a:pPr algn="l">
              <a:lnSpc>
                <a:spcPts val="2780"/>
              </a:lnSpc>
            </a:pPr>
            <a:r>
              <a:rPr lang="en-US" sz="2574" b="1">
                <a:solidFill>
                  <a:srgbClr val="FFFFFF"/>
                </a:solidFill>
                <a:latin typeface="Lora Bold"/>
                <a:ea typeface="Lora Bold"/>
                <a:cs typeface="Lora Bold"/>
                <a:sym typeface="Lora Bold"/>
              </a:rPr>
              <a:t>Specializační semináře </a:t>
            </a:r>
          </a:p>
          <a:p>
            <a:pPr marL="465531" lvl="1" indent="-232766" algn="l">
              <a:lnSpc>
                <a:spcPts val="2780"/>
              </a:lnSpc>
              <a:buFont typeface="Arial"/>
              <a:buChar char="•"/>
            </a:pPr>
            <a:r>
              <a:rPr lang="en-US" sz="2574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z literatury </a:t>
            </a:r>
          </a:p>
          <a:p>
            <a:pPr marL="465858" lvl="1" indent="-232929" algn="l">
              <a:lnSpc>
                <a:spcPts val="2780"/>
              </a:lnSpc>
              <a:buFont typeface="Arial"/>
              <a:buChar char="•"/>
            </a:pPr>
            <a:r>
              <a:rPr lang="en-US" sz="2574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z dějin a kultury</a:t>
            </a:r>
          </a:p>
          <a:p>
            <a:pPr marL="465858" lvl="1" indent="-232929" algn="l">
              <a:lnSpc>
                <a:spcPts val="2780"/>
              </a:lnSpc>
            </a:pPr>
            <a:endParaRPr lang="en-US" sz="2574">
              <a:solidFill>
                <a:srgbClr val="FFFFFF"/>
              </a:solidFill>
              <a:latin typeface="Lora"/>
              <a:ea typeface="Lora"/>
              <a:cs typeface="Lora"/>
              <a:sym typeface="Lora"/>
            </a:endParaRPr>
          </a:p>
        </p:txBody>
      </p:sp>
      <p:grpSp>
        <p:nvGrpSpPr>
          <p:cNvPr id="20" name="Group 20"/>
          <p:cNvGrpSpPr/>
          <p:nvPr/>
        </p:nvGrpSpPr>
        <p:grpSpPr>
          <a:xfrm>
            <a:off x="680235" y="2579544"/>
            <a:ext cx="3418620" cy="909284"/>
            <a:chOff x="0" y="0"/>
            <a:chExt cx="930404" cy="247469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930404" cy="247469"/>
            </a:xfrm>
            <a:custGeom>
              <a:avLst/>
              <a:gdLst/>
              <a:ahLst/>
              <a:cxnLst/>
              <a:rect l="l" t="t" r="r" b="b"/>
              <a:pathLst>
                <a:path w="930404" h="247469">
                  <a:moveTo>
                    <a:pt x="115496" y="0"/>
                  </a:moveTo>
                  <a:lnTo>
                    <a:pt x="814907" y="0"/>
                  </a:lnTo>
                  <a:cubicBezTo>
                    <a:pt x="845539" y="0"/>
                    <a:pt x="874916" y="12168"/>
                    <a:pt x="896576" y="33828"/>
                  </a:cubicBezTo>
                  <a:cubicBezTo>
                    <a:pt x="918235" y="55488"/>
                    <a:pt x="930404" y="84865"/>
                    <a:pt x="930404" y="115496"/>
                  </a:cubicBezTo>
                  <a:lnTo>
                    <a:pt x="930404" y="131972"/>
                  </a:lnTo>
                  <a:cubicBezTo>
                    <a:pt x="930404" y="162604"/>
                    <a:pt x="918235" y="191981"/>
                    <a:pt x="896576" y="213641"/>
                  </a:cubicBezTo>
                  <a:cubicBezTo>
                    <a:pt x="874916" y="235300"/>
                    <a:pt x="845539" y="247469"/>
                    <a:pt x="814907" y="247469"/>
                  </a:cubicBezTo>
                  <a:lnTo>
                    <a:pt x="115496" y="247469"/>
                  </a:lnTo>
                  <a:cubicBezTo>
                    <a:pt x="84865" y="247469"/>
                    <a:pt x="55488" y="235300"/>
                    <a:pt x="33828" y="213641"/>
                  </a:cubicBezTo>
                  <a:cubicBezTo>
                    <a:pt x="12168" y="191981"/>
                    <a:pt x="0" y="162604"/>
                    <a:pt x="0" y="131972"/>
                  </a:cubicBezTo>
                  <a:lnTo>
                    <a:pt x="0" y="115496"/>
                  </a:lnTo>
                  <a:cubicBezTo>
                    <a:pt x="0" y="84865"/>
                    <a:pt x="12168" y="55488"/>
                    <a:pt x="33828" y="33828"/>
                  </a:cubicBezTo>
                  <a:cubicBezTo>
                    <a:pt x="55488" y="12168"/>
                    <a:pt x="84865" y="0"/>
                    <a:pt x="115496" y="0"/>
                  </a:cubicBezTo>
                  <a:close/>
                </a:path>
              </a:pathLst>
            </a:custGeom>
            <a:solidFill>
              <a:srgbClr val="AB3E0A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47625"/>
              <a:ext cx="930404" cy="2950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1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3193755" y="2506661"/>
            <a:ext cx="3881963" cy="969261"/>
            <a:chOff x="0" y="0"/>
            <a:chExt cx="1056506" cy="263792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056506" cy="263792"/>
            </a:xfrm>
            <a:custGeom>
              <a:avLst/>
              <a:gdLst/>
              <a:ahLst/>
              <a:cxnLst/>
              <a:rect l="l" t="t" r="r" b="b"/>
              <a:pathLst>
                <a:path w="1056506" h="263792">
                  <a:moveTo>
                    <a:pt x="101711" y="0"/>
                  </a:moveTo>
                  <a:lnTo>
                    <a:pt x="954795" y="0"/>
                  </a:lnTo>
                  <a:cubicBezTo>
                    <a:pt x="981771" y="0"/>
                    <a:pt x="1007641" y="10716"/>
                    <a:pt x="1026716" y="29790"/>
                  </a:cubicBezTo>
                  <a:cubicBezTo>
                    <a:pt x="1045790" y="48865"/>
                    <a:pt x="1056506" y="74735"/>
                    <a:pt x="1056506" y="101711"/>
                  </a:cubicBezTo>
                  <a:lnTo>
                    <a:pt x="1056506" y="162081"/>
                  </a:lnTo>
                  <a:cubicBezTo>
                    <a:pt x="1056506" y="218254"/>
                    <a:pt x="1010969" y="263792"/>
                    <a:pt x="954795" y="263792"/>
                  </a:cubicBezTo>
                  <a:lnTo>
                    <a:pt x="101711" y="263792"/>
                  </a:lnTo>
                  <a:cubicBezTo>
                    <a:pt x="45538" y="263792"/>
                    <a:pt x="0" y="218254"/>
                    <a:pt x="0" y="162081"/>
                  </a:cubicBezTo>
                  <a:lnTo>
                    <a:pt x="0" y="101711"/>
                  </a:lnTo>
                  <a:cubicBezTo>
                    <a:pt x="0" y="45538"/>
                    <a:pt x="45538" y="0"/>
                    <a:pt x="101711" y="0"/>
                  </a:cubicBezTo>
                  <a:close/>
                </a:path>
              </a:pathLst>
            </a:custGeom>
            <a:solidFill>
              <a:srgbClr val="AB3E0A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47625"/>
              <a:ext cx="1056506" cy="3114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19"/>
                </a:lnSpc>
              </a:pPr>
              <a:endParaRPr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787065" y="2681002"/>
            <a:ext cx="3195597" cy="794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6"/>
              </a:lnSpc>
            </a:pPr>
            <a:r>
              <a:rPr lang="en-US" sz="2857" b="1">
                <a:solidFill>
                  <a:srgbClr val="FFFFFF"/>
                </a:solidFill>
                <a:latin typeface="Lora Bold"/>
                <a:ea typeface="Lora Bold"/>
                <a:cs typeface="Lora Bold"/>
                <a:sym typeface="Lora Bold"/>
              </a:rPr>
              <a:t>Společný studijní základ: 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6991943" y="2693908"/>
            <a:ext cx="3195597" cy="404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6"/>
              </a:lnSpc>
            </a:pPr>
            <a:r>
              <a:rPr lang="en-US" sz="2857" b="1">
                <a:solidFill>
                  <a:srgbClr val="FFFFFF"/>
                </a:solidFill>
                <a:latin typeface="Lora Bold"/>
                <a:ea typeface="Lora Bold"/>
                <a:cs typeface="Lora Bold"/>
                <a:sym typeface="Lora Bold"/>
              </a:rPr>
              <a:t>Studium jazyka: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3193755" y="2608119"/>
            <a:ext cx="3881963" cy="794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6"/>
              </a:lnSpc>
            </a:pPr>
            <a:r>
              <a:rPr lang="en-US" sz="2857" b="1">
                <a:solidFill>
                  <a:srgbClr val="FFFFFF"/>
                </a:solidFill>
                <a:latin typeface="Lora Bold"/>
                <a:ea typeface="Lora Bold"/>
                <a:cs typeface="Lora Bold"/>
                <a:sym typeface="Lora Bold"/>
              </a:rPr>
              <a:t>Studium literatury, dějin a reálií:</a:t>
            </a:r>
          </a:p>
        </p:txBody>
      </p:sp>
      <p:grpSp>
        <p:nvGrpSpPr>
          <p:cNvPr id="29" name="Group 29"/>
          <p:cNvGrpSpPr/>
          <p:nvPr/>
        </p:nvGrpSpPr>
        <p:grpSpPr>
          <a:xfrm>
            <a:off x="14966738" y="9736657"/>
            <a:ext cx="2747857" cy="438343"/>
            <a:chOff x="0" y="0"/>
            <a:chExt cx="747850" cy="119298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747850" cy="119298"/>
            </a:xfrm>
            <a:custGeom>
              <a:avLst/>
              <a:gdLst/>
              <a:ahLst/>
              <a:cxnLst/>
              <a:rect l="l" t="t" r="r" b="b"/>
              <a:pathLst>
                <a:path w="747850" h="119298">
                  <a:moveTo>
                    <a:pt x="59649" y="0"/>
                  </a:moveTo>
                  <a:lnTo>
                    <a:pt x="688201" y="0"/>
                  </a:lnTo>
                  <a:cubicBezTo>
                    <a:pt x="721144" y="0"/>
                    <a:pt x="747850" y="26706"/>
                    <a:pt x="747850" y="59649"/>
                  </a:cubicBezTo>
                  <a:lnTo>
                    <a:pt x="747850" y="59649"/>
                  </a:lnTo>
                  <a:cubicBezTo>
                    <a:pt x="747850" y="75469"/>
                    <a:pt x="741566" y="90641"/>
                    <a:pt x="730379" y="101828"/>
                  </a:cubicBezTo>
                  <a:cubicBezTo>
                    <a:pt x="719193" y="113014"/>
                    <a:pt x="704021" y="119298"/>
                    <a:pt x="688201" y="119298"/>
                  </a:cubicBezTo>
                  <a:lnTo>
                    <a:pt x="59649" y="119298"/>
                  </a:lnTo>
                  <a:cubicBezTo>
                    <a:pt x="43829" y="119298"/>
                    <a:pt x="28657" y="113014"/>
                    <a:pt x="17471" y="101828"/>
                  </a:cubicBezTo>
                  <a:cubicBezTo>
                    <a:pt x="6284" y="90641"/>
                    <a:pt x="0" y="75469"/>
                    <a:pt x="0" y="59649"/>
                  </a:cubicBezTo>
                  <a:lnTo>
                    <a:pt x="0" y="59649"/>
                  </a:lnTo>
                  <a:cubicBezTo>
                    <a:pt x="0" y="43829"/>
                    <a:pt x="6284" y="28657"/>
                    <a:pt x="17471" y="17471"/>
                  </a:cubicBezTo>
                  <a:cubicBezTo>
                    <a:pt x="28657" y="6284"/>
                    <a:pt x="43829" y="0"/>
                    <a:pt x="59649" y="0"/>
                  </a:cubicBezTo>
                  <a:close/>
                </a:path>
              </a:pathLst>
            </a:custGeom>
            <a:solidFill>
              <a:srgbClr val="AB3E0A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47625"/>
              <a:ext cx="747850" cy="1669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19"/>
                </a:lnSpc>
              </a:pPr>
              <a:endParaRPr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14750546" y="9803332"/>
            <a:ext cx="3180241" cy="1254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64"/>
              </a:lnSpc>
            </a:pPr>
            <a:r>
              <a:rPr lang="en-US" sz="2567" b="1">
                <a:solidFill>
                  <a:srgbClr val="FFFFFF"/>
                </a:solidFill>
                <a:latin typeface="Lora Bold"/>
                <a:ea typeface="Lora Bold"/>
                <a:cs typeface="Lora Bold"/>
                <a:sym typeface="Lora Bold"/>
              </a:rPr>
              <a:t>* jednoobor</a:t>
            </a:r>
          </a:p>
          <a:p>
            <a:pPr algn="ctr">
              <a:lnSpc>
                <a:spcPts val="2464"/>
              </a:lnSpc>
            </a:pPr>
            <a:endParaRPr lang="en-US" sz="2567" b="1">
              <a:solidFill>
                <a:srgbClr val="FFFFFF"/>
              </a:solidFill>
              <a:latin typeface="Lora Bold"/>
              <a:ea typeface="Lora Bold"/>
              <a:cs typeface="Lora Bold"/>
              <a:sym typeface="Lora Bold"/>
            </a:endParaRPr>
          </a:p>
          <a:p>
            <a:pPr algn="ctr">
              <a:lnSpc>
                <a:spcPts val="2464"/>
              </a:lnSpc>
            </a:pPr>
            <a:endParaRPr lang="en-US" sz="2567" b="1">
              <a:solidFill>
                <a:srgbClr val="FFFFFF"/>
              </a:solidFill>
              <a:latin typeface="Lora Bold"/>
              <a:ea typeface="Lora Bold"/>
              <a:cs typeface="Lora Bold"/>
              <a:sym typeface="Lora Bold"/>
            </a:endParaRPr>
          </a:p>
          <a:p>
            <a:pPr algn="l">
              <a:lnSpc>
                <a:spcPts val="2772"/>
              </a:lnSpc>
            </a:pPr>
            <a:endParaRPr lang="en-US" sz="2567" b="1">
              <a:solidFill>
                <a:srgbClr val="FFFFFF"/>
              </a:solidFill>
              <a:latin typeface="Lora Bold"/>
              <a:ea typeface="Lora Bold"/>
              <a:cs typeface="Lora Bold"/>
              <a:sym typeface="Lora Bold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831511" y="2101628"/>
            <a:ext cx="15787688" cy="14288"/>
          </a:xfrm>
          <a:prstGeom prst="line">
            <a:avLst/>
          </a:prstGeom>
          <a:ln w="47625" cap="rnd">
            <a:solidFill>
              <a:srgbClr val="D22D4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3" name="TextBox 3"/>
          <p:cNvSpPr txBox="1"/>
          <p:nvPr/>
        </p:nvSpPr>
        <p:spPr>
          <a:xfrm>
            <a:off x="1028700" y="2511203"/>
            <a:ext cx="15590520" cy="54414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88"/>
              </a:lnSpc>
            </a:pPr>
            <a:r>
              <a:rPr lang="en-US" sz="3600" b="1" spc="32">
                <a:solidFill>
                  <a:srgbClr val="D22D40"/>
                </a:solidFill>
                <a:latin typeface="Lora Bold"/>
                <a:ea typeface="Lora Bold"/>
                <a:cs typeface="Lora Bold"/>
                <a:sym typeface="Lora Bold"/>
              </a:rPr>
              <a:t>Třídenní zkouška</a:t>
            </a:r>
          </a:p>
          <a:p>
            <a:pPr marL="777240" lvl="1" indent="-388620" algn="l">
              <a:lnSpc>
                <a:spcPts val="3888"/>
              </a:lnSpc>
              <a:buAutoNum type="arabicPeriod"/>
            </a:pPr>
            <a:r>
              <a:rPr lang="en-US" sz="3600" b="1" spc="32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obhajoba bakalářské práce</a:t>
            </a:r>
          </a:p>
          <a:p>
            <a:pPr marL="777240" lvl="1" indent="-388620" algn="l">
              <a:lnSpc>
                <a:spcPts val="3888"/>
              </a:lnSpc>
              <a:buAutoNum type="arabicPeriod"/>
            </a:pPr>
            <a:r>
              <a:rPr lang="en-US" sz="3600" b="1" spc="32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 klauzura </a:t>
            </a:r>
            <a:r>
              <a:rPr lang="en-US" sz="3600" spc="32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(písemný test)</a:t>
            </a:r>
          </a:p>
          <a:p>
            <a:pPr marL="777240" lvl="1" indent="-388620" algn="l">
              <a:lnSpc>
                <a:spcPts val="3888"/>
              </a:lnSpc>
              <a:buAutoNum type="arabicPeriod"/>
            </a:pPr>
            <a:r>
              <a:rPr lang="en-US" sz="3600" b="1" spc="32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 ústní zkouška </a:t>
            </a:r>
            <a:r>
              <a:rPr lang="en-US" sz="3600" spc="32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z 3 částí </a:t>
            </a:r>
          </a:p>
          <a:p>
            <a:pPr marL="2331720" lvl="3" indent="-582930" algn="l">
              <a:lnSpc>
                <a:spcPts val="3888"/>
              </a:lnSpc>
              <a:buFont typeface="Arial"/>
              <a:buChar char="￭"/>
            </a:pPr>
            <a:r>
              <a:rPr lang="en-US" sz="3600" spc="32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jazyk</a:t>
            </a:r>
          </a:p>
          <a:p>
            <a:pPr marL="2331720" lvl="3" indent="-582930" algn="l">
              <a:lnSpc>
                <a:spcPts val="3888"/>
              </a:lnSpc>
              <a:buFont typeface="Arial"/>
              <a:buChar char="￭"/>
            </a:pPr>
            <a:r>
              <a:rPr lang="en-US" sz="3600" spc="32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literatura</a:t>
            </a:r>
          </a:p>
          <a:p>
            <a:pPr marL="2331720" lvl="3" indent="-582930" algn="l">
              <a:lnSpc>
                <a:spcPts val="3888"/>
              </a:lnSpc>
              <a:buFont typeface="Arial"/>
              <a:buChar char="￭"/>
            </a:pPr>
            <a:r>
              <a:rPr lang="en-US" sz="3600" spc="33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kulturní dějiny německé jazykové oblasti </a:t>
            </a:r>
          </a:p>
          <a:p>
            <a:pPr algn="l">
              <a:lnSpc>
                <a:spcPts val="4536"/>
              </a:lnSpc>
            </a:pPr>
            <a:endParaRPr lang="en-US" sz="3600" spc="33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algn="l">
              <a:lnSpc>
                <a:spcPts val="3888"/>
              </a:lnSpc>
            </a:pPr>
            <a:r>
              <a:rPr lang="en-US" sz="3600" b="1" spc="32">
                <a:solidFill>
                  <a:srgbClr val="CC0000"/>
                </a:solidFill>
                <a:latin typeface="Lora Bold"/>
                <a:ea typeface="Lora Bold"/>
                <a:cs typeface="Lora Bold"/>
                <a:sym typeface="Lora Bold"/>
              </a:rPr>
              <a:t>bakalářská práce</a:t>
            </a:r>
          </a:p>
          <a:p>
            <a:pPr algn="l">
              <a:lnSpc>
                <a:spcPts val="4536"/>
              </a:lnSpc>
            </a:pPr>
            <a:endParaRPr lang="en-US" sz="3600" b="1" spc="32">
              <a:solidFill>
                <a:srgbClr val="CC0000"/>
              </a:solidFill>
              <a:latin typeface="Lora Bold"/>
              <a:ea typeface="Lora Bold"/>
              <a:cs typeface="Lora Bold"/>
              <a:sym typeface="Lora Bold"/>
            </a:endParaRPr>
          </a:p>
          <a:p>
            <a:pPr marL="1207294" lvl="2" indent="-402431" algn="l">
              <a:lnSpc>
                <a:spcPts val="3240"/>
              </a:lnSpc>
            </a:pPr>
            <a:endParaRPr lang="en-US" sz="3600" b="1" spc="32">
              <a:solidFill>
                <a:srgbClr val="CC0000"/>
              </a:solidFill>
              <a:latin typeface="Lora Bold"/>
              <a:ea typeface="Lora Bold"/>
              <a:cs typeface="Lora Bold"/>
              <a:sym typeface="Lora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-207668" y="825970"/>
            <a:ext cx="13359082" cy="929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28"/>
              </a:lnSpc>
            </a:pPr>
            <a:r>
              <a:rPr lang="en-US" sz="6600" spc="61">
                <a:solidFill>
                  <a:srgbClr val="CC0000"/>
                </a:solidFill>
                <a:latin typeface="Lora"/>
                <a:ea typeface="Lora"/>
                <a:cs typeface="Lora"/>
                <a:sym typeface="Lora"/>
              </a:rPr>
              <a:t>Finále: bakalářská zkouška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2671225" y="0"/>
            <a:ext cx="5616775" cy="10287000"/>
            <a:chOff x="0" y="0"/>
            <a:chExt cx="1479315" cy="270933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479315" cy="2709333"/>
            </a:xfrm>
            <a:custGeom>
              <a:avLst/>
              <a:gdLst/>
              <a:ahLst/>
              <a:cxnLst/>
              <a:rect l="l" t="t" r="r" b="b"/>
              <a:pathLst>
                <a:path w="1479315" h="2709333">
                  <a:moveTo>
                    <a:pt x="0" y="0"/>
                  </a:moveTo>
                  <a:lnTo>
                    <a:pt x="1479315" y="0"/>
                  </a:lnTo>
                  <a:lnTo>
                    <a:pt x="147931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D22C40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1479315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1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3997391" y="2488684"/>
            <a:ext cx="2941858" cy="453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56"/>
              </a:lnSpc>
            </a:pPr>
            <a:r>
              <a:rPr lang="en-US" sz="3200" b="1" i="1">
                <a:solidFill>
                  <a:srgbClr val="FFFFFF"/>
                </a:solidFill>
                <a:latin typeface="Lora Bold Italics"/>
                <a:ea typeface="Lora Bold Italics"/>
                <a:cs typeface="Lora Bold Italics"/>
                <a:sym typeface="Lora Bold Italics"/>
              </a:rPr>
              <a:t>podrobnosti BZ 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4317442" y="3253120"/>
            <a:ext cx="2301757" cy="2301757"/>
            <a:chOff x="0" y="0"/>
            <a:chExt cx="3069009" cy="306900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069009" cy="3069009"/>
            </a:xfrm>
            <a:custGeom>
              <a:avLst/>
              <a:gdLst/>
              <a:ahLst/>
              <a:cxnLst/>
              <a:rect l="l" t="t" r="r" b="b"/>
              <a:pathLst>
                <a:path w="3069009" h="3069009">
                  <a:moveTo>
                    <a:pt x="0" y="0"/>
                  </a:moveTo>
                  <a:lnTo>
                    <a:pt x="3069009" y="0"/>
                  </a:lnTo>
                  <a:lnTo>
                    <a:pt x="3069009" y="3069009"/>
                  </a:lnTo>
                  <a:lnTo>
                    <a:pt x="0" y="30690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3997391" y="6503188"/>
            <a:ext cx="2941858" cy="453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56"/>
              </a:lnSpc>
            </a:pPr>
            <a:r>
              <a:rPr lang="en-US" sz="3200" b="1" i="1">
                <a:solidFill>
                  <a:srgbClr val="FFFFFF"/>
                </a:solidFill>
                <a:latin typeface="Lora Bold Italics"/>
                <a:ea typeface="Lora Bold Italics"/>
                <a:cs typeface="Lora Bold Italics"/>
                <a:sym typeface="Lora Bold Italics"/>
              </a:rPr>
              <a:t>podrobnosti BP 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14328723" y="7271093"/>
            <a:ext cx="2301778" cy="2301778"/>
            <a:chOff x="0" y="0"/>
            <a:chExt cx="3069038" cy="306903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069038" cy="3069038"/>
            </a:xfrm>
            <a:custGeom>
              <a:avLst/>
              <a:gdLst/>
              <a:ahLst/>
              <a:cxnLst/>
              <a:rect l="l" t="t" r="r" b="b"/>
              <a:pathLst>
                <a:path w="3069038" h="3069038">
                  <a:moveTo>
                    <a:pt x="0" y="0"/>
                  </a:moveTo>
                  <a:lnTo>
                    <a:pt x="3069038" y="0"/>
                  </a:lnTo>
                  <a:lnTo>
                    <a:pt x="3069038" y="3069038"/>
                  </a:lnTo>
                  <a:lnTo>
                    <a:pt x="0" y="30690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143649" y="7244175"/>
            <a:ext cx="10656448" cy="14645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51510" lvl="1" indent="-325755" algn="l">
              <a:lnSpc>
                <a:spcPts val="3888"/>
              </a:lnSpc>
              <a:buFont typeface="Arial"/>
              <a:buChar char="•"/>
            </a:pPr>
            <a:r>
              <a:rPr lang="en-US" sz="3600" spc="33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Digitální kopie (novějších) závěrečných prací lze nalézt v </a:t>
            </a:r>
            <a:r>
              <a:rPr lang="en-US" sz="3600" u="sng" spc="33">
                <a:solidFill>
                  <a:srgbClr val="0563C1"/>
                </a:solidFill>
                <a:latin typeface="Lora"/>
                <a:ea typeface="Lora"/>
                <a:cs typeface="Lora"/>
                <a:sym typeface="Lora"/>
                <a:hlinkClick r:id="rId6" tooltip="http://repozitar.cuni.cz"/>
              </a:rPr>
              <a:t>Digitálním repozitáři UK</a:t>
            </a:r>
          </a:p>
          <a:p>
            <a:pPr marL="651510" lvl="1" indent="-325755" algn="l">
              <a:lnSpc>
                <a:spcPts val="3888"/>
              </a:lnSpc>
            </a:pPr>
            <a:endParaRPr lang="en-US" sz="3600" u="sng" spc="33">
              <a:solidFill>
                <a:srgbClr val="0563C1"/>
              </a:solidFill>
              <a:latin typeface="Lora"/>
              <a:ea typeface="Lora"/>
              <a:cs typeface="Lora"/>
              <a:sym typeface="Lora"/>
              <a:hlinkClick r:id="rId6" tooltip="http://repozitar.cuni.cz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0"/>
            <a:ext cx="9338310" cy="10287000"/>
            <a:chOff x="0" y="0"/>
            <a:chExt cx="245947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59473" cy="2709333"/>
            </a:xfrm>
            <a:custGeom>
              <a:avLst/>
              <a:gdLst/>
              <a:ahLst/>
              <a:cxnLst/>
              <a:rect l="l" t="t" r="r" b="b"/>
              <a:pathLst>
                <a:path w="2459473" h="2709333">
                  <a:moveTo>
                    <a:pt x="0" y="0"/>
                  </a:moveTo>
                  <a:lnTo>
                    <a:pt x="2459473" y="0"/>
                  </a:lnTo>
                  <a:lnTo>
                    <a:pt x="245947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47625"/>
              <a:ext cx="2459473" cy="26617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04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94310" y="0"/>
            <a:ext cx="9338310" cy="10287000"/>
            <a:chOff x="0" y="0"/>
            <a:chExt cx="2459473" cy="270933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459473" cy="2709333"/>
            </a:xfrm>
            <a:custGeom>
              <a:avLst/>
              <a:gdLst/>
              <a:ahLst/>
              <a:cxnLst/>
              <a:rect l="l" t="t" r="r" b="b"/>
              <a:pathLst>
                <a:path w="2459473" h="2709333">
                  <a:moveTo>
                    <a:pt x="0" y="0"/>
                  </a:moveTo>
                  <a:lnTo>
                    <a:pt x="2459473" y="0"/>
                  </a:lnTo>
                  <a:lnTo>
                    <a:pt x="245947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82E1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47625"/>
              <a:ext cx="2459473" cy="26617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04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511285" y="3337056"/>
            <a:ext cx="5265429" cy="5265429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541020" y="537210"/>
              <a:ext cx="5255260" cy="5255260"/>
            </a:xfrm>
            <a:custGeom>
              <a:avLst/>
              <a:gdLst/>
              <a:ahLst/>
              <a:cxnLst/>
              <a:rect l="l" t="t" r="r" b="b"/>
              <a:pathLst>
                <a:path w="5255260" h="5255260">
                  <a:moveTo>
                    <a:pt x="2627630" y="0"/>
                  </a:moveTo>
                  <a:cubicBezTo>
                    <a:pt x="1176430" y="0"/>
                    <a:pt x="0" y="1176430"/>
                    <a:pt x="0" y="2627630"/>
                  </a:cubicBezTo>
                  <a:cubicBezTo>
                    <a:pt x="0" y="4078830"/>
                    <a:pt x="1176430" y="5255260"/>
                    <a:pt x="2627630" y="5255260"/>
                  </a:cubicBezTo>
                  <a:cubicBezTo>
                    <a:pt x="4078830" y="5255260"/>
                    <a:pt x="5255260" y="4078830"/>
                    <a:pt x="5255260" y="2627630"/>
                  </a:cubicBezTo>
                  <a:cubicBezTo>
                    <a:pt x="5255260" y="1176430"/>
                    <a:pt x="4078830" y="0"/>
                    <a:pt x="2627630" y="0"/>
                  </a:cubicBezTo>
                  <a:close/>
                </a:path>
              </a:pathLst>
            </a:custGeom>
            <a:blipFill>
              <a:blip r:embed="rId2"/>
              <a:stretch>
                <a:fillRect l="-26405" r="-45791" b="-14726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5453835" y="250956"/>
            <a:ext cx="7380330" cy="1638445"/>
            <a:chOff x="0" y="0"/>
            <a:chExt cx="1943791" cy="43152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943791" cy="431525"/>
            </a:xfrm>
            <a:custGeom>
              <a:avLst/>
              <a:gdLst/>
              <a:ahLst/>
              <a:cxnLst/>
              <a:rect l="l" t="t" r="r" b="b"/>
              <a:pathLst>
                <a:path w="1943791" h="431525">
                  <a:moveTo>
                    <a:pt x="53499" y="0"/>
                  </a:moveTo>
                  <a:lnTo>
                    <a:pt x="1890292" y="0"/>
                  </a:lnTo>
                  <a:cubicBezTo>
                    <a:pt x="1919838" y="0"/>
                    <a:pt x="1943791" y="23952"/>
                    <a:pt x="1943791" y="53499"/>
                  </a:cubicBezTo>
                  <a:lnTo>
                    <a:pt x="1943791" y="378026"/>
                  </a:lnTo>
                  <a:cubicBezTo>
                    <a:pt x="1943791" y="392215"/>
                    <a:pt x="1938154" y="405822"/>
                    <a:pt x="1928121" y="415855"/>
                  </a:cubicBezTo>
                  <a:cubicBezTo>
                    <a:pt x="1918088" y="425888"/>
                    <a:pt x="1904481" y="431525"/>
                    <a:pt x="1890292" y="431525"/>
                  </a:cubicBezTo>
                  <a:lnTo>
                    <a:pt x="53499" y="431525"/>
                  </a:lnTo>
                  <a:cubicBezTo>
                    <a:pt x="39310" y="431525"/>
                    <a:pt x="25702" y="425888"/>
                    <a:pt x="15669" y="415855"/>
                  </a:cubicBezTo>
                  <a:cubicBezTo>
                    <a:pt x="5636" y="405822"/>
                    <a:pt x="0" y="392215"/>
                    <a:pt x="0" y="378026"/>
                  </a:cubicBezTo>
                  <a:lnTo>
                    <a:pt x="0" y="53499"/>
                  </a:lnTo>
                  <a:cubicBezTo>
                    <a:pt x="0" y="39310"/>
                    <a:pt x="5636" y="25702"/>
                    <a:pt x="15669" y="15669"/>
                  </a:cubicBezTo>
                  <a:cubicBezTo>
                    <a:pt x="25702" y="5636"/>
                    <a:pt x="39310" y="0"/>
                    <a:pt x="53499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47625"/>
              <a:ext cx="1943791" cy="383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04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348740" y="602170"/>
            <a:ext cx="15590520" cy="929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28"/>
              </a:lnSpc>
            </a:pPr>
            <a:r>
              <a:rPr lang="en-US" sz="6600" spc="61">
                <a:solidFill>
                  <a:srgbClr val="CC0000"/>
                </a:solidFill>
                <a:latin typeface="Lora"/>
                <a:ea typeface="Lora"/>
                <a:cs typeface="Lora"/>
                <a:sym typeface="Lora"/>
              </a:rPr>
              <a:t>Profil absolventa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35560" y="3460842"/>
            <a:ext cx="5142319" cy="5970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04"/>
              </a:lnSpc>
            </a:pPr>
            <a:r>
              <a:rPr lang="en-US" sz="2400" b="1" spc="22">
                <a:solidFill>
                  <a:srgbClr val="FFFFFF"/>
                </a:solidFill>
                <a:latin typeface="Lora Bold"/>
                <a:ea typeface="Lora Bold"/>
                <a:cs typeface="Lora Bold"/>
                <a:sym typeface="Lora Bold"/>
              </a:rPr>
              <a:t>komunikace slovem i písmem</a:t>
            </a:r>
            <a:r>
              <a:rPr lang="en-US" sz="2400" spc="22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 na úrovni minimálně </a:t>
            </a:r>
            <a:r>
              <a:rPr lang="en-US" sz="2400" b="1" spc="22">
                <a:solidFill>
                  <a:srgbClr val="FFFFFF"/>
                </a:solidFill>
                <a:latin typeface="Lora Bold"/>
                <a:ea typeface="Lora Bold"/>
                <a:cs typeface="Lora Bold"/>
                <a:sym typeface="Lora Bold"/>
              </a:rPr>
              <a:t>B2+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71494" y="6475695"/>
            <a:ext cx="5963592" cy="882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04"/>
              </a:lnSpc>
            </a:pPr>
            <a:r>
              <a:rPr lang="en-US" sz="2400" spc="22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prakticky orientované znalosti </a:t>
            </a:r>
            <a:r>
              <a:rPr lang="en-US" sz="2400" b="1" spc="22">
                <a:solidFill>
                  <a:srgbClr val="FFFFFF"/>
                </a:solidFill>
                <a:latin typeface="Lora Bold"/>
                <a:ea typeface="Lora Bold"/>
                <a:cs typeface="Lora Bold"/>
                <a:sym typeface="Lora Bold"/>
              </a:rPr>
              <a:t>geografických, kulturně-historických reálií a sociálních kompetencí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71494" y="4878543"/>
            <a:ext cx="5406385" cy="5970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04"/>
              </a:lnSpc>
            </a:pPr>
            <a:r>
              <a:rPr lang="en-US" sz="2400" spc="22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znalosti </a:t>
            </a:r>
            <a:r>
              <a:rPr lang="en-US" sz="2400" b="1" spc="22">
                <a:solidFill>
                  <a:srgbClr val="FFFFFF"/>
                </a:solidFill>
                <a:latin typeface="Lora Bold"/>
                <a:ea typeface="Lora Bold"/>
                <a:cs typeface="Lora Bold"/>
                <a:sym typeface="Lora Bold"/>
              </a:rPr>
              <a:t>mezikulturních a pragmatických aspektů komunikace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71494" y="8278749"/>
            <a:ext cx="6781513" cy="9795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92"/>
              </a:lnSpc>
              <a:spcBef>
                <a:spcPct val="0"/>
              </a:spcBef>
            </a:pPr>
            <a:r>
              <a:rPr lang="en-US" sz="2400" spc="22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znalosti </a:t>
            </a:r>
            <a:r>
              <a:rPr lang="en-US" sz="2400" b="1" spc="22">
                <a:solidFill>
                  <a:srgbClr val="FFFFFF"/>
                </a:solidFill>
                <a:latin typeface="Lora Bold"/>
                <a:ea typeface="Lora Bold"/>
                <a:cs typeface="Lora Bold"/>
                <a:sym typeface="Lora Bold"/>
              </a:rPr>
              <a:t>základních proudů a žánrů německy psané literatury</a:t>
            </a:r>
            <a:r>
              <a:rPr lang="en-US" sz="2400" spc="22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 od osvícenství po současnost a znalost předních osobností německé kultury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076853" y="8098535"/>
            <a:ext cx="6625775" cy="655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92"/>
              </a:lnSpc>
              <a:spcBef>
                <a:spcPct val="0"/>
              </a:spcBef>
            </a:pPr>
            <a:r>
              <a:rPr lang="en-US" sz="2400" b="1" spc="22">
                <a:solidFill>
                  <a:srgbClr val="FFFFFF"/>
                </a:solidFill>
                <a:latin typeface="Lora Bold"/>
                <a:ea typeface="Lora Bold"/>
                <a:cs typeface="Lora Bold"/>
                <a:sym typeface="Lora Bold"/>
              </a:rPr>
              <a:t>jako pracovníci ve školství</a:t>
            </a:r>
            <a:r>
              <a:rPr lang="en-US" sz="2400" spc="22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 (asistenti pedagoga, vychovatelé apod.)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987920" y="2689502"/>
            <a:ext cx="6803641" cy="9795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92"/>
              </a:lnSpc>
              <a:spcBef>
                <a:spcPct val="0"/>
              </a:spcBef>
            </a:pPr>
            <a:r>
              <a:rPr lang="en-US" sz="2400" b="1" spc="22">
                <a:solidFill>
                  <a:srgbClr val="FFFFFF"/>
                </a:solidFill>
                <a:latin typeface="Lora Bold"/>
                <a:ea typeface="Lora Bold"/>
                <a:cs typeface="Lora Bold"/>
                <a:sym typeface="Lora Bold"/>
              </a:rPr>
              <a:t>ve veřejnoprávním sektoru</a:t>
            </a:r>
            <a:r>
              <a:rPr lang="en-US" sz="2400" spc="22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, tj. institucích státní správy, v neziskových organizacích či diplomatických institucích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1202016" y="4012819"/>
            <a:ext cx="6375447" cy="9795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92"/>
              </a:lnSpc>
              <a:spcBef>
                <a:spcPct val="0"/>
              </a:spcBef>
            </a:pPr>
            <a:r>
              <a:rPr lang="en-US" sz="2400" b="1" spc="22">
                <a:solidFill>
                  <a:srgbClr val="FFFFFF"/>
                </a:solidFill>
                <a:latin typeface="Lora Bold"/>
                <a:ea typeface="Lora Bold"/>
                <a:cs typeface="Lora Bold"/>
                <a:sym typeface="Lora Bold"/>
              </a:rPr>
              <a:t>v soukromém sektoru</a:t>
            </a:r>
            <a:r>
              <a:rPr lang="en-US" sz="2400" spc="22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, tj. finančních, pojišťovacích a jiných organizacích, v cestovním ruchu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1952834" y="5335270"/>
            <a:ext cx="5306466" cy="655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92"/>
              </a:lnSpc>
              <a:spcBef>
                <a:spcPct val="0"/>
              </a:spcBef>
            </a:pPr>
            <a:r>
              <a:rPr lang="en-US" sz="2400" spc="22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v dokumentaristice pro materiálové rešerše </a:t>
            </a:r>
            <a:r>
              <a:rPr lang="en-US" sz="2400" b="1" spc="22">
                <a:solidFill>
                  <a:srgbClr val="FFFFFF"/>
                </a:solidFill>
                <a:latin typeface="Lora Bold"/>
                <a:ea typeface="Lora Bold"/>
                <a:cs typeface="Lora Bold"/>
                <a:sym typeface="Lora Bold"/>
              </a:rPr>
              <a:t>v kulturně-politické sféře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877711" y="9097137"/>
            <a:ext cx="6824916" cy="655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92"/>
              </a:lnSpc>
              <a:spcBef>
                <a:spcPct val="0"/>
              </a:spcBef>
            </a:pPr>
            <a:r>
              <a:rPr lang="en-US" sz="2400" b="1" spc="22">
                <a:solidFill>
                  <a:srgbClr val="FFFFFF"/>
                </a:solidFill>
                <a:latin typeface="Lora Bold"/>
                <a:ea typeface="Lora Bold"/>
                <a:cs typeface="Lora Bold"/>
                <a:sym typeface="Lora Bold"/>
              </a:rPr>
              <a:t>v médiích</a:t>
            </a:r>
            <a:r>
              <a:rPr lang="en-US" sz="2400" spc="22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, kde je třeba vyhodnocovat jazykovou úroveň mediálních produktů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3000318" y="6333871"/>
            <a:ext cx="2778844" cy="3318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92"/>
              </a:lnSpc>
              <a:spcBef>
                <a:spcPct val="0"/>
              </a:spcBef>
            </a:pPr>
            <a:r>
              <a:rPr lang="en-US" sz="2400" b="1" spc="22">
                <a:solidFill>
                  <a:srgbClr val="FFFFFF"/>
                </a:solidFill>
                <a:latin typeface="Lora Bold"/>
                <a:ea typeface="Lora Bold"/>
                <a:cs typeface="Lora Bold"/>
                <a:sym typeface="Lora Bold"/>
              </a:rPr>
              <a:t>v nakladatelstvích 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3396015" y="7206834"/>
            <a:ext cx="1987451" cy="3318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92"/>
              </a:lnSpc>
              <a:spcBef>
                <a:spcPct val="0"/>
              </a:spcBef>
            </a:pPr>
            <a:r>
              <a:rPr lang="en-US" sz="2400" b="1" spc="22">
                <a:solidFill>
                  <a:srgbClr val="FFFFFF"/>
                </a:solidFill>
                <a:latin typeface="Lora Bold"/>
                <a:ea typeface="Lora Bold"/>
                <a:cs typeface="Lora Bold"/>
                <a:sym typeface="Lora Bold"/>
              </a:rPr>
              <a:t>v marketingu</a:t>
            </a:r>
          </a:p>
        </p:txBody>
      </p:sp>
      <p:grpSp>
        <p:nvGrpSpPr>
          <p:cNvPr id="25" name="Group 25"/>
          <p:cNvGrpSpPr/>
          <p:nvPr/>
        </p:nvGrpSpPr>
        <p:grpSpPr>
          <a:xfrm>
            <a:off x="735560" y="560311"/>
            <a:ext cx="3866946" cy="1019736"/>
            <a:chOff x="0" y="0"/>
            <a:chExt cx="1018455" cy="268573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018455" cy="268573"/>
            </a:xfrm>
            <a:custGeom>
              <a:avLst/>
              <a:gdLst/>
              <a:ahLst/>
              <a:cxnLst/>
              <a:rect l="l" t="t" r="r" b="b"/>
              <a:pathLst>
                <a:path w="1018455" h="268573">
                  <a:moveTo>
                    <a:pt x="102106" y="0"/>
                  </a:moveTo>
                  <a:lnTo>
                    <a:pt x="916349" y="0"/>
                  </a:lnTo>
                  <a:cubicBezTo>
                    <a:pt x="943429" y="0"/>
                    <a:pt x="969400" y="10758"/>
                    <a:pt x="988549" y="29906"/>
                  </a:cubicBezTo>
                  <a:cubicBezTo>
                    <a:pt x="1007697" y="49055"/>
                    <a:pt x="1018455" y="75026"/>
                    <a:pt x="1018455" y="102106"/>
                  </a:cubicBezTo>
                  <a:lnTo>
                    <a:pt x="1018455" y="166467"/>
                  </a:lnTo>
                  <a:cubicBezTo>
                    <a:pt x="1018455" y="193547"/>
                    <a:pt x="1007697" y="219518"/>
                    <a:pt x="988549" y="238666"/>
                  </a:cubicBezTo>
                  <a:cubicBezTo>
                    <a:pt x="969400" y="257815"/>
                    <a:pt x="943429" y="268573"/>
                    <a:pt x="916349" y="268573"/>
                  </a:cubicBezTo>
                  <a:lnTo>
                    <a:pt x="102106" y="268573"/>
                  </a:lnTo>
                  <a:cubicBezTo>
                    <a:pt x="75026" y="268573"/>
                    <a:pt x="49055" y="257815"/>
                    <a:pt x="29906" y="238666"/>
                  </a:cubicBezTo>
                  <a:cubicBezTo>
                    <a:pt x="10758" y="219518"/>
                    <a:pt x="0" y="193547"/>
                    <a:pt x="0" y="166467"/>
                  </a:cubicBezTo>
                  <a:lnTo>
                    <a:pt x="0" y="102106"/>
                  </a:lnTo>
                  <a:cubicBezTo>
                    <a:pt x="0" y="75026"/>
                    <a:pt x="10758" y="49055"/>
                    <a:pt x="29906" y="29906"/>
                  </a:cubicBezTo>
                  <a:cubicBezTo>
                    <a:pt x="49055" y="10758"/>
                    <a:pt x="75026" y="0"/>
                    <a:pt x="102106" y="0"/>
                  </a:cubicBezTo>
                  <a:close/>
                </a:path>
              </a:pathLst>
            </a:custGeom>
            <a:solidFill>
              <a:srgbClr val="C00000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47625"/>
              <a:ext cx="1018455" cy="2209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04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3681890" y="560311"/>
            <a:ext cx="3866946" cy="1019736"/>
            <a:chOff x="0" y="0"/>
            <a:chExt cx="1018455" cy="268573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018455" cy="268573"/>
            </a:xfrm>
            <a:custGeom>
              <a:avLst/>
              <a:gdLst/>
              <a:ahLst/>
              <a:cxnLst/>
              <a:rect l="l" t="t" r="r" b="b"/>
              <a:pathLst>
                <a:path w="1018455" h="268573">
                  <a:moveTo>
                    <a:pt x="102106" y="0"/>
                  </a:moveTo>
                  <a:lnTo>
                    <a:pt x="916349" y="0"/>
                  </a:lnTo>
                  <a:cubicBezTo>
                    <a:pt x="943429" y="0"/>
                    <a:pt x="969400" y="10758"/>
                    <a:pt x="988549" y="29906"/>
                  </a:cubicBezTo>
                  <a:cubicBezTo>
                    <a:pt x="1007697" y="49055"/>
                    <a:pt x="1018455" y="75026"/>
                    <a:pt x="1018455" y="102106"/>
                  </a:cubicBezTo>
                  <a:lnTo>
                    <a:pt x="1018455" y="166467"/>
                  </a:lnTo>
                  <a:cubicBezTo>
                    <a:pt x="1018455" y="193547"/>
                    <a:pt x="1007697" y="219518"/>
                    <a:pt x="988549" y="238666"/>
                  </a:cubicBezTo>
                  <a:cubicBezTo>
                    <a:pt x="969400" y="257815"/>
                    <a:pt x="943429" y="268573"/>
                    <a:pt x="916349" y="268573"/>
                  </a:cubicBezTo>
                  <a:lnTo>
                    <a:pt x="102106" y="268573"/>
                  </a:lnTo>
                  <a:cubicBezTo>
                    <a:pt x="75026" y="268573"/>
                    <a:pt x="49055" y="257815"/>
                    <a:pt x="29906" y="238666"/>
                  </a:cubicBezTo>
                  <a:cubicBezTo>
                    <a:pt x="10758" y="219518"/>
                    <a:pt x="0" y="193547"/>
                    <a:pt x="0" y="166467"/>
                  </a:cubicBezTo>
                  <a:lnTo>
                    <a:pt x="0" y="102106"/>
                  </a:lnTo>
                  <a:cubicBezTo>
                    <a:pt x="0" y="75026"/>
                    <a:pt x="10758" y="49055"/>
                    <a:pt x="29906" y="29906"/>
                  </a:cubicBezTo>
                  <a:cubicBezTo>
                    <a:pt x="49055" y="10758"/>
                    <a:pt x="75026" y="0"/>
                    <a:pt x="102106" y="0"/>
                  </a:cubicBezTo>
                  <a:close/>
                </a:path>
              </a:pathLst>
            </a:custGeom>
            <a:solidFill>
              <a:srgbClr val="0082E1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47625"/>
              <a:ext cx="1018455" cy="2209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04"/>
                </a:lnSpc>
              </a:pPr>
              <a:endParaRPr/>
            </a:p>
          </p:txBody>
        </p:sp>
      </p:grpSp>
      <p:sp>
        <p:nvSpPr>
          <p:cNvPr id="31" name="TextBox 31"/>
          <p:cNvSpPr txBox="1"/>
          <p:nvPr/>
        </p:nvSpPr>
        <p:spPr>
          <a:xfrm>
            <a:off x="-2074356" y="770416"/>
            <a:ext cx="9486780" cy="556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7"/>
              </a:lnSpc>
            </a:pPr>
            <a:r>
              <a:rPr lang="en-US" sz="4016" b="1" spc="37">
                <a:solidFill>
                  <a:srgbClr val="FFFFFF"/>
                </a:solidFill>
                <a:latin typeface="Lora Bold"/>
                <a:ea typeface="Lora Bold"/>
                <a:cs typeface="Lora Bold"/>
                <a:sym typeface="Lora Bold"/>
              </a:rPr>
              <a:t>Schopnosti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0871973" y="815739"/>
            <a:ext cx="9486780" cy="556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7"/>
              </a:lnSpc>
            </a:pPr>
            <a:r>
              <a:rPr lang="en-US" sz="4016" b="1" spc="37">
                <a:solidFill>
                  <a:srgbClr val="FFFFFF"/>
                </a:solidFill>
                <a:latin typeface="Lora Bold"/>
                <a:ea typeface="Lora Bold"/>
                <a:cs typeface="Lora Bold"/>
                <a:sym typeface="Lora Bold"/>
              </a:rPr>
              <a:t>Uplatnění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22" y="1843560"/>
            <a:ext cx="15787688" cy="14288"/>
          </a:xfrm>
          <a:prstGeom prst="line">
            <a:avLst/>
          </a:prstGeom>
          <a:ln w="47625" cap="rnd">
            <a:solidFill>
              <a:srgbClr val="D22D4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/>
          <p:nvPr/>
        </p:nvGrpSpPr>
        <p:grpSpPr>
          <a:xfrm>
            <a:off x="12455274" y="2405535"/>
            <a:ext cx="5259321" cy="7193116"/>
            <a:chOff x="0" y="0"/>
            <a:chExt cx="1431365" cy="195766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31365" cy="1957662"/>
            </a:xfrm>
            <a:custGeom>
              <a:avLst/>
              <a:gdLst/>
              <a:ahLst/>
              <a:cxnLst/>
              <a:rect l="l" t="t" r="r" b="b"/>
              <a:pathLst>
                <a:path w="1431365" h="1957662">
                  <a:moveTo>
                    <a:pt x="0" y="0"/>
                  </a:moveTo>
                  <a:lnTo>
                    <a:pt x="1431365" y="0"/>
                  </a:lnTo>
                  <a:lnTo>
                    <a:pt x="1431365" y="1957662"/>
                  </a:lnTo>
                  <a:lnTo>
                    <a:pt x="0" y="1957662"/>
                  </a:lnTo>
                  <a:close/>
                </a:path>
              </a:pathLst>
            </a:custGeom>
            <a:solidFill>
              <a:srgbClr val="2F5597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1431365" cy="20052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1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205685" y="2405535"/>
            <a:ext cx="8258304" cy="7193116"/>
            <a:chOff x="0" y="0"/>
            <a:chExt cx="2247561" cy="195766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247561" cy="1957662"/>
            </a:xfrm>
            <a:custGeom>
              <a:avLst/>
              <a:gdLst/>
              <a:ahLst/>
              <a:cxnLst/>
              <a:rect l="l" t="t" r="r" b="b"/>
              <a:pathLst>
                <a:path w="2247561" h="1957662">
                  <a:moveTo>
                    <a:pt x="0" y="0"/>
                  </a:moveTo>
                  <a:lnTo>
                    <a:pt x="2247561" y="0"/>
                  </a:lnTo>
                  <a:lnTo>
                    <a:pt x="2247561" y="1957662"/>
                  </a:lnTo>
                  <a:lnTo>
                    <a:pt x="0" y="1957662"/>
                  </a:lnTo>
                  <a:close/>
                </a:path>
              </a:pathLst>
            </a:custGeom>
            <a:solidFill>
              <a:srgbClr val="0082E1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2247561" cy="20052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1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573405" y="2405535"/>
            <a:ext cx="3632280" cy="7193116"/>
            <a:chOff x="0" y="0"/>
            <a:chExt cx="988553" cy="195766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88553" cy="1957662"/>
            </a:xfrm>
            <a:custGeom>
              <a:avLst/>
              <a:gdLst/>
              <a:ahLst/>
              <a:cxnLst/>
              <a:rect l="l" t="t" r="r" b="b"/>
              <a:pathLst>
                <a:path w="988553" h="1957662">
                  <a:moveTo>
                    <a:pt x="0" y="0"/>
                  </a:moveTo>
                  <a:lnTo>
                    <a:pt x="988553" y="0"/>
                  </a:lnTo>
                  <a:lnTo>
                    <a:pt x="988553" y="1957662"/>
                  </a:lnTo>
                  <a:lnTo>
                    <a:pt x="0" y="1957662"/>
                  </a:lnTo>
                  <a:close/>
                </a:path>
              </a:pathLst>
            </a:custGeom>
            <a:solidFill>
              <a:srgbClr val="3CABFD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988553" cy="20052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1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151818" y="2599769"/>
            <a:ext cx="4366038" cy="673434"/>
            <a:chOff x="0" y="0"/>
            <a:chExt cx="1188251" cy="18328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188251" cy="183280"/>
            </a:xfrm>
            <a:custGeom>
              <a:avLst/>
              <a:gdLst/>
              <a:ahLst/>
              <a:cxnLst/>
              <a:rect l="l" t="t" r="r" b="b"/>
              <a:pathLst>
                <a:path w="1188251" h="183280">
                  <a:moveTo>
                    <a:pt x="90434" y="0"/>
                  </a:moveTo>
                  <a:lnTo>
                    <a:pt x="1097817" y="0"/>
                  </a:lnTo>
                  <a:cubicBezTo>
                    <a:pt x="1121801" y="0"/>
                    <a:pt x="1144804" y="9528"/>
                    <a:pt x="1161763" y="26487"/>
                  </a:cubicBezTo>
                  <a:cubicBezTo>
                    <a:pt x="1178723" y="43447"/>
                    <a:pt x="1188251" y="66449"/>
                    <a:pt x="1188251" y="90434"/>
                  </a:cubicBezTo>
                  <a:lnTo>
                    <a:pt x="1188251" y="92846"/>
                  </a:lnTo>
                  <a:cubicBezTo>
                    <a:pt x="1188251" y="142792"/>
                    <a:pt x="1147762" y="183280"/>
                    <a:pt x="1097817" y="183280"/>
                  </a:cubicBezTo>
                  <a:lnTo>
                    <a:pt x="90434" y="183280"/>
                  </a:lnTo>
                  <a:cubicBezTo>
                    <a:pt x="40489" y="183280"/>
                    <a:pt x="0" y="142792"/>
                    <a:pt x="0" y="92846"/>
                  </a:cubicBezTo>
                  <a:lnTo>
                    <a:pt x="0" y="90434"/>
                  </a:lnTo>
                  <a:cubicBezTo>
                    <a:pt x="0" y="66449"/>
                    <a:pt x="9528" y="43447"/>
                    <a:pt x="26487" y="26487"/>
                  </a:cubicBezTo>
                  <a:cubicBezTo>
                    <a:pt x="43447" y="9528"/>
                    <a:pt x="66449" y="0"/>
                    <a:pt x="90434" y="0"/>
                  </a:cubicBezTo>
                  <a:close/>
                </a:path>
              </a:pathLst>
            </a:custGeom>
            <a:solidFill>
              <a:srgbClr val="AB3E0A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1188251" cy="2309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1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677253" y="778856"/>
            <a:ext cx="16582047" cy="821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64"/>
              </a:lnSpc>
            </a:pPr>
            <a:r>
              <a:rPr lang="en-US" sz="5800" spc="54">
                <a:solidFill>
                  <a:srgbClr val="CC0000"/>
                </a:solidFill>
                <a:latin typeface="Lora"/>
                <a:ea typeface="Lora"/>
                <a:cs typeface="Lora"/>
                <a:sym typeface="Lora"/>
              </a:rPr>
              <a:t>NJL se zaměřením na vzdělávání – studijní plán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13239081" y="6581083"/>
            <a:ext cx="4020219" cy="845964"/>
            <a:chOff x="0" y="0"/>
            <a:chExt cx="1094133" cy="230235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094133" cy="230235"/>
            </a:xfrm>
            <a:custGeom>
              <a:avLst/>
              <a:gdLst/>
              <a:ahLst/>
              <a:cxnLst/>
              <a:rect l="l" t="t" r="r" b="b"/>
              <a:pathLst>
                <a:path w="1094133" h="230235">
                  <a:moveTo>
                    <a:pt x="98213" y="0"/>
                  </a:moveTo>
                  <a:lnTo>
                    <a:pt x="995920" y="0"/>
                  </a:lnTo>
                  <a:cubicBezTo>
                    <a:pt x="1021968" y="0"/>
                    <a:pt x="1046949" y="10347"/>
                    <a:pt x="1065367" y="28766"/>
                  </a:cubicBezTo>
                  <a:cubicBezTo>
                    <a:pt x="1083786" y="47184"/>
                    <a:pt x="1094133" y="72165"/>
                    <a:pt x="1094133" y="98213"/>
                  </a:cubicBezTo>
                  <a:lnTo>
                    <a:pt x="1094133" y="132022"/>
                  </a:lnTo>
                  <a:cubicBezTo>
                    <a:pt x="1094133" y="158070"/>
                    <a:pt x="1083786" y="183051"/>
                    <a:pt x="1065367" y="201470"/>
                  </a:cubicBezTo>
                  <a:cubicBezTo>
                    <a:pt x="1046949" y="219888"/>
                    <a:pt x="1021968" y="230235"/>
                    <a:pt x="995920" y="230235"/>
                  </a:cubicBezTo>
                  <a:lnTo>
                    <a:pt x="98213" y="230235"/>
                  </a:lnTo>
                  <a:cubicBezTo>
                    <a:pt x="43971" y="230235"/>
                    <a:pt x="0" y="186264"/>
                    <a:pt x="0" y="132022"/>
                  </a:cubicBezTo>
                  <a:lnTo>
                    <a:pt x="0" y="98213"/>
                  </a:lnTo>
                  <a:cubicBezTo>
                    <a:pt x="0" y="72165"/>
                    <a:pt x="10347" y="47184"/>
                    <a:pt x="28766" y="28766"/>
                  </a:cubicBezTo>
                  <a:cubicBezTo>
                    <a:pt x="47184" y="10347"/>
                    <a:pt x="72165" y="0"/>
                    <a:pt x="98213" y="0"/>
                  </a:cubicBezTo>
                  <a:close/>
                </a:path>
              </a:pathLst>
            </a:custGeom>
            <a:solidFill>
              <a:srgbClr val="AB3E0A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47625"/>
              <a:ext cx="1094133" cy="2778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19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3414850" y="6619183"/>
            <a:ext cx="3668681" cy="1030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80"/>
              </a:lnSpc>
            </a:pPr>
            <a:r>
              <a:rPr lang="en-US" sz="2574" b="1">
                <a:solidFill>
                  <a:srgbClr val="FFFFFF"/>
                </a:solidFill>
                <a:latin typeface="Lora Bold"/>
                <a:ea typeface="Lora Bold"/>
                <a:cs typeface="Lora Bold"/>
                <a:sym typeface="Lora Bold"/>
              </a:rPr>
              <a:t>Úvodní náslechová praxe</a:t>
            </a:r>
          </a:p>
          <a:p>
            <a:pPr algn="ctr">
              <a:lnSpc>
                <a:spcPts val="2471"/>
              </a:lnSpc>
            </a:pPr>
            <a:endParaRPr lang="en-US" sz="2574" b="1">
              <a:solidFill>
                <a:srgbClr val="FFFFFF"/>
              </a:solidFill>
              <a:latin typeface="Lora Bold"/>
              <a:ea typeface="Lora Bold"/>
              <a:cs typeface="Lora Bold"/>
              <a:sym typeface="Lora Bol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876918" y="3859684"/>
            <a:ext cx="3180241" cy="30781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64"/>
              </a:lnSpc>
            </a:pPr>
            <a:r>
              <a:rPr lang="en-US" sz="2567" b="1">
                <a:solidFill>
                  <a:srgbClr val="FFFFFF"/>
                </a:solidFill>
                <a:latin typeface="Lora Bold"/>
                <a:ea typeface="Lora Bold"/>
                <a:cs typeface="Lora Bold"/>
                <a:sym typeface="Lora Bold"/>
              </a:rPr>
              <a:t>Cizí jazyk – B2 </a:t>
            </a:r>
          </a:p>
          <a:p>
            <a:pPr algn="ctr">
              <a:lnSpc>
                <a:spcPts val="2464"/>
              </a:lnSpc>
            </a:pPr>
            <a:r>
              <a:rPr lang="en-US" sz="2567" b="1">
                <a:solidFill>
                  <a:srgbClr val="FFFFFF"/>
                </a:solidFill>
                <a:latin typeface="Lora Bold"/>
                <a:ea typeface="Lora Bold"/>
                <a:cs typeface="Lora Bold"/>
                <a:sym typeface="Lora Bold"/>
              </a:rPr>
              <a:t>(angličtina, francouzština, italština, ruština, španělština)</a:t>
            </a:r>
          </a:p>
          <a:p>
            <a:pPr algn="ctr">
              <a:lnSpc>
                <a:spcPts val="2464"/>
              </a:lnSpc>
            </a:pPr>
            <a:endParaRPr lang="en-US" sz="2567" b="1">
              <a:solidFill>
                <a:srgbClr val="FFFFFF"/>
              </a:solidFill>
              <a:latin typeface="Lora Bold"/>
              <a:ea typeface="Lora Bold"/>
              <a:cs typeface="Lora Bold"/>
              <a:sym typeface="Lora Bold"/>
            </a:endParaRPr>
          </a:p>
          <a:p>
            <a:pPr algn="ctr">
              <a:lnSpc>
                <a:spcPts val="2464"/>
              </a:lnSpc>
            </a:pPr>
            <a:endParaRPr lang="en-US" sz="2567" b="1">
              <a:solidFill>
                <a:srgbClr val="FFFFFF"/>
              </a:solidFill>
              <a:latin typeface="Lora Bold"/>
              <a:ea typeface="Lora Bold"/>
              <a:cs typeface="Lora Bold"/>
              <a:sym typeface="Lora Bold"/>
            </a:endParaRPr>
          </a:p>
          <a:p>
            <a:pPr algn="ctr">
              <a:lnSpc>
                <a:spcPts val="2464"/>
              </a:lnSpc>
            </a:pPr>
            <a:r>
              <a:rPr lang="en-US" sz="2567" b="1">
                <a:solidFill>
                  <a:srgbClr val="FFFFFF"/>
                </a:solidFill>
                <a:latin typeface="Lora Bold"/>
                <a:ea typeface="Lora Bold"/>
                <a:cs typeface="Lora Bold"/>
                <a:sym typeface="Lora Bold"/>
              </a:rPr>
              <a:t>Proseminář akademické práce</a:t>
            </a:r>
          </a:p>
          <a:p>
            <a:pPr algn="ctr">
              <a:lnSpc>
                <a:spcPts val="2772"/>
              </a:lnSpc>
            </a:pPr>
            <a:endParaRPr lang="en-US" sz="2567" b="1">
              <a:solidFill>
                <a:srgbClr val="FFFFFF"/>
              </a:solidFill>
              <a:latin typeface="Lora Bold"/>
              <a:ea typeface="Lora Bold"/>
              <a:cs typeface="Lora Bold"/>
              <a:sym typeface="Lora Bold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3239081" y="3831109"/>
            <a:ext cx="3691706" cy="2468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80"/>
              </a:lnSpc>
            </a:pPr>
            <a:r>
              <a:rPr lang="en-US" sz="2574" b="1">
                <a:solidFill>
                  <a:srgbClr val="FFFFFF"/>
                </a:solidFill>
                <a:latin typeface="Lora Bold"/>
                <a:ea typeface="Lora Bold"/>
                <a:cs typeface="Lora Bold"/>
                <a:sym typeface="Lora Bold"/>
              </a:rPr>
              <a:t>Úvod do pedagogiky a psychologie pro učitele</a:t>
            </a:r>
          </a:p>
          <a:p>
            <a:pPr algn="l">
              <a:lnSpc>
                <a:spcPts val="2780"/>
              </a:lnSpc>
            </a:pPr>
            <a:endParaRPr lang="en-US" sz="2574" b="1">
              <a:solidFill>
                <a:srgbClr val="FFFFFF"/>
              </a:solidFill>
              <a:latin typeface="Lora Bold"/>
              <a:ea typeface="Lora Bold"/>
              <a:cs typeface="Lora Bold"/>
              <a:sym typeface="Lora Bold"/>
            </a:endParaRPr>
          </a:p>
          <a:p>
            <a:pPr algn="l">
              <a:lnSpc>
                <a:spcPts val="2780"/>
              </a:lnSpc>
            </a:pPr>
            <a:r>
              <a:rPr lang="en-US" sz="2574" b="1">
                <a:solidFill>
                  <a:srgbClr val="FFFFFF"/>
                </a:solidFill>
                <a:latin typeface="Lora Bold"/>
                <a:ea typeface="Lora Bold"/>
                <a:cs typeface="Lora Bold"/>
                <a:sym typeface="Lora Bold"/>
              </a:rPr>
              <a:t>Pedagogika a psychologie pro učitele I.</a:t>
            </a:r>
          </a:p>
          <a:p>
            <a:pPr algn="l">
              <a:lnSpc>
                <a:spcPts val="2780"/>
              </a:lnSpc>
            </a:pPr>
            <a:endParaRPr lang="en-US" sz="2574" b="1">
              <a:solidFill>
                <a:srgbClr val="FFFFFF"/>
              </a:solidFill>
              <a:latin typeface="Lora Bold"/>
              <a:ea typeface="Lora Bold"/>
              <a:cs typeface="Lora Bold"/>
              <a:sym typeface="Lora Bold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4702034" y="3831109"/>
            <a:ext cx="7106268" cy="3172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80"/>
              </a:lnSpc>
            </a:pPr>
            <a:r>
              <a:rPr lang="en-US" sz="2574" b="1">
                <a:solidFill>
                  <a:srgbClr val="FFFFFF"/>
                </a:solidFill>
                <a:latin typeface="Lora Bold"/>
                <a:ea typeface="Lora Bold"/>
                <a:cs typeface="Lora Bold"/>
                <a:sym typeface="Lora Bold"/>
              </a:rPr>
              <a:t>Úvod do lingvistiky, Úvod do literární vědy vč. lingvistického a literárněvědného prosemináře</a:t>
            </a:r>
          </a:p>
          <a:p>
            <a:pPr algn="ctr">
              <a:lnSpc>
                <a:spcPts val="2780"/>
              </a:lnSpc>
            </a:pPr>
            <a:endParaRPr lang="en-US" sz="2574" b="1">
              <a:solidFill>
                <a:srgbClr val="FFFFFF"/>
              </a:solidFill>
              <a:latin typeface="Lora Bold"/>
              <a:ea typeface="Lora Bold"/>
              <a:cs typeface="Lora Bold"/>
              <a:sym typeface="Lora Bold"/>
            </a:endParaRPr>
          </a:p>
          <a:p>
            <a:pPr algn="ctr">
              <a:lnSpc>
                <a:spcPts val="2780"/>
              </a:lnSpc>
            </a:pPr>
            <a:r>
              <a:rPr lang="en-US" sz="2574" b="1">
                <a:solidFill>
                  <a:srgbClr val="FFFFFF"/>
                </a:solidFill>
                <a:latin typeface="Lora Bold"/>
                <a:ea typeface="Lora Bold"/>
                <a:cs typeface="Lora Bold"/>
                <a:sym typeface="Lora Bold"/>
              </a:rPr>
              <a:t>Gramatika současné němčiny I–IV</a:t>
            </a:r>
          </a:p>
          <a:p>
            <a:pPr algn="ctr">
              <a:lnSpc>
                <a:spcPts val="2780"/>
              </a:lnSpc>
            </a:pPr>
            <a:endParaRPr lang="en-US" sz="2574" b="1">
              <a:solidFill>
                <a:srgbClr val="FFFFFF"/>
              </a:solidFill>
              <a:latin typeface="Lora Bold"/>
              <a:ea typeface="Lora Bold"/>
              <a:cs typeface="Lora Bold"/>
              <a:sym typeface="Lora Bold"/>
            </a:endParaRPr>
          </a:p>
          <a:p>
            <a:pPr algn="ctr">
              <a:lnSpc>
                <a:spcPts val="2780"/>
              </a:lnSpc>
            </a:pPr>
            <a:r>
              <a:rPr lang="en-US" sz="2574" b="1">
                <a:solidFill>
                  <a:srgbClr val="FFFFFF"/>
                </a:solidFill>
                <a:latin typeface="Lora Bold"/>
                <a:ea typeface="Lora Bold"/>
                <a:cs typeface="Lora Bold"/>
                <a:sym typeface="Lora Bold"/>
              </a:rPr>
              <a:t>Dějiny a reálie německé jazykové oblasti </a:t>
            </a:r>
          </a:p>
          <a:p>
            <a:pPr algn="ctr">
              <a:lnSpc>
                <a:spcPts val="2780"/>
              </a:lnSpc>
            </a:pPr>
            <a:endParaRPr lang="en-US" sz="2574" b="1">
              <a:solidFill>
                <a:srgbClr val="FFFFFF"/>
              </a:solidFill>
              <a:latin typeface="Lora Bold"/>
              <a:ea typeface="Lora Bold"/>
              <a:cs typeface="Lora Bold"/>
              <a:sym typeface="Lora Bold"/>
            </a:endParaRPr>
          </a:p>
          <a:p>
            <a:pPr algn="ctr">
              <a:lnSpc>
                <a:spcPts val="2780"/>
              </a:lnSpc>
            </a:pPr>
            <a:r>
              <a:rPr lang="en-US" sz="2574" b="1">
                <a:solidFill>
                  <a:srgbClr val="FFFFFF"/>
                </a:solidFill>
                <a:latin typeface="Lora Bold"/>
                <a:ea typeface="Lora Bold"/>
                <a:cs typeface="Lora Bold"/>
                <a:sym typeface="Lora Bold"/>
              </a:rPr>
              <a:t>Lexikologie a slovotvorba němčiny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680235" y="2579544"/>
            <a:ext cx="3418620" cy="909284"/>
            <a:chOff x="0" y="0"/>
            <a:chExt cx="930404" cy="24746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930404" cy="247469"/>
            </a:xfrm>
            <a:custGeom>
              <a:avLst/>
              <a:gdLst/>
              <a:ahLst/>
              <a:cxnLst/>
              <a:rect l="l" t="t" r="r" b="b"/>
              <a:pathLst>
                <a:path w="930404" h="247469">
                  <a:moveTo>
                    <a:pt x="115496" y="0"/>
                  </a:moveTo>
                  <a:lnTo>
                    <a:pt x="814907" y="0"/>
                  </a:lnTo>
                  <a:cubicBezTo>
                    <a:pt x="845539" y="0"/>
                    <a:pt x="874916" y="12168"/>
                    <a:pt x="896576" y="33828"/>
                  </a:cubicBezTo>
                  <a:cubicBezTo>
                    <a:pt x="918235" y="55488"/>
                    <a:pt x="930404" y="84865"/>
                    <a:pt x="930404" y="115496"/>
                  </a:cubicBezTo>
                  <a:lnTo>
                    <a:pt x="930404" y="131972"/>
                  </a:lnTo>
                  <a:cubicBezTo>
                    <a:pt x="930404" y="162604"/>
                    <a:pt x="918235" y="191981"/>
                    <a:pt x="896576" y="213641"/>
                  </a:cubicBezTo>
                  <a:cubicBezTo>
                    <a:pt x="874916" y="235300"/>
                    <a:pt x="845539" y="247469"/>
                    <a:pt x="814907" y="247469"/>
                  </a:cubicBezTo>
                  <a:lnTo>
                    <a:pt x="115496" y="247469"/>
                  </a:lnTo>
                  <a:cubicBezTo>
                    <a:pt x="84865" y="247469"/>
                    <a:pt x="55488" y="235300"/>
                    <a:pt x="33828" y="213641"/>
                  </a:cubicBezTo>
                  <a:cubicBezTo>
                    <a:pt x="12168" y="191981"/>
                    <a:pt x="0" y="162604"/>
                    <a:pt x="0" y="131972"/>
                  </a:cubicBezTo>
                  <a:lnTo>
                    <a:pt x="0" y="115496"/>
                  </a:lnTo>
                  <a:cubicBezTo>
                    <a:pt x="0" y="84865"/>
                    <a:pt x="12168" y="55488"/>
                    <a:pt x="33828" y="33828"/>
                  </a:cubicBezTo>
                  <a:cubicBezTo>
                    <a:pt x="55488" y="12168"/>
                    <a:pt x="84865" y="0"/>
                    <a:pt x="115496" y="0"/>
                  </a:cubicBezTo>
                  <a:close/>
                </a:path>
              </a:pathLst>
            </a:custGeom>
            <a:solidFill>
              <a:srgbClr val="AB3E0A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47625"/>
              <a:ext cx="930404" cy="2950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1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3035489" y="2579544"/>
            <a:ext cx="4462163" cy="639761"/>
            <a:chOff x="0" y="0"/>
            <a:chExt cx="1214412" cy="174116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214412" cy="174116"/>
            </a:xfrm>
            <a:custGeom>
              <a:avLst/>
              <a:gdLst/>
              <a:ahLst/>
              <a:cxnLst/>
              <a:rect l="l" t="t" r="r" b="b"/>
              <a:pathLst>
                <a:path w="1214412" h="174116">
                  <a:moveTo>
                    <a:pt x="87058" y="0"/>
                  </a:moveTo>
                  <a:lnTo>
                    <a:pt x="1127354" y="0"/>
                  </a:lnTo>
                  <a:cubicBezTo>
                    <a:pt x="1175435" y="0"/>
                    <a:pt x="1214412" y="38977"/>
                    <a:pt x="1214412" y="87058"/>
                  </a:cubicBezTo>
                  <a:lnTo>
                    <a:pt x="1214412" y="87058"/>
                  </a:lnTo>
                  <a:cubicBezTo>
                    <a:pt x="1214412" y="110147"/>
                    <a:pt x="1205240" y="132291"/>
                    <a:pt x="1188913" y="148617"/>
                  </a:cubicBezTo>
                  <a:cubicBezTo>
                    <a:pt x="1172587" y="164944"/>
                    <a:pt x="1150443" y="174116"/>
                    <a:pt x="1127354" y="174116"/>
                  </a:cubicBezTo>
                  <a:lnTo>
                    <a:pt x="87058" y="174116"/>
                  </a:lnTo>
                  <a:cubicBezTo>
                    <a:pt x="38977" y="174116"/>
                    <a:pt x="0" y="135139"/>
                    <a:pt x="0" y="87058"/>
                  </a:cubicBezTo>
                  <a:lnTo>
                    <a:pt x="0" y="87058"/>
                  </a:lnTo>
                  <a:cubicBezTo>
                    <a:pt x="0" y="38977"/>
                    <a:pt x="38977" y="0"/>
                    <a:pt x="87058" y="0"/>
                  </a:cubicBezTo>
                  <a:close/>
                </a:path>
              </a:pathLst>
            </a:custGeom>
            <a:solidFill>
              <a:srgbClr val="AB3E0A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47625"/>
              <a:ext cx="1214412" cy="2217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19"/>
                </a:lnSpc>
              </a:pPr>
              <a:endParaRPr/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787065" y="2681002"/>
            <a:ext cx="3195597" cy="794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6"/>
              </a:lnSpc>
            </a:pPr>
            <a:r>
              <a:rPr lang="en-US" sz="2857" b="1">
                <a:solidFill>
                  <a:srgbClr val="FFFFFF"/>
                </a:solidFill>
                <a:latin typeface="Lora Bold"/>
                <a:ea typeface="Lora Bold"/>
                <a:cs typeface="Lora Bold"/>
                <a:sym typeface="Lora Bold"/>
              </a:rPr>
              <a:t>Společný studijní základ: 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3175850" y="2681002"/>
            <a:ext cx="4181442" cy="404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6"/>
              </a:lnSpc>
            </a:pPr>
            <a:r>
              <a:rPr lang="en-US" sz="2857" b="1">
                <a:solidFill>
                  <a:srgbClr val="FFFFFF"/>
                </a:solidFill>
                <a:latin typeface="Lora Bold"/>
                <a:ea typeface="Lora Bold"/>
                <a:cs typeface="Lora Bold"/>
                <a:sym typeface="Lora Bold"/>
              </a:rPr>
              <a:t>Učitelská propedeutika 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6393856" y="2748298"/>
            <a:ext cx="3881963" cy="404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6"/>
              </a:lnSpc>
            </a:pPr>
            <a:r>
              <a:rPr lang="en-US" sz="2857" b="1">
                <a:solidFill>
                  <a:srgbClr val="FFFFFF"/>
                </a:solidFill>
                <a:latin typeface="Lora Bold"/>
                <a:ea typeface="Lora Bold"/>
                <a:cs typeface="Lora Bold"/>
                <a:sym typeface="Lora Bold"/>
              </a:rPr>
              <a:t>Oborové předměty</a:t>
            </a:r>
          </a:p>
        </p:txBody>
      </p:sp>
      <p:grpSp>
        <p:nvGrpSpPr>
          <p:cNvPr id="32" name="Group 32"/>
          <p:cNvGrpSpPr/>
          <p:nvPr/>
        </p:nvGrpSpPr>
        <p:grpSpPr>
          <a:xfrm>
            <a:off x="5096983" y="7718439"/>
            <a:ext cx="6711318" cy="673434"/>
            <a:chOff x="0" y="0"/>
            <a:chExt cx="1826537" cy="18328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1826537" cy="183280"/>
            </a:xfrm>
            <a:custGeom>
              <a:avLst/>
              <a:gdLst/>
              <a:ahLst/>
              <a:cxnLst/>
              <a:rect l="l" t="t" r="r" b="b"/>
              <a:pathLst>
                <a:path w="1826537" h="183280">
                  <a:moveTo>
                    <a:pt x="58832" y="0"/>
                  </a:moveTo>
                  <a:lnTo>
                    <a:pt x="1767705" y="0"/>
                  </a:lnTo>
                  <a:cubicBezTo>
                    <a:pt x="1800197" y="0"/>
                    <a:pt x="1826537" y="26340"/>
                    <a:pt x="1826537" y="58832"/>
                  </a:cubicBezTo>
                  <a:lnTo>
                    <a:pt x="1826537" y="124449"/>
                  </a:lnTo>
                  <a:cubicBezTo>
                    <a:pt x="1826537" y="156940"/>
                    <a:pt x="1800197" y="183280"/>
                    <a:pt x="1767705" y="183280"/>
                  </a:cubicBezTo>
                  <a:lnTo>
                    <a:pt x="58832" y="183280"/>
                  </a:lnTo>
                  <a:cubicBezTo>
                    <a:pt x="26340" y="183280"/>
                    <a:pt x="0" y="156940"/>
                    <a:pt x="0" y="124449"/>
                  </a:cubicBezTo>
                  <a:lnTo>
                    <a:pt x="0" y="58832"/>
                  </a:lnTo>
                  <a:cubicBezTo>
                    <a:pt x="0" y="26340"/>
                    <a:pt x="26340" y="0"/>
                    <a:pt x="58832" y="0"/>
                  </a:cubicBezTo>
                  <a:close/>
                </a:path>
              </a:pathLst>
            </a:custGeom>
            <a:solidFill>
              <a:srgbClr val="AB3E0A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47625"/>
              <a:ext cx="1826537" cy="2309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19"/>
                </a:lnSpc>
              </a:pPr>
              <a:endParaRPr/>
            </a:p>
          </p:txBody>
        </p:sp>
      </p:grpSp>
      <p:sp>
        <p:nvSpPr>
          <p:cNvPr id="35" name="TextBox 35"/>
          <p:cNvSpPr txBox="1"/>
          <p:nvPr/>
        </p:nvSpPr>
        <p:spPr>
          <a:xfrm>
            <a:off x="4627007" y="7866969"/>
            <a:ext cx="7415661" cy="404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6"/>
              </a:lnSpc>
            </a:pPr>
            <a:r>
              <a:rPr lang="en-US" sz="2857" b="1">
                <a:solidFill>
                  <a:srgbClr val="FFFFFF"/>
                </a:solidFill>
                <a:latin typeface="Lora Bold"/>
                <a:ea typeface="Lora Bold"/>
                <a:cs typeface="Lora Bold"/>
                <a:sym typeface="Lora Bold"/>
              </a:rPr>
              <a:t>Specializační předměty dle výběru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3111">
            <a:off x="1250153" y="2608422"/>
            <a:ext cx="15787694" cy="0"/>
          </a:xfrm>
          <a:prstGeom prst="line">
            <a:avLst/>
          </a:prstGeom>
          <a:ln w="47625" cap="rnd">
            <a:solidFill>
              <a:srgbClr val="D22D4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3" name="TextBox 3"/>
          <p:cNvSpPr txBox="1"/>
          <p:nvPr/>
        </p:nvSpPr>
        <p:spPr>
          <a:xfrm>
            <a:off x="1348740" y="3426515"/>
            <a:ext cx="16693109" cy="38934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51510" lvl="1" indent="-325755" algn="l">
              <a:lnSpc>
                <a:spcPts val="3888"/>
              </a:lnSpc>
              <a:buFont typeface="Arial"/>
              <a:buChar char="•"/>
            </a:pPr>
            <a:r>
              <a:rPr lang="en-US" sz="3600" spc="33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možno absolvovat během NMgr. studia</a:t>
            </a:r>
          </a:p>
          <a:p>
            <a:pPr marL="651510" lvl="1" indent="-325755" algn="l">
              <a:lnSpc>
                <a:spcPts val="3888"/>
              </a:lnSpc>
              <a:buFont typeface="Arial"/>
              <a:buChar char="•"/>
            </a:pPr>
            <a:r>
              <a:rPr lang="en-US" sz="3600" spc="33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placený kurz celoživotního vzdělávání </a:t>
            </a:r>
          </a:p>
          <a:p>
            <a:pPr marL="651510" lvl="1" indent="-325755" algn="l">
              <a:lnSpc>
                <a:spcPts val="3888"/>
              </a:lnSpc>
              <a:buFont typeface="Arial"/>
              <a:buChar char="•"/>
            </a:pPr>
            <a:r>
              <a:rPr lang="en-US" sz="3600" spc="33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předměty pedagogicko-psychologického základu</a:t>
            </a:r>
          </a:p>
          <a:p>
            <a:pPr marL="651510" lvl="1" indent="-325755" algn="l">
              <a:lnSpc>
                <a:spcPts val="3888"/>
              </a:lnSpc>
              <a:buFont typeface="Arial"/>
              <a:buChar char="•"/>
            </a:pPr>
            <a:r>
              <a:rPr lang="en-US" sz="3600" spc="33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didaktika němčiny (dvousemestrální)</a:t>
            </a:r>
          </a:p>
          <a:p>
            <a:pPr marL="651510" lvl="1" indent="-325755" algn="l">
              <a:lnSpc>
                <a:spcPts val="3888"/>
              </a:lnSpc>
              <a:buFont typeface="Arial"/>
              <a:buChar char="•"/>
            </a:pPr>
            <a:r>
              <a:rPr lang="en-US" sz="3600" spc="33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600" b="1" spc="33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pedagogická praxe</a:t>
            </a:r>
          </a:p>
          <a:p>
            <a:pPr marL="651510" lvl="1" indent="-325755" algn="l">
              <a:lnSpc>
                <a:spcPts val="3888"/>
              </a:lnSpc>
              <a:buFont typeface="Arial"/>
              <a:buChar char="•"/>
            </a:pPr>
            <a:r>
              <a:rPr lang="en-US" sz="3600" spc="33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600" b="1" spc="33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závěrečná práce</a:t>
            </a:r>
            <a:r>
              <a:rPr lang="en-US" sz="3600" spc="33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(pedagogika/psychologie/ didaktika)</a:t>
            </a:r>
          </a:p>
          <a:p>
            <a:pPr marL="651510" lvl="1" indent="-325755" algn="l">
              <a:lnSpc>
                <a:spcPts val="3888"/>
              </a:lnSpc>
              <a:buFont typeface="Arial"/>
              <a:buChar char="•"/>
            </a:pPr>
            <a:r>
              <a:rPr lang="en-US" sz="3600" spc="33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600" b="1" spc="33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závěrečná zkouška</a:t>
            </a:r>
          </a:p>
          <a:p>
            <a:pPr marL="651510" lvl="1" indent="-325755" algn="l">
              <a:lnSpc>
                <a:spcPts val="3888"/>
              </a:lnSpc>
            </a:pPr>
            <a:endParaRPr lang="en-US" sz="3600" b="1" spc="33">
              <a:solidFill>
                <a:srgbClr val="000000"/>
              </a:solidFill>
              <a:latin typeface="Lora Bold"/>
              <a:ea typeface="Lora Bold"/>
              <a:cs typeface="Lora Bold"/>
              <a:sym typeface="Lora Bold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3716172" y="5907784"/>
            <a:ext cx="4325677" cy="4114800"/>
          </a:xfrm>
          <a:custGeom>
            <a:avLst/>
            <a:gdLst/>
            <a:ahLst/>
            <a:cxnLst/>
            <a:rect l="l" t="t" r="r" b="b"/>
            <a:pathLst>
              <a:path w="4325677" h="4114800">
                <a:moveTo>
                  <a:pt x="0" y="0"/>
                </a:moveTo>
                <a:lnTo>
                  <a:pt x="4325677" y="0"/>
                </a:lnTo>
                <a:lnTo>
                  <a:pt x="43256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11682245" y="7319954"/>
            <a:ext cx="1739511" cy="2702630"/>
          </a:xfrm>
          <a:custGeom>
            <a:avLst/>
            <a:gdLst/>
            <a:ahLst/>
            <a:cxnLst/>
            <a:rect l="l" t="t" r="r" b="b"/>
            <a:pathLst>
              <a:path w="1739511" h="2702630">
                <a:moveTo>
                  <a:pt x="0" y="0"/>
                </a:moveTo>
                <a:lnTo>
                  <a:pt x="1739511" y="0"/>
                </a:lnTo>
                <a:lnTo>
                  <a:pt x="1739511" y="2702630"/>
                </a:lnTo>
                <a:lnTo>
                  <a:pt x="0" y="27026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TextBox 6"/>
          <p:cNvSpPr txBox="1"/>
          <p:nvPr/>
        </p:nvSpPr>
        <p:spPr>
          <a:xfrm>
            <a:off x="246151" y="497351"/>
            <a:ext cx="17795698" cy="1834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28"/>
              </a:lnSpc>
            </a:pPr>
            <a:r>
              <a:rPr lang="en-US" sz="6600" b="1" spc="59">
                <a:solidFill>
                  <a:srgbClr val="CC0000"/>
                </a:solidFill>
                <a:latin typeface="Lora Bold"/>
                <a:ea typeface="Lora Bold"/>
                <a:cs typeface="Lora Bold"/>
                <a:sym typeface="Lora Bold"/>
              </a:rPr>
              <a:t>Pedagogické minimum </a:t>
            </a:r>
          </a:p>
          <a:p>
            <a:pPr algn="ctr">
              <a:lnSpc>
                <a:spcPts val="7128"/>
              </a:lnSpc>
            </a:pPr>
            <a:r>
              <a:rPr lang="en-US" sz="6600" spc="61">
                <a:solidFill>
                  <a:srgbClr val="CC0000"/>
                </a:solidFill>
                <a:latin typeface="Lora"/>
                <a:ea typeface="Lora"/>
                <a:cs typeface="Lora"/>
                <a:sym typeface="Lora"/>
              </a:rPr>
              <a:t>(během mag. studia)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3111">
            <a:off x="1250153" y="2608422"/>
            <a:ext cx="15787694" cy="0"/>
          </a:xfrm>
          <a:prstGeom prst="line">
            <a:avLst/>
          </a:prstGeom>
          <a:ln w="47625" cap="rnd">
            <a:solidFill>
              <a:srgbClr val="D22D4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3" name="TextBox 3"/>
          <p:cNvSpPr txBox="1"/>
          <p:nvPr/>
        </p:nvSpPr>
        <p:spPr>
          <a:xfrm>
            <a:off x="1348740" y="2944558"/>
            <a:ext cx="15910560" cy="4397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60095" lvl="1" indent="-380048" algn="l">
              <a:lnSpc>
                <a:spcPts val="5040"/>
              </a:lnSpc>
              <a:buFont typeface="Arial"/>
              <a:buChar char="•"/>
            </a:pPr>
            <a:r>
              <a:rPr lang="en-US" sz="4200" spc="39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4200" b="1" spc="39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deadline: </a:t>
            </a:r>
          </a:p>
          <a:p>
            <a:pPr marL="760095" lvl="1" indent="-380048" algn="l">
              <a:lnSpc>
                <a:spcPts val="5040"/>
              </a:lnSpc>
              <a:buFont typeface="Arial"/>
              <a:buChar char="•"/>
            </a:pPr>
            <a:r>
              <a:rPr lang="en-US" sz="4200" spc="37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podání přihlášky včetně zaplacení poplatku – </a:t>
            </a:r>
            <a:r>
              <a:rPr lang="en-US" sz="4200" b="1" spc="37">
                <a:solidFill>
                  <a:srgbClr val="FF0000"/>
                </a:solidFill>
                <a:latin typeface="Lora Bold"/>
                <a:ea typeface="Lora Bold"/>
                <a:cs typeface="Lora Bold"/>
                <a:sym typeface="Lora Bold"/>
              </a:rPr>
              <a:t>do</a:t>
            </a:r>
            <a:r>
              <a:rPr lang="en-US" sz="4200" spc="37">
                <a:solidFill>
                  <a:srgbClr val="FF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4200" b="1" spc="37">
                <a:solidFill>
                  <a:srgbClr val="FF0000"/>
                </a:solidFill>
                <a:latin typeface="Lora Bold"/>
                <a:ea typeface="Lora Bold"/>
                <a:cs typeface="Lora Bold"/>
                <a:sym typeface="Lora Bold"/>
              </a:rPr>
              <a:t>28. 2. 2025</a:t>
            </a:r>
          </a:p>
          <a:p>
            <a:pPr algn="l">
              <a:lnSpc>
                <a:spcPts val="5040"/>
              </a:lnSpc>
            </a:pPr>
            <a:endParaRPr lang="en-US" sz="4200" b="1" spc="37">
              <a:solidFill>
                <a:srgbClr val="FF0000"/>
              </a:solidFill>
              <a:latin typeface="Lora Bold"/>
              <a:ea typeface="Lora Bold"/>
              <a:cs typeface="Lora Bold"/>
              <a:sym typeface="Lora Bold"/>
            </a:endParaRPr>
          </a:p>
          <a:p>
            <a:pPr marL="760095" lvl="1" indent="-380048" algn="l">
              <a:lnSpc>
                <a:spcPts val="5040"/>
              </a:lnSpc>
              <a:buFont typeface="Arial"/>
              <a:buChar char="•"/>
            </a:pPr>
            <a:r>
              <a:rPr lang="en-US" sz="4200" spc="39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podrobnosti:</a:t>
            </a:r>
          </a:p>
          <a:p>
            <a:pPr marL="760095" lvl="1" indent="-380048" algn="l">
              <a:lnSpc>
                <a:spcPts val="5040"/>
              </a:lnSpc>
            </a:pPr>
            <a:endParaRPr lang="en-US" sz="4200" spc="39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760095" lvl="1" indent="-380048" algn="l">
              <a:lnSpc>
                <a:spcPts val="5040"/>
              </a:lnSpc>
            </a:pPr>
            <a:endParaRPr lang="en-US" sz="4200" spc="39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760095" lvl="1" indent="-380048" algn="l">
              <a:lnSpc>
                <a:spcPts val="4032"/>
              </a:lnSpc>
            </a:pPr>
            <a:endParaRPr lang="en-US" sz="4200" spc="39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4" name="Freeform 4" descr="Obsah obrázku vzor, čtverec, Symetrie, pixel  Popis byl vytvořen automaticky"/>
          <p:cNvSpPr/>
          <p:nvPr/>
        </p:nvSpPr>
        <p:spPr>
          <a:xfrm>
            <a:off x="4009088" y="5599611"/>
            <a:ext cx="3140107" cy="3140108"/>
          </a:xfrm>
          <a:custGeom>
            <a:avLst/>
            <a:gdLst/>
            <a:ahLst/>
            <a:cxnLst/>
            <a:rect l="l" t="t" r="r" b="b"/>
            <a:pathLst>
              <a:path w="3140107" h="3140108">
                <a:moveTo>
                  <a:pt x="0" y="0"/>
                </a:moveTo>
                <a:lnTo>
                  <a:pt x="3140108" y="0"/>
                </a:lnTo>
                <a:lnTo>
                  <a:pt x="3140108" y="3140107"/>
                </a:lnTo>
                <a:lnTo>
                  <a:pt x="0" y="31401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9304020" y="4750965"/>
            <a:ext cx="7260636" cy="4837399"/>
          </a:xfrm>
          <a:custGeom>
            <a:avLst/>
            <a:gdLst/>
            <a:ahLst/>
            <a:cxnLst/>
            <a:rect l="l" t="t" r="r" b="b"/>
            <a:pathLst>
              <a:path w="7260636" h="4837399">
                <a:moveTo>
                  <a:pt x="0" y="0"/>
                </a:moveTo>
                <a:lnTo>
                  <a:pt x="7260636" y="0"/>
                </a:lnTo>
                <a:lnTo>
                  <a:pt x="7260636" y="4837399"/>
                </a:lnTo>
                <a:lnTo>
                  <a:pt x="0" y="48373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TextBox 6"/>
          <p:cNvSpPr txBox="1"/>
          <p:nvPr/>
        </p:nvSpPr>
        <p:spPr>
          <a:xfrm>
            <a:off x="1348740" y="1392668"/>
            <a:ext cx="15590520" cy="929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28"/>
              </a:lnSpc>
            </a:pPr>
            <a:r>
              <a:rPr lang="en-US" sz="6600" spc="61">
                <a:solidFill>
                  <a:srgbClr val="CC0000"/>
                </a:solidFill>
                <a:latin typeface="Lora"/>
                <a:ea typeface="Lora"/>
                <a:cs typeface="Lora"/>
                <a:sym typeface="Lora"/>
              </a:rPr>
              <a:t>Přijímací zkouška – obecné podmínky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250156" y="2625826"/>
            <a:ext cx="15787687" cy="14288"/>
          </a:xfrm>
          <a:prstGeom prst="line">
            <a:avLst/>
          </a:prstGeom>
          <a:ln w="47625" cap="rnd">
            <a:solidFill>
              <a:srgbClr val="D22D4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3" name="TextBox 3"/>
          <p:cNvSpPr txBox="1"/>
          <p:nvPr/>
        </p:nvSpPr>
        <p:spPr>
          <a:xfrm>
            <a:off x="1348740" y="1262444"/>
            <a:ext cx="15590520" cy="929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28"/>
              </a:lnSpc>
            </a:pPr>
            <a:r>
              <a:rPr lang="en-US" sz="6600" spc="61">
                <a:solidFill>
                  <a:srgbClr val="CC0000"/>
                </a:solidFill>
                <a:latin typeface="Lora"/>
                <a:ea typeface="Lora"/>
                <a:cs typeface="Lora"/>
                <a:sym typeface="Lora"/>
              </a:rPr>
              <a:t>Přijímací zkouška – termíny a různé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348740" y="3121862"/>
            <a:ext cx="15590520" cy="5501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51510" lvl="1" indent="-325755" algn="l">
              <a:lnSpc>
                <a:spcPts val="3888"/>
              </a:lnSpc>
              <a:buFont typeface="Arial"/>
              <a:buChar char="•"/>
            </a:pPr>
            <a:r>
              <a:rPr lang="en-US" sz="3600" spc="33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600" spc="33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jeden</a:t>
            </a:r>
            <a:r>
              <a:rPr lang="en-US" sz="3600" spc="33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600" spc="33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řádný</a:t>
            </a:r>
            <a:r>
              <a:rPr lang="en-US" sz="3600" spc="33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a </a:t>
            </a:r>
            <a:r>
              <a:rPr lang="en-US" sz="3600" spc="33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jeden</a:t>
            </a:r>
            <a:r>
              <a:rPr lang="en-US" sz="3600" spc="33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600" spc="33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náhradní</a:t>
            </a:r>
            <a:r>
              <a:rPr lang="en-US" sz="3600" spc="33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600" spc="33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termín</a:t>
            </a:r>
            <a:r>
              <a:rPr lang="en-US" sz="3600" spc="33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</a:p>
          <a:p>
            <a:pPr marL="651510" lvl="1" indent="-325755" algn="l">
              <a:lnSpc>
                <a:spcPts val="3888"/>
              </a:lnSpc>
              <a:buFont typeface="Arial"/>
              <a:buChar char="•"/>
            </a:pPr>
            <a:r>
              <a:rPr lang="en-US" sz="3600" spc="33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600" b="1" spc="33" dirty="0" err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přijímací</a:t>
            </a:r>
            <a:r>
              <a:rPr lang="en-US" sz="3600" b="1" spc="33" dirty="0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3600" b="1" spc="33" dirty="0" err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zkouška</a:t>
            </a:r>
            <a:r>
              <a:rPr lang="en-US" sz="3600" b="1" spc="33" dirty="0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:</a:t>
            </a:r>
            <a:r>
              <a:rPr lang="en-US" sz="3600" spc="33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v </a:t>
            </a:r>
            <a:r>
              <a:rPr lang="en-US" sz="3600" spc="33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období</a:t>
            </a:r>
            <a:r>
              <a:rPr lang="en-US" sz="3600" spc="33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600" b="1" spc="33" dirty="0">
                <a:solidFill>
                  <a:srgbClr val="FF0000"/>
                </a:solidFill>
                <a:latin typeface="Lora Bold"/>
                <a:ea typeface="Lora Bold"/>
                <a:cs typeface="Lora Bold"/>
                <a:sym typeface="Lora Bold"/>
              </a:rPr>
              <a:t>2. 6. – 13. 6. 2025</a:t>
            </a:r>
          </a:p>
          <a:p>
            <a:pPr marL="651510" lvl="1" indent="-325755" algn="l">
              <a:lnSpc>
                <a:spcPts val="3888"/>
              </a:lnSpc>
              <a:buFont typeface="Arial"/>
              <a:buChar char="•"/>
            </a:pPr>
            <a:r>
              <a:rPr lang="en-US" sz="3600" spc="33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600" spc="33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náhradní</a:t>
            </a:r>
            <a:r>
              <a:rPr lang="en-US" sz="3600" spc="33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600" spc="33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termín</a:t>
            </a:r>
            <a:r>
              <a:rPr lang="en-US" sz="3600" spc="33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: </a:t>
            </a:r>
            <a:r>
              <a:rPr lang="en-US" sz="3600" spc="33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srpen</a:t>
            </a:r>
            <a:r>
              <a:rPr lang="en-US" sz="3600" spc="33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/</a:t>
            </a:r>
            <a:r>
              <a:rPr lang="en-US" sz="3600" spc="33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září</a:t>
            </a:r>
            <a:r>
              <a:rPr lang="en-US" sz="3600" spc="33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2025	</a:t>
            </a:r>
          </a:p>
          <a:p>
            <a:pPr marL="651510" lvl="1" indent="-325755" algn="l">
              <a:lnSpc>
                <a:spcPts val="3888"/>
              </a:lnSpc>
              <a:buFont typeface="Arial"/>
              <a:buChar char="•"/>
            </a:pPr>
            <a:r>
              <a:rPr lang="en-US" sz="3600" spc="33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600" spc="33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zveřejnění</a:t>
            </a:r>
            <a:r>
              <a:rPr lang="en-US" sz="3600" spc="33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600" spc="33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výsledků</a:t>
            </a:r>
            <a:r>
              <a:rPr lang="en-US" sz="3600" spc="33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v </a:t>
            </a:r>
            <a:r>
              <a:rPr lang="en-US" sz="3600" spc="33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SISu</a:t>
            </a:r>
            <a:r>
              <a:rPr lang="en-US" sz="3600" spc="33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do 27. 6. 2025</a:t>
            </a:r>
          </a:p>
          <a:p>
            <a:pPr algn="l">
              <a:lnSpc>
                <a:spcPts val="3888"/>
              </a:lnSpc>
            </a:pPr>
            <a:endParaRPr lang="en-US" sz="3600" spc="33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651510" lvl="1" indent="-325755" algn="l">
              <a:lnSpc>
                <a:spcPts val="3888"/>
              </a:lnSpc>
              <a:buFont typeface="Arial"/>
              <a:buChar char="•"/>
            </a:pPr>
            <a:r>
              <a:rPr lang="en-US" sz="3600" b="1" spc="33" dirty="0" err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prominout</a:t>
            </a:r>
            <a:r>
              <a:rPr lang="en-US" sz="3600" b="1" spc="33" dirty="0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3600" b="1" spc="33" dirty="0" err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zkoušku</a:t>
            </a:r>
            <a:r>
              <a:rPr lang="en-US" sz="3600" b="1" spc="33" dirty="0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3600" b="1" spc="33" dirty="0" err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nelze</a:t>
            </a:r>
            <a:endParaRPr lang="en-US" sz="3600" b="1" spc="33" dirty="0">
              <a:solidFill>
                <a:srgbClr val="000000"/>
              </a:solidFill>
              <a:latin typeface="Lora Bold"/>
              <a:ea typeface="Lora Bold"/>
              <a:cs typeface="Lora Bold"/>
              <a:sym typeface="Lora Bold"/>
            </a:endParaRPr>
          </a:p>
          <a:p>
            <a:pPr marL="651510" lvl="1" indent="-325755" algn="l">
              <a:lnSpc>
                <a:spcPts val="3888"/>
              </a:lnSpc>
              <a:buFont typeface="Arial"/>
              <a:buChar char="•"/>
            </a:pPr>
            <a:r>
              <a:rPr lang="en-US" sz="3600" spc="33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překryv</a:t>
            </a:r>
            <a:r>
              <a:rPr lang="en-US" sz="3600" spc="33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600" spc="33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termínů</a:t>
            </a:r>
            <a:r>
              <a:rPr lang="en-US" sz="3600" spc="33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u </a:t>
            </a:r>
            <a:r>
              <a:rPr lang="en-US" sz="3600" spc="33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přihlášek</a:t>
            </a:r>
            <a:r>
              <a:rPr lang="en-US" sz="3600" spc="33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600" spc="33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na</a:t>
            </a:r>
            <a:r>
              <a:rPr lang="en-US" sz="3600" spc="33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600" spc="33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různé</a:t>
            </a:r>
            <a:r>
              <a:rPr lang="en-US" sz="3600" spc="33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600" spc="33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fakulty</a:t>
            </a:r>
            <a:r>
              <a:rPr lang="en-US" sz="3600" spc="33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600" spc="33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či</a:t>
            </a:r>
            <a:r>
              <a:rPr lang="en-US" sz="3600" spc="33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600" spc="33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jiné</a:t>
            </a:r>
            <a:r>
              <a:rPr lang="en-US" sz="3600" spc="33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600" spc="33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univerzity</a:t>
            </a:r>
            <a:r>
              <a:rPr lang="en-US" sz="3600" spc="33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600" spc="33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nelze</a:t>
            </a:r>
            <a:r>
              <a:rPr lang="en-US" sz="3600" spc="33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600" spc="33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vyloučit</a:t>
            </a:r>
            <a:endParaRPr lang="en-US" sz="3600" spc="33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651510" lvl="1" indent="-325755" algn="l">
              <a:lnSpc>
                <a:spcPts val="3888"/>
              </a:lnSpc>
              <a:buFont typeface="Arial"/>
              <a:buChar char="•"/>
            </a:pPr>
            <a:r>
              <a:rPr lang="en-US" sz="3600" spc="33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o </a:t>
            </a:r>
            <a:r>
              <a:rPr lang="en-US" sz="3600" spc="33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náhradní</a:t>
            </a:r>
            <a:r>
              <a:rPr lang="en-US" sz="3600" spc="33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600" spc="33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termín</a:t>
            </a:r>
            <a:r>
              <a:rPr lang="en-US" sz="3600" spc="33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600" spc="33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lze</a:t>
            </a:r>
            <a:r>
              <a:rPr lang="en-US" sz="3600" spc="33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600" spc="33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požádat</a:t>
            </a:r>
            <a:r>
              <a:rPr lang="en-US" sz="3600" spc="33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v </a:t>
            </a:r>
            <a:r>
              <a:rPr lang="en-US" sz="3600" spc="33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odůvodněných</a:t>
            </a:r>
            <a:r>
              <a:rPr lang="en-US" sz="3600" spc="33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600" spc="33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případech</a:t>
            </a:r>
            <a:endParaRPr lang="en-US" sz="3600" spc="33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651510" lvl="1" indent="-325755" algn="l">
              <a:lnSpc>
                <a:spcPts val="3888"/>
              </a:lnSpc>
              <a:buFont typeface="Arial"/>
              <a:buChar char="•"/>
            </a:pPr>
            <a:r>
              <a:rPr lang="en-US" sz="3600" spc="33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test </a:t>
            </a:r>
            <a:r>
              <a:rPr lang="en-US" sz="3600" spc="33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obecných</a:t>
            </a:r>
            <a:r>
              <a:rPr lang="en-US" sz="3600" spc="33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600" spc="33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studijních</a:t>
            </a:r>
            <a:r>
              <a:rPr lang="en-US" sz="3600" spc="33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600" spc="33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předpokladů</a:t>
            </a:r>
            <a:r>
              <a:rPr lang="en-US" sz="3600" spc="33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600" b="1" spc="33" dirty="0" err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nevyžadujeme</a:t>
            </a:r>
            <a:endParaRPr lang="en-US" sz="3600" b="1" spc="33" dirty="0">
              <a:solidFill>
                <a:srgbClr val="000000"/>
              </a:solidFill>
              <a:latin typeface="Lora Bold"/>
              <a:ea typeface="Lora Bold"/>
              <a:cs typeface="Lora Bold"/>
              <a:sym typeface="Lora Bold"/>
            </a:endParaRPr>
          </a:p>
          <a:p>
            <a:pPr marL="651510" lvl="1" indent="-325755" algn="l">
              <a:lnSpc>
                <a:spcPts val="3888"/>
              </a:lnSpc>
            </a:pPr>
            <a:endParaRPr lang="en-US" sz="3600" b="1" spc="33" dirty="0">
              <a:solidFill>
                <a:srgbClr val="000000"/>
              </a:solidFill>
              <a:latin typeface="Lora Bold"/>
              <a:ea typeface="Lora Bold"/>
              <a:cs typeface="Lora Bold"/>
              <a:sym typeface="Lora Bold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250156" y="1788297"/>
            <a:ext cx="15787688" cy="14288"/>
          </a:xfrm>
          <a:prstGeom prst="line">
            <a:avLst/>
          </a:prstGeom>
          <a:ln w="47625" cap="rnd">
            <a:solidFill>
              <a:srgbClr val="D22D4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3" name="TextBox 3"/>
          <p:cNvSpPr txBox="1"/>
          <p:nvPr/>
        </p:nvSpPr>
        <p:spPr>
          <a:xfrm>
            <a:off x="1348740" y="602170"/>
            <a:ext cx="15590520" cy="929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28"/>
              </a:lnSpc>
            </a:pPr>
            <a:r>
              <a:rPr lang="en-US" sz="6600" spc="61">
                <a:solidFill>
                  <a:srgbClr val="D22C40"/>
                </a:solidFill>
                <a:latin typeface="Lora"/>
                <a:ea typeface="Lora"/>
                <a:cs typeface="Lora"/>
                <a:sym typeface="Lora"/>
              </a:rPr>
              <a:t>Přijímací zkouška – obsah, struktura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17733" y="2068978"/>
            <a:ext cx="16441567" cy="7915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60"/>
              </a:lnSpc>
            </a:pPr>
            <a:r>
              <a:rPr lang="en-US" sz="3300" b="1" spc="30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Požadavky ke studiu</a:t>
            </a:r>
          </a:p>
          <a:p>
            <a:pPr marL="597217" lvl="1" indent="-298609" algn="l">
              <a:lnSpc>
                <a:spcPts val="3960"/>
              </a:lnSpc>
              <a:buFont typeface="Arial"/>
              <a:buChar char="•"/>
            </a:pPr>
            <a:r>
              <a:rPr lang="en-US" sz="3300" spc="3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maturita (není nutná z německého jazyka)</a:t>
            </a:r>
          </a:p>
          <a:p>
            <a:pPr marL="596798" lvl="1" indent="-298399" algn="l">
              <a:lnSpc>
                <a:spcPts val="3960"/>
              </a:lnSpc>
              <a:buFont typeface="Arial"/>
              <a:buChar char="•"/>
            </a:pPr>
            <a:r>
              <a:rPr lang="en-US" sz="3300" spc="29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ústní a písemný projev na úrovni B1</a:t>
            </a:r>
          </a:p>
          <a:p>
            <a:pPr algn="l">
              <a:lnSpc>
                <a:spcPts val="3960"/>
              </a:lnSpc>
            </a:pPr>
            <a:endParaRPr lang="en-US" sz="3300" spc="29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algn="l">
              <a:lnSpc>
                <a:spcPts val="3960"/>
              </a:lnSpc>
            </a:pPr>
            <a:r>
              <a:rPr lang="en-US" sz="3300" b="1" spc="30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Přijímací zkouška – ústní</a:t>
            </a:r>
          </a:p>
          <a:p>
            <a:pPr marL="597217" lvl="1" indent="-298609" algn="l">
              <a:lnSpc>
                <a:spcPts val="3960"/>
              </a:lnSpc>
            </a:pPr>
            <a:r>
              <a:rPr lang="en-US" sz="3300" spc="30">
                <a:solidFill>
                  <a:srgbClr val="CC0000"/>
                </a:solidFill>
                <a:latin typeface="Lora"/>
                <a:ea typeface="Lora"/>
                <a:cs typeface="Lora"/>
                <a:sym typeface="Lora"/>
              </a:rPr>
              <a:t>1) </a:t>
            </a:r>
            <a:r>
              <a:rPr lang="en-US" sz="3300" spc="30">
                <a:solidFill>
                  <a:srgbClr val="0F1E29"/>
                </a:solidFill>
                <a:latin typeface="Lora"/>
                <a:ea typeface="Lora"/>
                <a:cs typeface="Lora"/>
                <a:sym typeface="Lora"/>
              </a:rPr>
              <a:t>motivační rozhovor (max. 20 bodů)</a:t>
            </a:r>
          </a:p>
          <a:p>
            <a:pPr marL="597217" lvl="1" indent="-298609" algn="l">
              <a:lnSpc>
                <a:spcPts val="3960"/>
              </a:lnSpc>
            </a:pPr>
            <a:r>
              <a:rPr lang="en-US" sz="3300" spc="30">
                <a:solidFill>
                  <a:srgbClr val="CC0000"/>
                </a:solidFill>
                <a:latin typeface="Lora"/>
                <a:ea typeface="Lora"/>
                <a:cs typeface="Lora"/>
                <a:sym typeface="Lora"/>
              </a:rPr>
              <a:t>2) </a:t>
            </a:r>
            <a:r>
              <a:rPr lang="en-US" sz="3300" spc="30">
                <a:solidFill>
                  <a:srgbClr val="0F1E29"/>
                </a:solidFill>
                <a:latin typeface="Lora"/>
                <a:ea typeface="Lora"/>
                <a:cs typeface="Lora"/>
                <a:sym typeface="Lora"/>
              </a:rPr>
              <a:t>ověření základních vědomostí z lingvistiky současné němčiny (max. 40 bodů)</a:t>
            </a:r>
          </a:p>
          <a:p>
            <a:pPr marL="597217" lvl="1" indent="-298609" algn="l">
              <a:lnSpc>
                <a:spcPts val="3960"/>
              </a:lnSpc>
            </a:pPr>
            <a:r>
              <a:rPr lang="en-US" sz="3300" spc="30">
                <a:solidFill>
                  <a:srgbClr val="CC0000"/>
                </a:solidFill>
                <a:latin typeface="Lora"/>
                <a:ea typeface="Lora"/>
                <a:cs typeface="Lora"/>
                <a:sym typeface="Lora"/>
              </a:rPr>
              <a:t>3) </a:t>
            </a:r>
            <a:r>
              <a:rPr lang="en-US" sz="3300" spc="30">
                <a:solidFill>
                  <a:srgbClr val="0F1E29"/>
                </a:solidFill>
                <a:latin typeface="Lora"/>
                <a:ea typeface="Lora"/>
                <a:cs typeface="Lora"/>
                <a:sym typeface="Lora"/>
              </a:rPr>
              <a:t>ověření základních znalostí z dějin, reálií, literatury a kultury německé jazykové oblasti (max. 40 bodů)</a:t>
            </a:r>
          </a:p>
          <a:p>
            <a:pPr algn="l">
              <a:lnSpc>
                <a:spcPts val="3960"/>
              </a:lnSpc>
            </a:pPr>
            <a:r>
              <a:rPr lang="en-US" sz="3300" spc="29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- hodnocení úrovně jazykového projevu se promítá do hodnocení všech částí zkoušky</a:t>
            </a:r>
          </a:p>
          <a:p>
            <a:pPr marL="597217" lvl="1" indent="-298609" algn="l">
              <a:lnSpc>
                <a:spcPts val="3960"/>
              </a:lnSpc>
            </a:pPr>
            <a:endParaRPr lang="en-US" sz="3300" spc="29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algn="l">
              <a:lnSpc>
                <a:spcPts val="3960"/>
              </a:lnSpc>
            </a:pPr>
            <a:r>
              <a:rPr lang="en-US" sz="3300" b="1" spc="30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Další požadavky ke zkoušce</a:t>
            </a:r>
            <a:r>
              <a:rPr lang="en-US" sz="3300" spc="3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: </a:t>
            </a:r>
          </a:p>
          <a:p>
            <a:pPr marL="597217" lvl="1" indent="-298609" algn="l">
              <a:lnSpc>
                <a:spcPts val="3960"/>
              </a:lnSpc>
              <a:buFont typeface="Arial"/>
              <a:buChar char="•"/>
            </a:pPr>
            <a:r>
              <a:rPr lang="en-US" sz="3300" spc="3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seznam přečtené literatury německy píšících autorů (v originále i překladu) – odevzdává se u zkoušky</a:t>
            </a:r>
          </a:p>
          <a:p>
            <a:pPr marL="597217" lvl="1" indent="-298609" algn="l">
              <a:lnSpc>
                <a:spcPts val="3960"/>
              </a:lnSpc>
              <a:buFont typeface="Arial"/>
              <a:buChar char="•"/>
            </a:pPr>
            <a:r>
              <a:rPr lang="en-US" sz="3300" spc="3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učitelský program: nepovinně doklady k zájmu o obor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Šárka Stegbauerová - Antecom"/>
          <p:cNvSpPr/>
          <p:nvPr/>
        </p:nvSpPr>
        <p:spPr>
          <a:xfrm>
            <a:off x="1434305" y="5750385"/>
            <a:ext cx="3205629" cy="3279911"/>
          </a:xfrm>
          <a:custGeom>
            <a:avLst/>
            <a:gdLst/>
            <a:ahLst/>
            <a:cxnLst/>
            <a:rect l="l" t="t" r="r" b="b"/>
            <a:pathLst>
              <a:path w="3205629" h="3279911">
                <a:moveTo>
                  <a:pt x="0" y="0"/>
                </a:moveTo>
                <a:lnTo>
                  <a:pt x="3205629" y="0"/>
                </a:lnTo>
                <a:lnTo>
                  <a:pt x="3205629" y="3279910"/>
                </a:lnTo>
                <a:lnTo>
                  <a:pt x="0" y="327991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271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 descr="Pavel Polák na pláži."/>
          <p:cNvSpPr/>
          <p:nvPr/>
        </p:nvSpPr>
        <p:spPr>
          <a:xfrm>
            <a:off x="7517029" y="6488980"/>
            <a:ext cx="3186568" cy="3240000"/>
          </a:xfrm>
          <a:custGeom>
            <a:avLst/>
            <a:gdLst/>
            <a:ahLst/>
            <a:cxnLst/>
            <a:rect l="l" t="t" r="r" b="b"/>
            <a:pathLst>
              <a:path w="3186568" h="3240000">
                <a:moveTo>
                  <a:pt x="0" y="0"/>
                </a:moveTo>
                <a:lnTo>
                  <a:pt x="3186569" y="0"/>
                </a:lnTo>
                <a:lnTo>
                  <a:pt x="3186569" y="3240000"/>
                </a:lnTo>
                <a:lnTo>
                  <a:pt x="0" y="3240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3476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TextBox 4"/>
          <p:cNvSpPr txBox="1"/>
          <p:nvPr/>
        </p:nvSpPr>
        <p:spPr>
          <a:xfrm>
            <a:off x="7637708" y="3650527"/>
            <a:ext cx="3012584" cy="381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98"/>
              </a:lnSpc>
            </a:pPr>
            <a:r>
              <a:rPr lang="en-US" sz="258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učitel na gymnáziu</a:t>
            </a:r>
          </a:p>
        </p:txBody>
      </p:sp>
      <p:sp>
        <p:nvSpPr>
          <p:cNvPr id="5" name="Freeform 5" descr="S povídkovou sbírkou Dlouhá trať vystupuje Viktorie Hanišová z prozaické  šedi — ČT art — Česká televize"/>
          <p:cNvSpPr/>
          <p:nvPr/>
        </p:nvSpPr>
        <p:spPr>
          <a:xfrm>
            <a:off x="1537595" y="524041"/>
            <a:ext cx="3181408" cy="3240000"/>
          </a:xfrm>
          <a:custGeom>
            <a:avLst/>
            <a:gdLst/>
            <a:ahLst/>
            <a:cxnLst/>
            <a:rect l="l" t="t" r="r" b="b"/>
            <a:pathLst>
              <a:path w="3181408" h="3240000">
                <a:moveTo>
                  <a:pt x="0" y="0"/>
                </a:moveTo>
                <a:lnTo>
                  <a:pt x="3181408" y="0"/>
                </a:lnTo>
                <a:lnTo>
                  <a:pt x="3181408" y="3240000"/>
                </a:lnTo>
                <a:lnTo>
                  <a:pt x="0" y="3240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116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 descr="80+ ملفًا شخصيًا يحتوي على “Pychova” | LinkedIn"/>
          <p:cNvSpPr/>
          <p:nvPr/>
        </p:nvSpPr>
        <p:spPr>
          <a:xfrm>
            <a:off x="13580148" y="5976033"/>
            <a:ext cx="3240000" cy="3240000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0" y="0"/>
                </a:moveTo>
                <a:lnTo>
                  <a:pt x="3240000" y="0"/>
                </a:lnTo>
                <a:lnTo>
                  <a:pt x="3240000" y="3240000"/>
                </a:lnTo>
                <a:lnTo>
                  <a:pt x="0" y="3240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>
            <a:off x="13747019" y="524041"/>
            <a:ext cx="3186158" cy="3312224"/>
          </a:xfrm>
          <a:custGeom>
            <a:avLst/>
            <a:gdLst/>
            <a:ahLst/>
            <a:cxnLst/>
            <a:rect l="l" t="t" r="r" b="b"/>
            <a:pathLst>
              <a:path w="3186158" h="3312224">
                <a:moveTo>
                  <a:pt x="0" y="0"/>
                </a:moveTo>
                <a:lnTo>
                  <a:pt x="3186158" y="0"/>
                </a:lnTo>
                <a:lnTo>
                  <a:pt x="3186158" y="3312223"/>
                </a:lnTo>
                <a:lnTo>
                  <a:pt x="0" y="331222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4282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Freeform 8" descr="tk"/>
          <p:cNvSpPr/>
          <p:nvPr/>
        </p:nvSpPr>
        <p:spPr>
          <a:xfrm>
            <a:off x="7468191" y="292781"/>
            <a:ext cx="3351619" cy="3352120"/>
          </a:xfrm>
          <a:custGeom>
            <a:avLst/>
            <a:gdLst/>
            <a:ahLst/>
            <a:cxnLst/>
            <a:rect l="l" t="t" r="r" b="b"/>
            <a:pathLst>
              <a:path w="3351619" h="3352120">
                <a:moveTo>
                  <a:pt x="0" y="0"/>
                </a:moveTo>
                <a:lnTo>
                  <a:pt x="3351618" y="0"/>
                </a:lnTo>
                <a:lnTo>
                  <a:pt x="3351618" y="3352121"/>
                </a:lnTo>
                <a:lnTo>
                  <a:pt x="0" y="335212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985" t="-25413" r="-86698" b="-15328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9" name="Group 9"/>
          <p:cNvGrpSpPr/>
          <p:nvPr/>
        </p:nvGrpSpPr>
        <p:grpSpPr>
          <a:xfrm>
            <a:off x="3849007" y="4271049"/>
            <a:ext cx="10589986" cy="1744901"/>
            <a:chOff x="0" y="0"/>
            <a:chExt cx="4932967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932967" cy="812800"/>
            </a:xfrm>
            <a:custGeom>
              <a:avLst/>
              <a:gdLst/>
              <a:ahLst/>
              <a:cxnLst/>
              <a:rect l="l" t="t" r="r" b="b"/>
              <a:pathLst>
                <a:path w="4932967" h="812800">
                  <a:moveTo>
                    <a:pt x="2466484" y="0"/>
                  </a:moveTo>
                  <a:cubicBezTo>
                    <a:pt x="1104282" y="0"/>
                    <a:pt x="0" y="181951"/>
                    <a:pt x="0" y="406400"/>
                  </a:cubicBezTo>
                  <a:cubicBezTo>
                    <a:pt x="0" y="630849"/>
                    <a:pt x="1104282" y="812800"/>
                    <a:pt x="2466484" y="812800"/>
                  </a:cubicBezTo>
                  <a:cubicBezTo>
                    <a:pt x="3828685" y="812800"/>
                    <a:pt x="4932967" y="630849"/>
                    <a:pt x="4932967" y="406400"/>
                  </a:cubicBezTo>
                  <a:cubicBezTo>
                    <a:pt x="4932967" y="181951"/>
                    <a:pt x="3828685" y="0"/>
                    <a:pt x="2466484" y="0"/>
                  </a:cubicBezTo>
                  <a:close/>
                </a:path>
              </a:pathLst>
            </a:custGeom>
            <a:solidFill>
              <a:srgbClr val="D22C40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462466" y="76200"/>
              <a:ext cx="4008036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6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138010" y="9216033"/>
            <a:ext cx="3980577" cy="74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6"/>
              </a:lnSpc>
            </a:pPr>
            <a:r>
              <a:rPr lang="en-US" sz="2497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ředitelka Česko-izraelské </a:t>
            </a:r>
          </a:p>
          <a:p>
            <a:pPr algn="ctr">
              <a:lnSpc>
                <a:spcPts val="2996"/>
              </a:lnSpc>
            </a:pPr>
            <a:r>
              <a:rPr lang="en-US" sz="2497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smíšené obchodní komory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339007" y="9773245"/>
            <a:ext cx="3609985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56"/>
              </a:lnSpc>
            </a:pPr>
            <a:r>
              <a:rPr lang="en-US" sz="2463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zpravodaj ČT v Německu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93735" y="3773566"/>
            <a:ext cx="4286769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99"/>
              </a:lnSpc>
            </a:pPr>
            <a:r>
              <a:rPr lang="en-US" sz="2666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spisovatelka a překladatelka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3396405" y="9357505"/>
            <a:ext cx="3607485" cy="74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6"/>
              </a:lnSpc>
            </a:pPr>
            <a:r>
              <a:rPr lang="en-US" sz="2497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nakladatelská redaktorka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747019" y="3840164"/>
            <a:ext cx="3437274" cy="74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56"/>
              </a:lnSpc>
            </a:pPr>
            <a:r>
              <a:rPr lang="en-US" sz="2463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programová referentka </a:t>
            </a:r>
          </a:p>
          <a:p>
            <a:pPr algn="ctr">
              <a:lnSpc>
                <a:spcPts val="2956"/>
              </a:lnSpc>
            </a:pPr>
            <a:r>
              <a:rPr lang="en-US" sz="2463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Goethe Institutu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910492" y="4464137"/>
            <a:ext cx="8399643" cy="1406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25"/>
              </a:lnSpc>
            </a:pPr>
            <a:r>
              <a:rPr lang="en-US" sz="5023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 Studium germanistiky </a:t>
            </a:r>
          </a:p>
          <a:p>
            <a:pPr algn="ctr">
              <a:lnSpc>
                <a:spcPts val="5425"/>
              </a:lnSpc>
            </a:pPr>
            <a:r>
              <a:rPr lang="en-US" sz="5023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na FF UK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151568" y="2407229"/>
            <a:ext cx="15787688" cy="14288"/>
          </a:xfrm>
          <a:prstGeom prst="line">
            <a:avLst/>
          </a:prstGeom>
          <a:ln w="47625" cap="rnd">
            <a:solidFill>
              <a:srgbClr val="D22D4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3" name="TextBox 3"/>
          <p:cNvSpPr txBox="1"/>
          <p:nvPr/>
        </p:nvSpPr>
        <p:spPr>
          <a:xfrm>
            <a:off x="1348740" y="1115330"/>
            <a:ext cx="15590520" cy="929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28"/>
              </a:lnSpc>
            </a:pPr>
            <a:r>
              <a:rPr lang="en-US" sz="6600" spc="61">
                <a:solidFill>
                  <a:srgbClr val="D22C40"/>
                </a:solidFill>
                <a:latin typeface="Lora"/>
                <a:ea typeface="Lora"/>
                <a:cs typeface="Lora"/>
                <a:sym typeface="Lora"/>
              </a:rPr>
              <a:t>Přijímací zkouška – hodnocení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348740" y="2831781"/>
            <a:ext cx="15590520" cy="70019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51510" lvl="1" indent="-325755" algn="l">
              <a:lnSpc>
                <a:spcPts val="3888"/>
              </a:lnSpc>
              <a:buFont typeface="Arial"/>
              <a:buChar char="•"/>
            </a:pPr>
            <a:r>
              <a:rPr lang="en-US" sz="3600" b="1" spc="33" dirty="0" err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celkem</a:t>
            </a:r>
            <a:r>
              <a:rPr lang="en-US" sz="3600" b="1" spc="33" dirty="0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 100 </a:t>
            </a:r>
            <a:r>
              <a:rPr lang="en-US" sz="3600" b="1" spc="33" dirty="0" err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bodů</a:t>
            </a:r>
            <a:r>
              <a:rPr lang="en-US" sz="3600" b="1" spc="33" dirty="0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; pro </a:t>
            </a:r>
            <a:r>
              <a:rPr lang="en-US" sz="3600" b="1" spc="33" dirty="0" err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úspěšné</a:t>
            </a:r>
            <a:r>
              <a:rPr lang="en-US" sz="3600" b="1" spc="33" dirty="0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3600" b="1" spc="33" dirty="0" err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složení</a:t>
            </a:r>
            <a:r>
              <a:rPr lang="en-US" sz="3600" b="1" spc="33" dirty="0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3600" b="1" spc="33" dirty="0" err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zkoušky</a:t>
            </a:r>
            <a:r>
              <a:rPr lang="en-US" sz="3600" b="1" spc="33" dirty="0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 min. 50 </a:t>
            </a:r>
            <a:r>
              <a:rPr lang="en-US" sz="3600" b="1" spc="33" dirty="0" err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bodů</a:t>
            </a:r>
            <a:endParaRPr lang="en-US" sz="3600" b="1" spc="33" dirty="0">
              <a:solidFill>
                <a:srgbClr val="000000"/>
              </a:solidFill>
              <a:latin typeface="Lora Bold"/>
              <a:ea typeface="Lora Bold"/>
              <a:cs typeface="Lora Bold"/>
              <a:sym typeface="Lora Bold"/>
            </a:endParaRPr>
          </a:p>
          <a:p>
            <a:pPr marL="651510" lvl="1" indent="-325755" algn="l">
              <a:lnSpc>
                <a:spcPts val="3888"/>
              </a:lnSpc>
              <a:buFont typeface="Arial"/>
              <a:buChar char="•"/>
            </a:pPr>
            <a:r>
              <a:rPr lang="en-US" sz="3600" spc="33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všichni</a:t>
            </a:r>
            <a:r>
              <a:rPr lang="en-US" sz="3600" spc="33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, </a:t>
            </a:r>
            <a:r>
              <a:rPr lang="en-US" sz="3600" spc="33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kteří</a:t>
            </a:r>
            <a:r>
              <a:rPr lang="en-US" sz="3600" spc="33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600" spc="33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získají</a:t>
            </a:r>
            <a:r>
              <a:rPr lang="en-US" sz="3600" spc="33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min. 50 </a:t>
            </a:r>
            <a:r>
              <a:rPr lang="en-US" sz="3600" spc="33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bodů</a:t>
            </a:r>
            <a:r>
              <a:rPr lang="en-US" sz="3600" spc="33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600" spc="33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budou</a:t>
            </a:r>
            <a:r>
              <a:rPr lang="en-US" sz="3600" spc="33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600" spc="33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seřazeni</a:t>
            </a:r>
            <a:r>
              <a:rPr lang="en-US" sz="3600" spc="33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600" spc="33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dle</a:t>
            </a:r>
            <a:r>
              <a:rPr lang="en-US" sz="3600" spc="33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600" spc="33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pořadí</a:t>
            </a:r>
            <a:r>
              <a:rPr lang="en-US" sz="3600" spc="33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600" spc="33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úspěšnosti</a:t>
            </a:r>
            <a:r>
              <a:rPr lang="en-US" sz="3600" spc="33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a </a:t>
            </a:r>
            <a:r>
              <a:rPr lang="en-US" sz="3600" spc="33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přijati</a:t>
            </a:r>
            <a:r>
              <a:rPr lang="en-US" sz="3600" spc="33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600" spc="33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dle</a:t>
            </a:r>
            <a:r>
              <a:rPr lang="en-US" sz="3600" spc="33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600" spc="33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aktuálně</a:t>
            </a:r>
            <a:r>
              <a:rPr lang="en-US" sz="3600" spc="33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600" spc="33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uvedené</a:t>
            </a:r>
            <a:r>
              <a:rPr lang="en-US" sz="3600" spc="33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600" spc="33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kapacity</a:t>
            </a:r>
            <a:r>
              <a:rPr lang="en-US" sz="3600" spc="33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</a:p>
          <a:p>
            <a:pPr algn="l">
              <a:lnSpc>
                <a:spcPts val="3888"/>
              </a:lnSpc>
            </a:pPr>
            <a:endParaRPr lang="en-US" sz="3600" spc="33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651510" lvl="1" indent="-325755" algn="l">
              <a:lnSpc>
                <a:spcPts val="3888"/>
              </a:lnSpc>
            </a:pPr>
            <a:r>
              <a:rPr lang="en-US" sz="3600" b="1" spc="33" dirty="0" err="1">
                <a:solidFill>
                  <a:srgbClr val="C00000"/>
                </a:solidFill>
                <a:latin typeface="Lora Bold"/>
                <a:ea typeface="Lora Bold"/>
                <a:cs typeface="Lora Bold"/>
                <a:sym typeface="Lora Bold"/>
              </a:rPr>
              <a:t>Germanistika</a:t>
            </a:r>
            <a:endParaRPr lang="en-US" sz="3600" b="1" spc="33" dirty="0">
              <a:solidFill>
                <a:srgbClr val="C00000"/>
              </a:solidFill>
              <a:latin typeface="Lora Bold"/>
              <a:ea typeface="Lora Bold"/>
              <a:cs typeface="Lora Bold"/>
              <a:sym typeface="Lora Bold"/>
            </a:endParaRPr>
          </a:p>
          <a:p>
            <a:pPr marL="651510" lvl="1" indent="-325755" algn="l">
              <a:lnSpc>
                <a:spcPts val="3888"/>
              </a:lnSpc>
              <a:buFont typeface="Arial"/>
              <a:buChar char="•"/>
            </a:pPr>
            <a:r>
              <a:rPr lang="en-US" sz="3600" spc="33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PPP 75 </a:t>
            </a:r>
            <a:r>
              <a:rPr lang="en-US" sz="3600" spc="33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uchazečů</a:t>
            </a:r>
            <a:endParaRPr lang="en-US" sz="3600" spc="33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651510" lvl="1" indent="-325755" algn="l">
              <a:lnSpc>
                <a:spcPts val="3888"/>
              </a:lnSpc>
              <a:buFont typeface="Arial"/>
              <a:buChar char="•"/>
            </a:pPr>
            <a:r>
              <a:rPr lang="en-US" sz="3600" spc="33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pro </a:t>
            </a:r>
            <a:r>
              <a:rPr lang="en-US" sz="3600" spc="33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ak</a:t>
            </a:r>
            <a:r>
              <a:rPr lang="en-US" sz="3600" spc="33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. r. 2022/23 </a:t>
            </a:r>
            <a:r>
              <a:rPr lang="en-US" sz="3600" spc="33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bylo</a:t>
            </a:r>
            <a:r>
              <a:rPr lang="en-US" sz="3600" spc="33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600" spc="33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přijato</a:t>
            </a:r>
            <a:r>
              <a:rPr lang="en-US" sz="3600" spc="33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41 z 76 </a:t>
            </a:r>
            <a:r>
              <a:rPr lang="en-US" sz="3600" spc="33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přihlášených</a:t>
            </a:r>
            <a:endParaRPr lang="cs-CZ" sz="3600" spc="33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651510" lvl="1" indent="-325755" algn="l">
              <a:lnSpc>
                <a:spcPts val="3888"/>
              </a:lnSpc>
              <a:buFont typeface="Arial"/>
              <a:buChar char="•"/>
            </a:pPr>
            <a:r>
              <a:rPr lang="cs-CZ" sz="3600" spc="33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pro </a:t>
            </a:r>
            <a:r>
              <a:rPr lang="cs-CZ" sz="3600" spc="33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ak</a:t>
            </a:r>
            <a:r>
              <a:rPr lang="cs-CZ" sz="3600" spc="33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. r. 2023/24 bylo přijato 44 ze 76 přihlášených </a:t>
            </a:r>
            <a:endParaRPr lang="en-US" sz="3600" spc="33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algn="l">
              <a:lnSpc>
                <a:spcPts val="3888"/>
              </a:lnSpc>
            </a:pPr>
            <a:endParaRPr lang="en-US" sz="3600" spc="33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651510" lvl="1" indent="-325755" algn="l">
              <a:lnSpc>
                <a:spcPts val="3888"/>
              </a:lnSpc>
            </a:pPr>
            <a:r>
              <a:rPr lang="en-US" sz="3600" b="1" spc="33" dirty="0" err="1">
                <a:solidFill>
                  <a:srgbClr val="C00000"/>
                </a:solidFill>
                <a:latin typeface="Lora Bold"/>
                <a:ea typeface="Lora Bold"/>
                <a:cs typeface="Lora Bold"/>
                <a:sym typeface="Lora Bold"/>
              </a:rPr>
              <a:t>Německý</a:t>
            </a:r>
            <a:r>
              <a:rPr lang="en-US" sz="3600" b="1" spc="33" dirty="0">
                <a:solidFill>
                  <a:srgbClr val="C00000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3600" b="1" spc="33" dirty="0" err="1">
                <a:solidFill>
                  <a:srgbClr val="C00000"/>
                </a:solidFill>
                <a:latin typeface="Lora Bold"/>
                <a:ea typeface="Lora Bold"/>
                <a:cs typeface="Lora Bold"/>
                <a:sym typeface="Lora Bold"/>
              </a:rPr>
              <a:t>jazyk</a:t>
            </a:r>
            <a:r>
              <a:rPr lang="en-US" sz="3600" b="1" spc="33" dirty="0">
                <a:solidFill>
                  <a:srgbClr val="C00000"/>
                </a:solidFill>
                <a:latin typeface="Lora Bold"/>
                <a:ea typeface="Lora Bold"/>
                <a:cs typeface="Lora Bold"/>
                <a:sym typeface="Lora Bold"/>
              </a:rPr>
              <a:t> a </a:t>
            </a:r>
            <a:r>
              <a:rPr lang="en-US" sz="3600" b="1" spc="33" dirty="0" err="1">
                <a:solidFill>
                  <a:srgbClr val="C00000"/>
                </a:solidFill>
                <a:latin typeface="Lora Bold"/>
                <a:ea typeface="Lora Bold"/>
                <a:cs typeface="Lora Bold"/>
                <a:sym typeface="Lora Bold"/>
              </a:rPr>
              <a:t>literatura</a:t>
            </a:r>
            <a:r>
              <a:rPr lang="en-US" sz="3600" b="1" spc="33" dirty="0">
                <a:solidFill>
                  <a:srgbClr val="C00000"/>
                </a:solidFill>
                <a:latin typeface="Lora Bold"/>
                <a:ea typeface="Lora Bold"/>
                <a:cs typeface="Lora Bold"/>
                <a:sym typeface="Lora Bold"/>
              </a:rPr>
              <a:t> se </a:t>
            </a:r>
            <a:r>
              <a:rPr lang="en-US" sz="3600" b="1" spc="33" dirty="0" err="1">
                <a:solidFill>
                  <a:srgbClr val="C00000"/>
                </a:solidFill>
                <a:latin typeface="Lora Bold"/>
                <a:ea typeface="Lora Bold"/>
                <a:cs typeface="Lora Bold"/>
                <a:sym typeface="Lora Bold"/>
              </a:rPr>
              <a:t>zaměřením</a:t>
            </a:r>
            <a:r>
              <a:rPr lang="en-US" sz="3600" b="1" spc="33" dirty="0">
                <a:solidFill>
                  <a:srgbClr val="C00000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3600" b="1" spc="33" dirty="0" err="1">
                <a:solidFill>
                  <a:srgbClr val="C00000"/>
                </a:solidFill>
                <a:latin typeface="Lora Bold"/>
                <a:ea typeface="Lora Bold"/>
                <a:cs typeface="Lora Bold"/>
                <a:sym typeface="Lora Bold"/>
              </a:rPr>
              <a:t>na</a:t>
            </a:r>
            <a:r>
              <a:rPr lang="en-US" sz="3600" b="1" spc="33" dirty="0">
                <a:solidFill>
                  <a:srgbClr val="C00000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3600" b="1" spc="33" dirty="0" err="1">
                <a:solidFill>
                  <a:srgbClr val="C00000"/>
                </a:solidFill>
                <a:latin typeface="Lora Bold"/>
                <a:ea typeface="Lora Bold"/>
                <a:cs typeface="Lora Bold"/>
                <a:sym typeface="Lora Bold"/>
              </a:rPr>
              <a:t>vzdělávání</a:t>
            </a:r>
            <a:endParaRPr lang="en-US" sz="3600" b="1" spc="33" dirty="0">
              <a:solidFill>
                <a:srgbClr val="C00000"/>
              </a:solidFill>
              <a:latin typeface="Lora Bold"/>
              <a:ea typeface="Lora Bold"/>
              <a:cs typeface="Lora Bold"/>
              <a:sym typeface="Lora Bold"/>
            </a:endParaRPr>
          </a:p>
          <a:p>
            <a:pPr marL="651510" lvl="1" indent="-325755" algn="l">
              <a:lnSpc>
                <a:spcPts val="3888"/>
              </a:lnSpc>
              <a:buFont typeface="Arial"/>
              <a:buChar char="•"/>
            </a:pPr>
            <a:r>
              <a:rPr lang="en-US" sz="3600" spc="33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PPP 35</a:t>
            </a:r>
          </a:p>
          <a:p>
            <a:pPr marL="651510" lvl="1" indent="-325755" algn="l">
              <a:lnSpc>
                <a:spcPts val="3888"/>
              </a:lnSpc>
              <a:buFont typeface="Arial"/>
              <a:buChar char="•"/>
            </a:pPr>
            <a:r>
              <a:rPr lang="en-US" sz="3600" spc="33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pro </a:t>
            </a:r>
            <a:r>
              <a:rPr lang="en-US" sz="3600" spc="33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ak</a:t>
            </a:r>
            <a:r>
              <a:rPr lang="en-US" sz="3600" spc="33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. r. 2022/23 </a:t>
            </a:r>
            <a:r>
              <a:rPr lang="en-US" sz="3600" spc="33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bylo</a:t>
            </a:r>
            <a:r>
              <a:rPr lang="en-US" sz="3600" spc="33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600" spc="33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přijato</a:t>
            </a:r>
            <a:r>
              <a:rPr lang="en-US" sz="3600" spc="33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7 </a:t>
            </a:r>
            <a:r>
              <a:rPr lang="en-US" sz="3600" spc="33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uchazečů</a:t>
            </a:r>
            <a:r>
              <a:rPr lang="en-US" sz="3600" spc="33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z 23 </a:t>
            </a:r>
            <a:r>
              <a:rPr lang="en-US" sz="3600" spc="33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přihlášených</a:t>
            </a:r>
            <a:endParaRPr lang="cs-CZ" sz="3600" spc="33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651510" lvl="1" indent="-325755">
              <a:lnSpc>
                <a:spcPts val="3888"/>
              </a:lnSpc>
              <a:buFont typeface="Arial"/>
              <a:buChar char="•"/>
            </a:pPr>
            <a:r>
              <a:rPr lang="cs-CZ" sz="3600" spc="33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pro </a:t>
            </a:r>
            <a:r>
              <a:rPr lang="cs-CZ" sz="3600" spc="33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ak</a:t>
            </a:r>
            <a:r>
              <a:rPr lang="cs-CZ" sz="3600" spc="33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. r. 2023/24 bylo přijato 13 z 34 přihlášených </a:t>
            </a:r>
            <a:endParaRPr lang="en-US" sz="3600" spc="33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325755" lvl="1" algn="l">
              <a:lnSpc>
                <a:spcPts val="3888"/>
              </a:lnSpc>
            </a:pPr>
            <a:endParaRPr lang="en-US" sz="3600" spc="33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250156" y="2429216"/>
            <a:ext cx="15787687" cy="14288"/>
          </a:xfrm>
          <a:prstGeom prst="line">
            <a:avLst/>
          </a:prstGeom>
          <a:ln w="47625" cap="rnd">
            <a:solidFill>
              <a:srgbClr val="D22D4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3" name="TextBox 3"/>
          <p:cNvSpPr txBox="1"/>
          <p:nvPr/>
        </p:nvSpPr>
        <p:spPr>
          <a:xfrm>
            <a:off x="1348740" y="2831781"/>
            <a:ext cx="16372021" cy="75510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87"/>
              </a:lnSpc>
            </a:pPr>
            <a:r>
              <a:rPr lang="en-US" sz="3599" b="1" dirty="0" err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Termín</a:t>
            </a:r>
            <a:r>
              <a:rPr lang="en-US" sz="3599" b="1" dirty="0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3599" b="1" dirty="0" err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konání</a:t>
            </a:r>
            <a:r>
              <a:rPr lang="en-US" sz="3599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: </a:t>
            </a:r>
            <a:r>
              <a:rPr lang="en-US" sz="3599" b="1" dirty="0">
                <a:solidFill>
                  <a:srgbClr val="00B050"/>
                </a:solidFill>
                <a:latin typeface="Lora Bold"/>
                <a:ea typeface="Lora Bold"/>
                <a:cs typeface="Lora Bold"/>
                <a:sym typeface="Lora Bold"/>
              </a:rPr>
              <a:t>22. – 23. 2. 2025</a:t>
            </a:r>
          </a:p>
          <a:p>
            <a:pPr algn="l">
              <a:lnSpc>
                <a:spcPts val="3887"/>
              </a:lnSpc>
            </a:pPr>
            <a:r>
              <a:rPr lang="en-US" sz="3599" b="1" dirty="0" err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Termín</a:t>
            </a:r>
            <a:r>
              <a:rPr lang="en-US" sz="3599" b="1" dirty="0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3599" b="1" dirty="0" err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podání</a:t>
            </a:r>
            <a:r>
              <a:rPr lang="en-US" sz="3599" b="1" dirty="0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3599" b="1" dirty="0" err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přihlášky</a:t>
            </a:r>
            <a:r>
              <a:rPr lang="en-US" sz="3599" b="1" dirty="0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: </a:t>
            </a:r>
            <a:r>
              <a:rPr lang="en-US" sz="3599" b="1" dirty="0">
                <a:solidFill>
                  <a:srgbClr val="FF0000"/>
                </a:solidFill>
                <a:latin typeface="Lora Bold"/>
                <a:ea typeface="Lora Bold"/>
                <a:cs typeface="Lora Bold"/>
                <a:sym typeface="Lora Bold"/>
              </a:rPr>
              <a:t>5 </a:t>
            </a:r>
            <a:r>
              <a:rPr lang="en-US" sz="3599" b="1" dirty="0" err="1">
                <a:solidFill>
                  <a:srgbClr val="FF0000"/>
                </a:solidFill>
                <a:latin typeface="Lora Bold"/>
                <a:ea typeface="Lora Bold"/>
                <a:cs typeface="Lora Bold"/>
                <a:sym typeface="Lora Bold"/>
              </a:rPr>
              <a:t>pracovních</a:t>
            </a:r>
            <a:r>
              <a:rPr lang="en-US" sz="3599" b="1" dirty="0">
                <a:solidFill>
                  <a:srgbClr val="FF0000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3599" b="1" dirty="0" err="1">
                <a:solidFill>
                  <a:srgbClr val="FF0000"/>
                </a:solidFill>
                <a:latin typeface="Lora Bold"/>
                <a:ea typeface="Lora Bold"/>
                <a:cs typeface="Lora Bold"/>
                <a:sym typeface="Lora Bold"/>
              </a:rPr>
              <a:t>dní</a:t>
            </a:r>
            <a:r>
              <a:rPr lang="en-US" sz="3599" b="1" dirty="0">
                <a:solidFill>
                  <a:srgbClr val="FF0000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3599" b="1" dirty="0" err="1">
                <a:solidFill>
                  <a:srgbClr val="FF0000"/>
                </a:solidFill>
                <a:latin typeface="Lora Bold"/>
                <a:ea typeface="Lora Bold"/>
                <a:cs typeface="Lora Bold"/>
                <a:sym typeface="Lora Bold"/>
              </a:rPr>
              <a:t>před</a:t>
            </a:r>
            <a:r>
              <a:rPr lang="en-US" sz="3599" b="1" dirty="0">
                <a:solidFill>
                  <a:srgbClr val="FF0000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3599" b="1" dirty="0" err="1">
                <a:solidFill>
                  <a:srgbClr val="FF0000"/>
                </a:solidFill>
                <a:latin typeface="Lora Bold"/>
                <a:ea typeface="Lora Bold"/>
                <a:cs typeface="Lora Bold"/>
                <a:sym typeface="Lora Bold"/>
              </a:rPr>
              <a:t>začátkem</a:t>
            </a:r>
            <a:r>
              <a:rPr lang="en-US" sz="3599" b="1" dirty="0">
                <a:solidFill>
                  <a:srgbClr val="FF0000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3599" b="1" dirty="0" err="1">
                <a:solidFill>
                  <a:srgbClr val="FF0000"/>
                </a:solidFill>
                <a:latin typeface="Lora Bold"/>
                <a:ea typeface="Lora Bold"/>
                <a:cs typeface="Lora Bold"/>
                <a:sym typeface="Lora Bold"/>
              </a:rPr>
              <a:t>kurzu</a:t>
            </a:r>
            <a:endParaRPr lang="en-US" sz="3599" b="1" dirty="0">
              <a:solidFill>
                <a:srgbClr val="FF0000"/>
              </a:solidFill>
              <a:latin typeface="Lora Bold"/>
              <a:ea typeface="Lora Bold"/>
              <a:cs typeface="Lora Bold"/>
              <a:sym typeface="Lora Bold"/>
            </a:endParaRPr>
          </a:p>
          <a:p>
            <a:pPr algn="l">
              <a:lnSpc>
                <a:spcPts val="3887"/>
              </a:lnSpc>
            </a:pPr>
            <a:endParaRPr lang="en-US" sz="3599" b="1" dirty="0">
              <a:solidFill>
                <a:srgbClr val="FF0000"/>
              </a:solidFill>
              <a:latin typeface="Lora Bold"/>
              <a:ea typeface="Lora Bold"/>
              <a:cs typeface="Lora Bold"/>
              <a:sym typeface="Lora Bold"/>
            </a:endParaRPr>
          </a:p>
          <a:p>
            <a:pPr algn="l">
              <a:lnSpc>
                <a:spcPts val="3887"/>
              </a:lnSpc>
            </a:pPr>
            <a:r>
              <a:rPr lang="en-US" sz="3599" b="1" dirty="0" err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Místo</a:t>
            </a:r>
            <a:r>
              <a:rPr lang="en-US" sz="3599" b="1" dirty="0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3599" b="1" dirty="0" err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konání</a:t>
            </a:r>
            <a:r>
              <a:rPr lang="en-US" sz="3599" b="1" dirty="0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: </a:t>
            </a:r>
            <a:r>
              <a:rPr lang="en-US" sz="3599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Ústav</a:t>
            </a:r>
            <a:r>
              <a:rPr lang="en-US" sz="3599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germánských</a:t>
            </a:r>
            <a:r>
              <a:rPr lang="en-US" sz="3599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studií</a:t>
            </a:r>
            <a:r>
              <a:rPr lang="en-US" sz="3599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, </a:t>
            </a:r>
            <a:r>
              <a:rPr lang="en-US" sz="3599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nám</a:t>
            </a:r>
            <a:r>
              <a:rPr lang="en-US" sz="3599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. Jana </a:t>
            </a:r>
            <a:r>
              <a:rPr lang="en-US" sz="3599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Palacha</a:t>
            </a:r>
            <a:r>
              <a:rPr lang="en-US" sz="3599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2, Praha 1 (</a:t>
            </a:r>
            <a:r>
              <a:rPr lang="en-US" sz="3599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alternativně</a:t>
            </a:r>
            <a:r>
              <a:rPr lang="en-US" sz="3599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on-line v MS Teams)</a:t>
            </a:r>
          </a:p>
          <a:p>
            <a:pPr algn="l">
              <a:lnSpc>
                <a:spcPts val="3887"/>
              </a:lnSpc>
            </a:pPr>
            <a:endParaRPr lang="en-US" sz="3599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algn="l">
              <a:lnSpc>
                <a:spcPts val="3887"/>
              </a:lnSpc>
            </a:pPr>
            <a:r>
              <a:rPr lang="en-US" sz="3599" b="1" dirty="0" err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Podrobnosti</a:t>
            </a:r>
            <a:r>
              <a:rPr lang="en-US" sz="3599" b="1" dirty="0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: </a:t>
            </a:r>
          </a:p>
          <a:p>
            <a:pPr algn="l">
              <a:lnSpc>
                <a:spcPts val="3887"/>
              </a:lnSpc>
            </a:pPr>
            <a:endParaRPr lang="en-US" sz="3599" b="1" dirty="0">
              <a:solidFill>
                <a:srgbClr val="000000"/>
              </a:solidFill>
              <a:latin typeface="Lora Bold"/>
              <a:ea typeface="Lora Bold"/>
              <a:cs typeface="Lora Bold"/>
              <a:sym typeface="Lora Bold"/>
            </a:endParaRPr>
          </a:p>
          <a:p>
            <a:pPr algn="l">
              <a:lnSpc>
                <a:spcPts val="3887"/>
              </a:lnSpc>
            </a:pPr>
            <a:endParaRPr lang="en-US" sz="3599" b="1" dirty="0">
              <a:solidFill>
                <a:srgbClr val="000000"/>
              </a:solidFill>
              <a:latin typeface="Lora Bold"/>
              <a:ea typeface="Lora Bold"/>
              <a:cs typeface="Lora Bold"/>
              <a:sym typeface="Lora Bold"/>
            </a:endParaRPr>
          </a:p>
          <a:p>
            <a:pPr algn="l">
              <a:lnSpc>
                <a:spcPts val="3887"/>
              </a:lnSpc>
            </a:pPr>
            <a:endParaRPr lang="en-US" sz="3599" b="1" dirty="0">
              <a:solidFill>
                <a:srgbClr val="000000"/>
              </a:solidFill>
              <a:latin typeface="Lora Bold"/>
              <a:ea typeface="Lora Bold"/>
              <a:cs typeface="Lora Bold"/>
              <a:sym typeface="Lora Bold"/>
            </a:endParaRPr>
          </a:p>
          <a:p>
            <a:pPr algn="l">
              <a:lnSpc>
                <a:spcPts val="3887"/>
              </a:lnSpc>
            </a:pPr>
            <a:endParaRPr lang="en-US" sz="3599" b="1" dirty="0">
              <a:solidFill>
                <a:srgbClr val="000000"/>
              </a:solidFill>
              <a:latin typeface="Lora Bold"/>
              <a:ea typeface="Lora Bold"/>
              <a:cs typeface="Lora Bold"/>
              <a:sym typeface="Lora Bold"/>
            </a:endParaRPr>
          </a:p>
          <a:p>
            <a:pPr algn="l">
              <a:lnSpc>
                <a:spcPts val="3887"/>
              </a:lnSpc>
            </a:pPr>
            <a:endParaRPr lang="en-US" sz="3599" b="1" dirty="0">
              <a:solidFill>
                <a:srgbClr val="000000"/>
              </a:solidFill>
              <a:latin typeface="Lora Bold"/>
              <a:ea typeface="Lora Bold"/>
              <a:cs typeface="Lora Bold"/>
              <a:sym typeface="Lora Bold"/>
            </a:endParaRPr>
          </a:p>
          <a:p>
            <a:pPr algn="l">
              <a:lnSpc>
                <a:spcPts val="3240"/>
              </a:lnSpc>
            </a:pPr>
            <a:r>
              <a:rPr lang="en-US" sz="3000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Kontaktní</a:t>
            </a:r>
            <a:r>
              <a:rPr lang="en-US" sz="3000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osoby</a:t>
            </a:r>
            <a:r>
              <a:rPr lang="en-US" sz="3000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:</a:t>
            </a:r>
            <a:r>
              <a:rPr lang="en-US" sz="3000" b="1" dirty="0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 	</a:t>
            </a:r>
            <a:r>
              <a:rPr lang="en-US" sz="3000" b="1" dirty="0" err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Štěpán</a:t>
            </a:r>
            <a:r>
              <a:rPr lang="en-US" sz="3000" b="1" dirty="0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Zbytovský</a:t>
            </a:r>
            <a:r>
              <a:rPr lang="en-US" sz="3000" b="1" dirty="0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, Ph.D. 	               </a:t>
            </a:r>
            <a:r>
              <a:rPr lang="en-US" sz="3000" b="1" dirty="0" err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Kateřina</a:t>
            </a:r>
            <a:r>
              <a:rPr lang="en-US" sz="3000" b="1" dirty="0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Havlová</a:t>
            </a:r>
            <a:endParaRPr lang="en-US" sz="3000" b="1" dirty="0">
              <a:solidFill>
                <a:srgbClr val="000000"/>
              </a:solidFill>
              <a:latin typeface="Lora Bold"/>
              <a:ea typeface="Lora Bold"/>
              <a:cs typeface="Lora Bold"/>
              <a:sym typeface="Lora Bold"/>
            </a:endParaRPr>
          </a:p>
          <a:p>
            <a:pPr algn="l">
              <a:lnSpc>
                <a:spcPts val="3240"/>
              </a:lnSpc>
            </a:pPr>
            <a:r>
              <a:rPr lang="en-US" sz="3000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Telefon</a:t>
            </a:r>
            <a:r>
              <a:rPr lang="en-US" sz="3000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: 		            </a:t>
            </a:r>
            <a:r>
              <a:rPr lang="en-US" sz="3000" b="1" dirty="0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+420 221 619 244		                           +420 221 619 241 </a:t>
            </a:r>
          </a:p>
          <a:p>
            <a:pPr algn="l">
              <a:lnSpc>
                <a:spcPts val="3240"/>
              </a:lnSpc>
            </a:pPr>
            <a:r>
              <a:rPr lang="en-US" sz="3000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E-mail: 		            </a:t>
            </a:r>
            <a:r>
              <a:rPr lang="en-US" sz="3000" b="1" u="sng" dirty="0">
                <a:solidFill>
                  <a:srgbClr val="0563C1"/>
                </a:solidFill>
                <a:latin typeface="Lora Bold"/>
                <a:ea typeface="Lora Bold"/>
                <a:cs typeface="Lora Bold"/>
                <a:sym typeface="Lora Bold"/>
                <a:hlinkClick r:id="rId2" tooltip="mailto:stepan.zbytovsky@ff.cuni.cz"/>
              </a:rPr>
              <a:t>stepan.zbytovsky@ff.cuni.cz</a:t>
            </a:r>
            <a:r>
              <a:rPr lang="en-US" sz="3000" b="1" dirty="0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            </a:t>
            </a:r>
            <a:r>
              <a:rPr lang="en-US" sz="3000" b="1" u="sng" dirty="0">
                <a:solidFill>
                  <a:srgbClr val="0563C1"/>
                </a:solidFill>
                <a:latin typeface="Lora Bold"/>
                <a:ea typeface="Lora Bold"/>
                <a:cs typeface="Lora Bold"/>
                <a:sym typeface="Lora Bold"/>
                <a:hlinkClick r:id="rId3" tooltip="mailto:katerina.havlova@ff.cuni.cz"/>
              </a:rPr>
              <a:t>katerina.havlova@ff.cuni.cz</a:t>
            </a:r>
          </a:p>
          <a:p>
            <a:pPr algn="l">
              <a:lnSpc>
                <a:spcPts val="3887"/>
              </a:lnSpc>
            </a:pPr>
            <a:endParaRPr lang="en-US" sz="3000" b="1" u="sng" dirty="0">
              <a:solidFill>
                <a:srgbClr val="0563C1"/>
              </a:solidFill>
              <a:latin typeface="Lora Bold"/>
              <a:ea typeface="Lora Bold"/>
              <a:cs typeface="Lora Bold"/>
              <a:sym typeface="Lora Bold"/>
              <a:hlinkClick r:id="rId3" tooltip="mailto:katerina.havlova@ff.cuni.cz"/>
            </a:endParaRPr>
          </a:p>
        </p:txBody>
      </p:sp>
      <p:sp>
        <p:nvSpPr>
          <p:cNvPr id="4" name="Freeform 4" descr="Obsah obrázku vzor, čtverec, Symetrie, pixel  Popis byl vytvořen automaticky"/>
          <p:cNvSpPr/>
          <p:nvPr/>
        </p:nvSpPr>
        <p:spPr>
          <a:xfrm>
            <a:off x="4530604" y="5788084"/>
            <a:ext cx="2283714" cy="2283714"/>
          </a:xfrm>
          <a:custGeom>
            <a:avLst/>
            <a:gdLst/>
            <a:ahLst/>
            <a:cxnLst/>
            <a:rect l="l" t="t" r="r" b="b"/>
            <a:pathLst>
              <a:path w="2283714" h="2283714">
                <a:moveTo>
                  <a:pt x="0" y="0"/>
                </a:moveTo>
                <a:lnTo>
                  <a:pt x="2283714" y="0"/>
                </a:lnTo>
                <a:lnTo>
                  <a:pt x="2283714" y="2283714"/>
                </a:lnTo>
                <a:lnTo>
                  <a:pt x="0" y="22837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TextBox 5"/>
          <p:cNvSpPr txBox="1"/>
          <p:nvPr/>
        </p:nvSpPr>
        <p:spPr>
          <a:xfrm>
            <a:off x="1348740" y="606092"/>
            <a:ext cx="15590520" cy="14824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28"/>
              </a:lnSpc>
            </a:pPr>
            <a:r>
              <a:rPr lang="en-US" sz="6600" spc="61">
                <a:solidFill>
                  <a:srgbClr val="CC0000"/>
                </a:solidFill>
                <a:latin typeface="Lora"/>
                <a:ea typeface="Lora"/>
                <a:cs typeface="Lora"/>
                <a:sym typeface="Lora"/>
              </a:rPr>
              <a:t>Přípravný kurz </a:t>
            </a:r>
          </a:p>
          <a:p>
            <a:pPr algn="ctr">
              <a:lnSpc>
                <a:spcPts val="4536"/>
              </a:lnSpc>
            </a:pPr>
            <a:r>
              <a:rPr lang="en-US" sz="4200" spc="39">
                <a:solidFill>
                  <a:srgbClr val="CC0000"/>
                </a:solidFill>
                <a:latin typeface="Lora"/>
                <a:ea typeface="Lora"/>
                <a:cs typeface="Lora"/>
                <a:sym typeface="Lora"/>
              </a:rPr>
              <a:t>Germanistika a NJL se zaměřením na vzdělávání, bc. studium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3111">
            <a:off x="1250153" y="2627472"/>
            <a:ext cx="15787694" cy="0"/>
          </a:xfrm>
          <a:prstGeom prst="line">
            <a:avLst/>
          </a:prstGeom>
          <a:ln w="9525" cap="rnd">
            <a:solidFill>
              <a:srgbClr val="D22D4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/>
          <p:nvPr/>
        </p:nvGrpSpPr>
        <p:grpSpPr>
          <a:xfrm>
            <a:off x="12334697" y="6238690"/>
            <a:ext cx="5687472" cy="3916220"/>
            <a:chOff x="0" y="0"/>
            <a:chExt cx="1497935" cy="103143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97935" cy="1031432"/>
            </a:xfrm>
            <a:custGeom>
              <a:avLst/>
              <a:gdLst/>
              <a:ahLst/>
              <a:cxnLst/>
              <a:rect l="l" t="t" r="r" b="b"/>
              <a:pathLst>
                <a:path w="1497935" h="1031432">
                  <a:moveTo>
                    <a:pt x="0" y="0"/>
                  </a:moveTo>
                  <a:lnTo>
                    <a:pt x="1497935" y="0"/>
                  </a:lnTo>
                  <a:lnTo>
                    <a:pt x="1497935" y="1031432"/>
                  </a:lnTo>
                  <a:lnTo>
                    <a:pt x="0" y="1031432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1497935" cy="10790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2464687" y="6378198"/>
            <a:ext cx="5416470" cy="3610980"/>
          </a:xfrm>
          <a:custGeom>
            <a:avLst/>
            <a:gdLst/>
            <a:ahLst/>
            <a:cxnLst/>
            <a:rect l="l" t="t" r="r" b="b"/>
            <a:pathLst>
              <a:path w="5416470" h="3610980">
                <a:moveTo>
                  <a:pt x="0" y="0"/>
                </a:moveTo>
                <a:lnTo>
                  <a:pt x="5416470" y="0"/>
                </a:lnTo>
                <a:lnTo>
                  <a:pt x="5416470" y="3610980"/>
                </a:lnTo>
                <a:lnTo>
                  <a:pt x="0" y="36109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TextBox 7"/>
          <p:cNvSpPr txBox="1"/>
          <p:nvPr/>
        </p:nvSpPr>
        <p:spPr>
          <a:xfrm>
            <a:off x="1348740" y="2784156"/>
            <a:ext cx="16091567" cy="53995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b="1" spc="33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Délka kurzu:</a:t>
            </a:r>
            <a:r>
              <a:rPr lang="en-US" sz="3600" spc="33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10 vyučovacích hodin (ve 2 dnech – sobota a neděle)</a:t>
            </a:r>
          </a:p>
          <a:p>
            <a:pPr algn="l">
              <a:lnSpc>
                <a:spcPts val="4320"/>
              </a:lnSpc>
            </a:pPr>
            <a:endParaRPr lang="en-US" sz="3600" spc="33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algn="l">
              <a:lnSpc>
                <a:spcPts val="4320"/>
              </a:lnSpc>
            </a:pPr>
            <a:r>
              <a:rPr lang="en-US" sz="3600" b="1" spc="33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Obsah kurzu: </a:t>
            </a:r>
          </a:p>
          <a:p>
            <a:pPr marL="651510" lvl="1" indent="-325755" algn="l">
              <a:lnSpc>
                <a:spcPts val="4320"/>
              </a:lnSpc>
              <a:buFont typeface="Arial"/>
              <a:buChar char="•"/>
            </a:pPr>
            <a:r>
              <a:rPr lang="en-US" sz="3600" spc="32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seznámení s ÚGS , oborem a s podobou/strukturou přijímací zkoušky</a:t>
            </a:r>
          </a:p>
          <a:p>
            <a:pPr marL="651510" lvl="1" indent="-325755" algn="l">
              <a:lnSpc>
                <a:spcPts val="4320"/>
              </a:lnSpc>
              <a:buFont typeface="Arial"/>
              <a:buChar char="•"/>
            </a:pPr>
            <a:r>
              <a:rPr lang="en-US" sz="3600" spc="33">
                <a:solidFill>
                  <a:srgbClr val="0F1E29"/>
                </a:solidFill>
                <a:latin typeface="Lora"/>
                <a:ea typeface="Lora"/>
                <a:cs typeface="Lora"/>
                <a:sym typeface="Lora"/>
              </a:rPr>
              <a:t>možnost individuálního rozhovoru s vyučujícími</a:t>
            </a:r>
          </a:p>
          <a:p>
            <a:pPr marL="651510" lvl="1" indent="-325755" algn="l">
              <a:lnSpc>
                <a:spcPts val="4320"/>
              </a:lnSpc>
              <a:buFont typeface="Arial"/>
              <a:buChar char="•"/>
            </a:pPr>
            <a:r>
              <a:rPr lang="en-US" sz="3600" spc="32">
                <a:solidFill>
                  <a:srgbClr val="0F1E29"/>
                </a:solidFill>
                <a:latin typeface="Lora"/>
                <a:ea typeface="Lora"/>
                <a:cs typeface="Lora"/>
                <a:sym typeface="Lora"/>
              </a:rPr>
              <a:t>zaměření na gymnaziální okruhy gramatiky a slovní zásoby</a:t>
            </a:r>
          </a:p>
          <a:p>
            <a:pPr marL="651510" lvl="1" indent="-325755" algn="l">
              <a:lnSpc>
                <a:spcPts val="4320"/>
              </a:lnSpc>
              <a:buFont typeface="Arial"/>
              <a:buChar char="•"/>
            </a:pPr>
            <a:r>
              <a:rPr lang="en-US" sz="3600" spc="32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reálie a literatura </a:t>
            </a:r>
          </a:p>
          <a:p>
            <a:pPr marL="651510" lvl="1" indent="-325755" algn="l">
              <a:lnSpc>
                <a:spcPts val="4320"/>
              </a:lnSpc>
              <a:buFont typeface="Arial"/>
              <a:buChar char="•"/>
            </a:pPr>
            <a:r>
              <a:rPr lang="en-US" sz="3600" spc="32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neformální procvičování látky</a:t>
            </a:r>
          </a:p>
          <a:p>
            <a:pPr marL="651510" lvl="1" indent="-325755" algn="l">
              <a:lnSpc>
                <a:spcPts val="4320"/>
              </a:lnSpc>
              <a:buFont typeface="Arial"/>
              <a:buChar char="•"/>
            </a:pPr>
            <a:r>
              <a:rPr lang="en-US" sz="3600" spc="33">
                <a:solidFill>
                  <a:srgbClr val="0F1E29"/>
                </a:solidFill>
                <a:latin typeface="Lora"/>
                <a:ea typeface="Lora"/>
                <a:cs typeface="Lora"/>
                <a:sym typeface="Lora"/>
              </a:rPr>
              <a:t>ukázka výuky</a:t>
            </a:r>
          </a:p>
          <a:p>
            <a:pPr marL="651510" lvl="1" indent="-325755" algn="l">
              <a:lnSpc>
                <a:spcPts val="3888"/>
              </a:lnSpc>
            </a:pPr>
            <a:endParaRPr lang="en-US" sz="3600" spc="33">
              <a:solidFill>
                <a:srgbClr val="0F1E29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9144000" y="7659658"/>
            <a:ext cx="2806521" cy="2495252"/>
          </a:xfrm>
          <a:custGeom>
            <a:avLst/>
            <a:gdLst/>
            <a:ahLst/>
            <a:cxnLst/>
            <a:rect l="l" t="t" r="r" b="b"/>
            <a:pathLst>
              <a:path w="2806521" h="2495252">
                <a:moveTo>
                  <a:pt x="0" y="0"/>
                </a:moveTo>
                <a:lnTo>
                  <a:pt x="2806521" y="0"/>
                </a:lnTo>
                <a:lnTo>
                  <a:pt x="2806521" y="2495252"/>
                </a:lnTo>
                <a:lnTo>
                  <a:pt x="0" y="24952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TextBox 9"/>
          <p:cNvSpPr txBox="1"/>
          <p:nvPr/>
        </p:nvSpPr>
        <p:spPr>
          <a:xfrm>
            <a:off x="1348740" y="1473350"/>
            <a:ext cx="15590520" cy="929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28"/>
              </a:lnSpc>
            </a:pPr>
            <a:r>
              <a:rPr lang="en-US" sz="6600" spc="61">
                <a:solidFill>
                  <a:srgbClr val="CC0000"/>
                </a:solidFill>
                <a:latin typeface="Lora"/>
                <a:ea typeface="Lora"/>
                <a:cs typeface="Lora"/>
                <a:sym typeface="Lora"/>
              </a:rPr>
              <a:t>Přípravný kurz – náplň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3111">
            <a:off x="1250153" y="2627472"/>
            <a:ext cx="15787694" cy="0"/>
          </a:xfrm>
          <a:prstGeom prst="line">
            <a:avLst/>
          </a:prstGeom>
          <a:ln w="9525" cap="rnd">
            <a:solidFill>
              <a:srgbClr val="D22D4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3" name="TextBox 3"/>
          <p:cNvSpPr txBox="1"/>
          <p:nvPr/>
        </p:nvSpPr>
        <p:spPr>
          <a:xfrm>
            <a:off x="1348740" y="2784157"/>
            <a:ext cx="15590520" cy="7629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b="1" spc="33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Termín konání</a:t>
            </a:r>
            <a:r>
              <a:rPr lang="en-US" sz="3600" spc="33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: </a:t>
            </a:r>
            <a:r>
              <a:rPr lang="en-US" sz="3600" b="1" spc="33">
                <a:solidFill>
                  <a:srgbClr val="00B050"/>
                </a:solidFill>
                <a:latin typeface="Lora Bold"/>
                <a:ea typeface="Lora Bold"/>
                <a:cs typeface="Lora Bold"/>
                <a:sym typeface="Lora Bold"/>
              </a:rPr>
              <a:t>3. 3. 2025 – 1. 6. 2025</a:t>
            </a:r>
          </a:p>
          <a:p>
            <a:pPr algn="l">
              <a:lnSpc>
                <a:spcPts val="4320"/>
              </a:lnSpc>
            </a:pPr>
            <a:r>
              <a:rPr lang="en-US" sz="3600" b="1" spc="33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Termín podání přihlášky: do </a:t>
            </a:r>
            <a:r>
              <a:rPr lang="en-US" sz="3600" b="1" spc="33">
                <a:solidFill>
                  <a:srgbClr val="FF0000"/>
                </a:solidFill>
                <a:latin typeface="Lora Bold"/>
                <a:ea typeface="Lora Bold"/>
                <a:cs typeface="Lora Bold"/>
                <a:sym typeface="Lora Bold"/>
              </a:rPr>
              <a:t>26. 2. 2025</a:t>
            </a:r>
          </a:p>
          <a:p>
            <a:pPr algn="l">
              <a:lnSpc>
                <a:spcPts val="4320"/>
              </a:lnSpc>
            </a:pPr>
            <a:endParaRPr lang="en-US" sz="3600" b="1" spc="33">
              <a:solidFill>
                <a:srgbClr val="FF0000"/>
              </a:solidFill>
              <a:latin typeface="Lora Bold"/>
              <a:ea typeface="Lora Bold"/>
              <a:cs typeface="Lora Bold"/>
              <a:sym typeface="Lora Bold"/>
            </a:endParaRPr>
          </a:p>
          <a:p>
            <a:pPr algn="l">
              <a:lnSpc>
                <a:spcPts val="4320"/>
              </a:lnSpc>
            </a:pPr>
            <a:r>
              <a:rPr lang="en-US" sz="3600" b="1" spc="32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Místo konání: </a:t>
            </a:r>
            <a:r>
              <a:rPr lang="en-US" sz="3600" spc="32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aplikace Moodle UK (dostupná online)</a:t>
            </a:r>
          </a:p>
          <a:p>
            <a:pPr algn="l">
              <a:lnSpc>
                <a:spcPts val="4320"/>
              </a:lnSpc>
            </a:pPr>
            <a:endParaRPr lang="en-US" sz="3600" spc="32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algn="l">
              <a:lnSpc>
                <a:spcPts val="4320"/>
              </a:lnSpc>
            </a:pPr>
            <a:r>
              <a:rPr lang="en-US" sz="3600" b="1" spc="32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Podrobnosti:</a:t>
            </a:r>
          </a:p>
          <a:p>
            <a:pPr algn="l">
              <a:lnSpc>
                <a:spcPts val="4320"/>
              </a:lnSpc>
            </a:pPr>
            <a:endParaRPr lang="en-US" sz="3600" b="1" spc="32">
              <a:solidFill>
                <a:srgbClr val="000000"/>
              </a:solidFill>
              <a:latin typeface="Lora Bold"/>
              <a:ea typeface="Lora Bold"/>
              <a:cs typeface="Lora Bold"/>
              <a:sym typeface="Lora Bold"/>
            </a:endParaRPr>
          </a:p>
          <a:p>
            <a:pPr algn="l">
              <a:lnSpc>
                <a:spcPts val="4320"/>
              </a:lnSpc>
            </a:pPr>
            <a:endParaRPr lang="en-US" sz="3600" b="1" spc="32">
              <a:solidFill>
                <a:srgbClr val="000000"/>
              </a:solidFill>
              <a:latin typeface="Lora Bold"/>
              <a:ea typeface="Lora Bold"/>
              <a:cs typeface="Lora Bold"/>
              <a:sym typeface="Lora Bold"/>
            </a:endParaRPr>
          </a:p>
          <a:p>
            <a:pPr algn="l">
              <a:lnSpc>
                <a:spcPts val="4320"/>
              </a:lnSpc>
            </a:pPr>
            <a:endParaRPr lang="en-US" sz="3600" b="1" spc="32">
              <a:solidFill>
                <a:srgbClr val="000000"/>
              </a:solidFill>
              <a:latin typeface="Lora Bold"/>
              <a:ea typeface="Lora Bold"/>
              <a:cs typeface="Lora Bold"/>
              <a:sym typeface="Lora Bold"/>
            </a:endParaRPr>
          </a:p>
          <a:p>
            <a:pPr algn="l">
              <a:lnSpc>
                <a:spcPts val="3600"/>
              </a:lnSpc>
            </a:pPr>
            <a:endParaRPr lang="en-US" sz="3600" b="1" spc="32">
              <a:solidFill>
                <a:srgbClr val="000000"/>
              </a:solidFill>
              <a:latin typeface="Lora Bold"/>
              <a:ea typeface="Lora Bold"/>
              <a:cs typeface="Lora Bold"/>
              <a:sym typeface="Lora Bold"/>
            </a:endParaRPr>
          </a:p>
          <a:p>
            <a:pPr algn="l">
              <a:lnSpc>
                <a:spcPts val="3600"/>
              </a:lnSpc>
            </a:pPr>
            <a:r>
              <a:rPr lang="en-US" sz="3000" spc="28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Kontaktní osoby:</a:t>
            </a:r>
            <a:r>
              <a:rPr lang="en-US" sz="3000" b="1" spc="28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 	Mgr. Věra Hejhalová, Ph.D.</a:t>
            </a:r>
          </a:p>
          <a:p>
            <a:pPr algn="l">
              <a:lnSpc>
                <a:spcPts val="3600"/>
              </a:lnSpc>
            </a:pPr>
            <a:r>
              <a:rPr lang="en-US" sz="3000" spc="28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Telefon: 		        </a:t>
            </a:r>
            <a:r>
              <a:rPr lang="en-US" sz="3000" b="1" spc="28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+420 221 619 243</a:t>
            </a:r>
          </a:p>
          <a:p>
            <a:pPr algn="l">
              <a:lnSpc>
                <a:spcPts val="3600"/>
              </a:lnSpc>
            </a:pPr>
            <a:r>
              <a:rPr lang="en-US" sz="3000" spc="27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E-mail: 		            </a:t>
            </a:r>
            <a:r>
              <a:rPr lang="en-US" sz="3000" b="1" u="sng" spc="27">
                <a:solidFill>
                  <a:srgbClr val="0563C1"/>
                </a:solidFill>
                <a:latin typeface="Lora Bold"/>
                <a:ea typeface="Lora Bold"/>
                <a:cs typeface="Lora Bold"/>
                <a:sym typeface="Lora Bold"/>
                <a:hlinkClick r:id="rId2" tooltip="mailto:vera.hejhalova@ff.cuni.cz"/>
              </a:rPr>
              <a:t>vera.hejhalova@ff.cuni.cz</a:t>
            </a:r>
          </a:p>
          <a:p>
            <a:pPr algn="l">
              <a:lnSpc>
                <a:spcPts val="3600"/>
              </a:lnSpc>
            </a:pPr>
            <a:r>
              <a:rPr lang="en-US" sz="3000" spc="28">
                <a:solidFill>
                  <a:srgbClr val="0F1E29"/>
                </a:solidFill>
                <a:latin typeface="Lora"/>
                <a:ea typeface="Lora"/>
                <a:cs typeface="Lora"/>
                <a:sym typeface="Lora"/>
              </a:rPr>
              <a:t>Pracoviště:            Ústav germánských studií, nám. Jana Palacha 1/2, 116 38 Praha 1</a:t>
            </a:r>
          </a:p>
          <a:p>
            <a:pPr algn="l">
              <a:lnSpc>
                <a:spcPts val="3600"/>
              </a:lnSpc>
            </a:pPr>
            <a:endParaRPr lang="en-US" sz="3000" spc="28">
              <a:solidFill>
                <a:srgbClr val="0F1E29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4" name="Freeform 4" descr="Cómo instalar Moodle: Guía paso a paso - INTERNET YA"/>
          <p:cNvSpPr/>
          <p:nvPr/>
        </p:nvSpPr>
        <p:spPr>
          <a:xfrm>
            <a:off x="13631633" y="5305245"/>
            <a:ext cx="4078582" cy="2587350"/>
          </a:xfrm>
          <a:custGeom>
            <a:avLst/>
            <a:gdLst/>
            <a:ahLst/>
            <a:cxnLst/>
            <a:rect l="l" t="t" r="r" b="b"/>
            <a:pathLst>
              <a:path w="4078582" h="2587350">
                <a:moveTo>
                  <a:pt x="0" y="0"/>
                </a:moveTo>
                <a:lnTo>
                  <a:pt x="4078582" y="0"/>
                </a:lnTo>
                <a:lnTo>
                  <a:pt x="4078582" y="2587350"/>
                </a:lnTo>
                <a:lnTo>
                  <a:pt x="0" y="25873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4785377" y="5143500"/>
            <a:ext cx="2569179" cy="2569179"/>
          </a:xfrm>
          <a:custGeom>
            <a:avLst/>
            <a:gdLst/>
            <a:ahLst/>
            <a:cxnLst/>
            <a:rect l="l" t="t" r="r" b="b"/>
            <a:pathLst>
              <a:path w="2569179" h="2569179">
                <a:moveTo>
                  <a:pt x="0" y="0"/>
                </a:moveTo>
                <a:lnTo>
                  <a:pt x="2569179" y="0"/>
                </a:lnTo>
                <a:lnTo>
                  <a:pt x="2569179" y="2569179"/>
                </a:lnTo>
                <a:lnTo>
                  <a:pt x="0" y="25691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>
            <a:off x="11515801" y="6129432"/>
            <a:ext cx="2896366" cy="1763163"/>
          </a:xfrm>
          <a:custGeom>
            <a:avLst/>
            <a:gdLst/>
            <a:ahLst/>
            <a:cxnLst/>
            <a:rect l="l" t="t" r="r" b="b"/>
            <a:pathLst>
              <a:path w="2896366" h="1763163">
                <a:moveTo>
                  <a:pt x="0" y="0"/>
                </a:moveTo>
                <a:lnTo>
                  <a:pt x="2896365" y="0"/>
                </a:lnTo>
                <a:lnTo>
                  <a:pt x="2896365" y="1763163"/>
                </a:lnTo>
                <a:lnTo>
                  <a:pt x="0" y="176316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TextBox 7"/>
          <p:cNvSpPr txBox="1"/>
          <p:nvPr/>
        </p:nvSpPr>
        <p:spPr>
          <a:xfrm>
            <a:off x="1328569" y="970205"/>
            <a:ext cx="15590520" cy="1320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32"/>
              </a:lnSpc>
            </a:pPr>
            <a:r>
              <a:rPr lang="en-US" sz="5400" spc="50">
                <a:solidFill>
                  <a:srgbClr val="CC0000"/>
                </a:solidFill>
                <a:latin typeface="Lora"/>
                <a:ea typeface="Lora"/>
                <a:cs typeface="Lora"/>
                <a:sym typeface="Lora"/>
              </a:rPr>
              <a:t>On-line přípravný kurz v Moodlu </a:t>
            </a:r>
          </a:p>
          <a:p>
            <a:pPr algn="ctr">
              <a:lnSpc>
                <a:spcPts val="4536"/>
              </a:lnSpc>
            </a:pPr>
            <a:r>
              <a:rPr lang="en-US" sz="4200" spc="39">
                <a:solidFill>
                  <a:srgbClr val="CC0000"/>
                </a:solidFill>
                <a:latin typeface="Lora"/>
                <a:ea typeface="Lora"/>
                <a:cs typeface="Lora"/>
                <a:sym typeface="Lora"/>
              </a:rPr>
              <a:t>Germanistika a NJL se zaměřením na vzdělávání, bc. studium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250156" y="2284796"/>
            <a:ext cx="15787687" cy="14288"/>
          </a:xfrm>
          <a:prstGeom prst="line">
            <a:avLst/>
          </a:prstGeom>
          <a:ln w="47625" cap="rnd">
            <a:solidFill>
              <a:srgbClr val="D22D4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3" name="TextBox 3"/>
          <p:cNvSpPr txBox="1"/>
          <p:nvPr/>
        </p:nvSpPr>
        <p:spPr>
          <a:xfrm>
            <a:off x="1092330" y="904677"/>
            <a:ext cx="16103340" cy="895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85"/>
              </a:lnSpc>
            </a:pPr>
            <a:r>
              <a:rPr lang="en-US" sz="6375" spc="59">
                <a:solidFill>
                  <a:srgbClr val="CC0000"/>
                </a:solidFill>
                <a:latin typeface="Lora"/>
                <a:ea typeface="Lora"/>
                <a:cs typeface="Lora"/>
                <a:sym typeface="Lora"/>
              </a:rPr>
              <a:t>Obsah a cíle přípravného kurzu v Moodlu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19556" y="2780096"/>
            <a:ext cx="17048887" cy="7058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51510" lvl="1" indent="-325755" algn="l">
              <a:lnSpc>
                <a:spcPts val="4320"/>
              </a:lnSpc>
              <a:buFont typeface="Arial"/>
              <a:buChar char="•"/>
            </a:pPr>
            <a:r>
              <a:rPr lang="en-US" sz="3600" spc="33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Příprava na všechny části ústní přijímací zkoušky pro studijní programy Germanistika a Německý jazyk a literatura se zaměřením na vzdělávání (bakalářské studium). </a:t>
            </a:r>
          </a:p>
          <a:p>
            <a:pPr marL="651053" lvl="1" indent="-325526" algn="l">
              <a:lnSpc>
                <a:spcPts val="4320"/>
              </a:lnSpc>
              <a:buFont typeface="Arial"/>
              <a:buChar char="•"/>
            </a:pPr>
            <a:r>
              <a:rPr lang="en-US" sz="3600" spc="32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Metodická doporučení pro domácí přípravu, pro práci se sekundární literaturou a seznámení uchazeče s technikami přípravy a sebeprezentace při přijímací zkoušce. </a:t>
            </a:r>
          </a:p>
          <a:p>
            <a:pPr algn="l">
              <a:lnSpc>
                <a:spcPts val="4320"/>
              </a:lnSpc>
            </a:pPr>
            <a:endParaRPr lang="en-US" sz="3600" spc="32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651510" lvl="1" indent="-325755" algn="l">
              <a:lnSpc>
                <a:spcPts val="4320"/>
              </a:lnSpc>
            </a:pPr>
            <a:r>
              <a:rPr lang="en-US" sz="3600" b="1" spc="33">
                <a:solidFill>
                  <a:srgbClr val="C00000"/>
                </a:solidFill>
                <a:latin typeface="Lora Bold"/>
                <a:ea typeface="Lora Bold"/>
                <a:cs typeface="Lora Bold"/>
                <a:sym typeface="Lora Bold"/>
              </a:rPr>
              <a:t>Hlavní témata</a:t>
            </a:r>
            <a:r>
              <a:rPr lang="en-US" sz="3600" b="1" spc="33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:</a:t>
            </a:r>
          </a:p>
          <a:p>
            <a:pPr marL="651510" lvl="1" indent="-325755" algn="l">
              <a:lnSpc>
                <a:spcPts val="4320"/>
              </a:lnSpc>
            </a:pPr>
            <a:r>
              <a:rPr lang="en-US" sz="3600" spc="33">
                <a:solidFill>
                  <a:srgbClr val="C00000"/>
                </a:solidFill>
                <a:latin typeface="Lora"/>
                <a:ea typeface="Lora"/>
                <a:cs typeface="Lora"/>
                <a:sym typeface="Lora"/>
              </a:rPr>
              <a:t>1) </a:t>
            </a:r>
            <a:r>
              <a:rPr lang="en-US" sz="3600" spc="33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porozumění čtenému textu a jeho shrnutí</a:t>
            </a:r>
          </a:p>
          <a:p>
            <a:pPr marL="651510" lvl="1" indent="-325755" algn="l">
              <a:lnSpc>
                <a:spcPts val="4320"/>
              </a:lnSpc>
            </a:pPr>
            <a:r>
              <a:rPr lang="en-US" sz="3600" spc="33">
                <a:solidFill>
                  <a:srgbClr val="C00000"/>
                </a:solidFill>
                <a:latin typeface="Lora"/>
                <a:ea typeface="Lora"/>
                <a:cs typeface="Lora"/>
                <a:sym typeface="Lora"/>
              </a:rPr>
              <a:t>2)</a:t>
            </a:r>
            <a:r>
              <a:rPr lang="en-US" sz="3600" spc="33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příprava na motivační rozhovor a téma sebeprezentace</a:t>
            </a:r>
          </a:p>
          <a:p>
            <a:pPr marL="651510" lvl="1" indent="-325755" algn="l">
              <a:lnSpc>
                <a:spcPts val="4320"/>
              </a:lnSpc>
            </a:pPr>
            <a:r>
              <a:rPr lang="en-US" sz="3600" spc="33">
                <a:solidFill>
                  <a:srgbClr val="C00000"/>
                </a:solidFill>
                <a:latin typeface="Lora"/>
                <a:ea typeface="Lora"/>
                <a:cs typeface="Lora"/>
                <a:sym typeface="Lora"/>
              </a:rPr>
              <a:t>3)</a:t>
            </a:r>
            <a:r>
              <a:rPr lang="en-US" sz="3600" spc="33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příprava na jazykový rozbor vč. výkladu nejdůležitějších gramatických jevů a jejich procvičení</a:t>
            </a:r>
          </a:p>
          <a:p>
            <a:pPr marL="651510" lvl="1" indent="-325755" algn="l">
              <a:lnSpc>
                <a:spcPts val="4320"/>
              </a:lnSpc>
            </a:pPr>
            <a:r>
              <a:rPr lang="en-US" sz="3600" spc="33">
                <a:solidFill>
                  <a:srgbClr val="C00000"/>
                </a:solidFill>
                <a:latin typeface="Lora"/>
                <a:ea typeface="Lora"/>
                <a:cs typeface="Lora"/>
                <a:sym typeface="Lora"/>
              </a:rPr>
              <a:t>4)</a:t>
            </a:r>
            <a:r>
              <a:rPr lang="en-US" sz="3600" spc="33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příprava na ústní zkoušku z literatury a reálií německé jazykové oblasti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250156" y="2402014"/>
            <a:ext cx="15787687" cy="14288"/>
          </a:xfrm>
          <a:prstGeom prst="line">
            <a:avLst/>
          </a:prstGeom>
          <a:ln w="47625" cap="rnd">
            <a:solidFill>
              <a:srgbClr val="D22D4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3" name="TextBox 3"/>
          <p:cNvSpPr txBox="1"/>
          <p:nvPr/>
        </p:nvSpPr>
        <p:spPr>
          <a:xfrm>
            <a:off x="1348740" y="1104900"/>
            <a:ext cx="15590520" cy="929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28"/>
              </a:lnSpc>
            </a:pPr>
            <a:r>
              <a:rPr lang="en-US" sz="6600" b="1" spc="61">
                <a:solidFill>
                  <a:srgbClr val="CC0000"/>
                </a:solidFill>
                <a:latin typeface="Lora Bold"/>
                <a:ea typeface="Lora Bold"/>
                <a:cs typeface="Lora Bold"/>
                <a:sym typeface="Lora Bold"/>
              </a:rPr>
              <a:t>Přijímací řízení – kontakty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250156" y="2387726"/>
            <a:ext cx="15590520" cy="75407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44"/>
              </a:lnSpc>
            </a:pPr>
            <a:endParaRPr/>
          </a:p>
          <a:p>
            <a:pPr algn="l">
              <a:lnSpc>
                <a:spcPts val="4644"/>
              </a:lnSpc>
            </a:pPr>
            <a:r>
              <a:rPr lang="en-US" sz="3600" spc="33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Veškeré dotazy k organizaci přijímacího řízení </a:t>
            </a:r>
          </a:p>
          <a:p>
            <a:pPr algn="l">
              <a:lnSpc>
                <a:spcPts val="4644"/>
              </a:lnSpc>
            </a:pPr>
            <a:r>
              <a:rPr lang="en-US" sz="3600" spc="33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(</a:t>
            </a:r>
            <a:r>
              <a:rPr lang="en-US" sz="3600" b="1" spc="33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lhůty, podklady, výjimky, problémy s podáním přihlášky atd</a:t>
            </a:r>
            <a:r>
              <a:rPr lang="en-US" sz="3600" spc="33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.) </a:t>
            </a:r>
          </a:p>
          <a:p>
            <a:pPr algn="l">
              <a:lnSpc>
                <a:spcPts val="4644"/>
              </a:lnSpc>
            </a:pPr>
            <a:r>
              <a:rPr lang="en-US" sz="3600" spc="33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směřujte na </a:t>
            </a:r>
            <a:r>
              <a:rPr lang="en-US" sz="3600" u="sng" spc="33">
                <a:solidFill>
                  <a:srgbClr val="0563C1"/>
                </a:solidFill>
                <a:latin typeface="Lora"/>
                <a:ea typeface="Lora"/>
                <a:cs typeface="Lora"/>
                <a:sym typeface="Lora"/>
                <a:hlinkClick r:id="rId2" tooltip="https://www.ff.cuni.cz/fakulta/oddeleni-dekanatu/oddeleni-prijimaciho-rizeni/"/>
              </a:rPr>
              <a:t>Oddělení přijímacího řízení FF UK</a:t>
            </a:r>
            <a:r>
              <a:rPr lang="en-US" sz="3600" spc="33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; </a:t>
            </a:r>
            <a:r>
              <a:rPr lang="en-US" sz="3600" u="sng" spc="33">
                <a:solidFill>
                  <a:srgbClr val="0563C1"/>
                </a:solidFill>
                <a:latin typeface="Lora"/>
                <a:ea typeface="Lora"/>
                <a:cs typeface="Lora"/>
                <a:sym typeface="Lora"/>
                <a:hlinkClick r:id="rId3" tooltip="mailto:prijimacky@ff.cuni.cz"/>
              </a:rPr>
              <a:t>prijimacky@ff.cuni.cz</a:t>
            </a:r>
            <a:r>
              <a:rPr lang="en-US" sz="3600" spc="33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</a:p>
          <a:p>
            <a:pPr algn="l">
              <a:lnSpc>
                <a:spcPts val="4644"/>
              </a:lnSpc>
            </a:pPr>
            <a:endParaRPr lang="en-US" sz="3600" spc="33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algn="l">
              <a:lnSpc>
                <a:spcPts val="4644"/>
              </a:lnSpc>
            </a:pPr>
            <a:r>
              <a:rPr lang="en-US" sz="3600" spc="33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Ohledně </a:t>
            </a:r>
            <a:r>
              <a:rPr lang="en-US" sz="3600" b="1" spc="33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přijímacího pohovoru na germanistiku / NJL se zaměřením na vzdělávání </a:t>
            </a:r>
            <a:r>
              <a:rPr lang="en-US" sz="3600" spc="33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se obracejte na dr. Věru Hejhalovou</a:t>
            </a:r>
          </a:p>
          <a:p>
            <a:pPr algn="l">
              <a:lnSpc>
                <a:spcPts val="4644"/>
              </a:lnSpc>
            </a:pPr>
            <a:r>
              <a:rPr lang="en-US" sz="3600" spc="33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e-mail: </a:t>
            </a:r>
            <a:r>
              <a:rPr lang="en-US" sz="3600" u="sng" spc="33">
                <a:solidFill>
                  <a:srgbClr val="0563C1"/>
                </a:solidFill>
                <a:latin typeface="Lora"/>
                <a:ea typeface="Lora"/>
                <a:cs typeface="Lora"/>
                <a:sym typeface="Lora"/>
                <a:hlinkClick r:id="rId4" tooltip="mailto:vera.hejhalova@ff.cuni.cz"/>
              </a:rPr>
              <a:t>vera.hejhalova@ff.cuni.cz</a:t>
            </a:r>
          </a:p>
          <a:p>
            <a:pPr algn="l">
              <a:lnSpc>
                <a:spcPts val="4644"/>
              </a:lnSpc>
            </a:pPr>
            <a:r>
              <a:rPr lang="en-US" sz="3600" spc="33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telefon: 221 619 243</a:t>
            </a:r>
          </a:p>
          <a:p>
            <a:pPr algn="l">
              <a:lnSpc>
                <a:spcPts val="4644"/>
              </a:lnSpc>
            </a:pPr>
            <a:r>
              <a:rPr lang="en-US" sz="3600" spc="33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osobně: m. č. 320 ve vypsaných konzultačních hodinách </a:t>
            </a:r>
          </a:p>
          <a:p>
            <a:pPr algn="l">
              <a:lnSpc>
                <a:spcPts val="4644"/>
              </a:lnSpc>
            </a:pPr>
            <a:endParaRPr lang="en-US" sz="3600" spc="33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algn="l">
              <a:lnSpc>
                <a:spcPts val="4644"/>
              </a:lnSpc>
            </a:pPr>
            <a:r>
              <a:rPr lang="en-US" sz="3600" spc="33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Sekretariát ÚGS: Kateřina Havlová, e-mail: </a:t>
            </a:r>
            <a:r>
              <a:rPr lang="en-US" sz="3600" u="sng" spc="33">
                <a:solidFill>
                  <a:srgbClr val="0563C1"/>
                </a:solidFill>
                <a:latin typeface="Lora"/>
                <a:ea typeface="Lora"/>
                <a:cs typeface="Lora"/>
                <a:sym typeface="Lora"/>
                <a:hlinkClick r:id="rId5" tooltip="mailto:zuzana.rybenska@ff.cuni.cz"/>
              </a:rPr>
              <a:t>katerina.havlova@ff.cuni.cz</a:t>
            </a:r>
          </a:p>
          <a:p>
            <a:pPr algn="l">
              <a:lnSpc>
                <a:spcPts val="4644"/>
              </a:lnSpc>
            </a:pPr>
            <a:endParaRPr lang="en-US" sz="3600" u="sng" spc="33">
              <a:solidFill>
                <a:srgbClr val="0563C1"/>
              </a:solidFill>
              <a:latin typeface="Lora"/>
              <a:ea typeface="Lora"/>
              <a:cs typeface="Lora"/>
              <a:sym typeface="Lora"/>
              <a:hlinkClick r:id="rId5" tooltip="mailto:zuzana.rybenska@ff.cuni.cz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63823" y="1202662"/>
            <a:ext cx="9360355" cy="6236336"/>
          </a:xfrm>
          <a:custGeom>
            <a:avLst/>
            <a:gdLst/>
            <a:ahLst/>
            <a:cxnLst/>
            <a:rect l="l" t="t" r="r" b="b"/>
            <a:pathLst>
              <a:path w="9360355" h="6236336">
                <a:moveTo>
                  <a:pt x="0" y="0"/>
                </a:moveTo>
                <a:lnTo>
                  <a:pt x="9360354" y="0"/>
                </a:lnTo>
                <a:lnTo>
                  <a:pt x="9360354" y="6236336"/>
                </a:lnTo>
                <a:lnTo>
                  <a:pt x="0" y="62363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TextBox 3"/>
          <p:cNvSpPr txBox="1"/>
          <p:nvPr/>
        </p:nvSpPr>
        <p:spPr>
          <a:xfrm>
            <a:off x="3176415" y="7973412"/>
            <a:ext cx="11935170" cy="10050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76"/>
              </a:lnSpc>
            </a:pPr>
            <a:r>
              <a:rPr lang="en-US" sz="7200">
                <a:solidFill>
                  <a:srgbClr val="CC0000"/>
                </a:solidFill>
                <a:latin typeface="Lora"/>
                <a:ea typeface="Lora"/>
                <a:cs typeface="Lora"/>
                <a:sym typeface="Lora"/>
              </a:rPr>
              <a:t>Děkujeme za pozornost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117885" y="5693484"/>
            <a:ext cx="4222276" cy="4114800"/>
          </a:xfrm>
          <a:custGeom>
            <a:avLst/>
            <a:gdLst/>
            <a:ahLst/>
            <a:cxnLst/>
            <a:rect l="l" t="t" r="r" b="b"/>
            <a:pathLst>
              <a:path w="4222276" h="4114800">
                <a:moveTo>
                  <a:pt x="0" y="0"/>
                </a:moveTo>
                <a:lnTo>
                  <a:pt x="4222276" y="0"/>
                </a:lnTo>
                <a:lnTo>
                  <a:pt x="42222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7429638" y="3498750"/>
            <a:ext cx="2890020" cy="2568505"/>
          </a:xfrm>
          <a:custGeom>
            <a:avLst/>
            <a:gdLst/>
            <a:ahLst/>
            <a:cxnLst/>
            <a:rect l="l" t="t" r="r" b="b"/>
            <a:pathLst>
              <a:path w="2890020" h="2568505">
                <a:moveTo>
                  <a:pt x="0" y="0"/>
                </a:moveTo>
                <a:lnTo>
                  <a:pt x="2890019" y="0"/>
                </a:lnTo>
                <a:lnTo>
                  <a:pt x="2890019" y="2568505"/>
                </a:lnTo>
                <a:lnTo>
                  <a:pt x="0" y="25685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 rot="3131501">
            <a:off x="10319657" y="4537704"/>
            <a:ext cx="2890020" cy="2568505"/>
          </a:xfrm>
          <a:custGeom>
            <a:avLst/>
            <a:gdLst/>
            <a:ahLst/>
            <a:cxnLst/>
            <a:rect l="l" t="t" r="r" b="b"/>
            <a:pathLst>
              <a:path w="2890020" h="2568505">
                <a:moveTo>
                  <a:pt x="0" y="0"/>
                </a:moveTo>
                <a:lnTo>
                  <a:pt x="2890020" y="0"/>
                </a:lnTo>
                <a:lnTo>
                  <a:pt x="2890020" y="2568505"/>
                </a:lnTo>
                <a:lnTo>
                  <a:pt x="0" y="25685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5" name="Group 5"/>
          <p:cNvGrpSpPr/>
          <p:nvPr/>
        </p:nvGrpSpPr>
        <p:grpSpPr>
          <a:xfrm>
            <a:off x="11340161" y="4150434"/>
            <a:ext cx="3086100" cy="3086100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043098" y="1464277"/>
            <a:ext cx="14201805" cy="1379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92"/>
              </a:lnSpc>
            </a:pPr>
            <a:r>
              <a:rPr lang="en-US" sz="9900">
                <a:solidFill>
                  <a:srgbClr val="CC0000"/>
                </a:solidFill>
                <a:latin typeface="Lora"/>
                <a:ea typeface="Lora"/>
                <a:cs typeface="Lora"/>
                <a:sym typeface="Lora"/>
              </a:rPr>
              <a:t>Prostor pro Vaše dotazy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250156" y="2022404"/>
            <a:ext cx="15787687" cy="14288"/>
          </a:xfrm>
          <a:prstGeom prst="line">
            <a:avLst/>
          </a:prstGeom>
          <a:ln w="47625" cap="rnd">
            <a:solidFill>
              <a:srgbClr val="CC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/>
          <p:nvPr/>
        </p:nvGrpSpPr>
        <p:grpSpPr>
          <a:xfrm>
            <a:off x="5517303" y="6605620"/>
            <a:ext cx="2535794" cy="2535794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22C40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6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502683" y="2659174"/>
            <a:ext cx="2587794" cy="2587794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22C40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6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3791403" y="2947895"/>
            <a:ext cx="2010353" cy="2010353"/>
          </a:xfrm>
          <a:custGeom>
            <a:avLst/>
            <a:gdLst/>
            <a:ahLst/>
            <a:cxnLst/>
            <a:rect l="l" t="t" r="r" b="b"/>
            <a:pathLst>
              <a:path w="2010353" h="2010353">
                <a:moveTo>
                  <a:pt x="0" y="0"/>
                </a:moveTo>
                <a:lnTo>
                  <a:pt x="2010354" y="0"/>
                </a:lnTo>
                <a:lnTo>
                  <a:pt x="2010354" y="2010353"/>
                </a:lnTo>
                <a:lnTo>
                  <a:pt x="0" y="20103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Freeform 10"/>
          <p:cNvSpPr/>
          <p:nvPr/>
        </p:nvSpPr>
        <p:spPr>
          <a:xfrm>
            <a:off x="5812777" y="7005286"/>
            <a:ext cx="1944846" cy="1551015"/>
          </a:xfrm>
          <a:custGeom>
            <a:avLst/>
            <a:gdLst/>
            <a:ahLst/>
            <a:cxnLst/>
            <a:rect l="l" t="t" r="r" b="b"/>
            <a:pathLst>
              <a:path w="1944846" h="1551015">
                <a:moveTo>
                  <a:pt x="0" y="0"/>
                </a:moveTo>
                <a:lnTo>
                  <a:pt x="1944846" y="0"/>
                </a:lnTo>
                <a:lnTo>
                  <a:pt x="1944846" y="1551015"/>
                </a:lnTo>
                <a:lnTo>
                  <a:pt x="0" y="15510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11" name="Group 11"/>
          <p:cNvGrpSpPr/>
          <p:nvPr/>
        </p:nvGrpSpPr>
        <p:grpSpPr>
          <a:xfrm>
            <a:off x="11022245" y="6605620"/>
            <a:ext cx="2480438" cy="2480438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22C40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6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2516845" y="2594329"/>
            <a:ext cx="2587794" cy="2587794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22C40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6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8009764" y="2594329"/>
            <a:ext cx="2587794" cy="2587794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22C40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6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8179267" y="3243105"/>
            <a:ext cx="2248788" cy="1290242"/>
          </a:xfrm>
          <a:custGeom>
            <a:avLst/>
            <a:gdLst/>
            <a:ahLst/>
            <a:cxnLst/>
            <a:rect l="l" t="t" r="r" b="b"/>
            <a:pathLst>
              <a:path w="2248788" h="1290242">
                <a:moveTo>
                  <a:pt x="0" y="0"/>
                </a:moveTo>
                <a:lnTo>
                  <a:pt x="2248788" y="0"/>
                </a:lnTo>
                <a:lnTo>
                  <a:pt x="2248788" y="1290242"/>
                </a:lnTo>
                <a:lnTo>
                  <a:pt x="0" y="12902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21" name="Freeform 21"/>
          <p:cNvSpPr/>
          <p:nvPr/>
        </p:nvSpPr>
        <p:spPr>
          <a:xfrm>
            <a:off x="2787161" y="3118853"/>
            <a:ext cx="2047162" cy="1668437"/>
          </a:xfrm>
          <a:custGeom>
            <a:avLst/>
            <a:gdLst/>
            <a:ahLst/>
            <a:cxnLst/>
            <a:rect l="l" t="t" r="r" b="b"/>
            <a:pathLst>
              <a:path w="2047162" h="1668437">
                <a:moveTo>
                  <a:pt x="0" y="0"/>
                </a:moveTo>
                <a:lnTo>
                  <a:pt x="2047162" y="0"/>
                </a:lnTo>
                <a:lnTo>
                  <a:pt x="2047162" y="1668437"/>
                </a:lnTo>
                <a:lnTo>
                  <a:pt x="0" y="166843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22" name="Freeform 22"/>
          <p:cNvSpPr/>
          <p:nvPr/>
        </p:nvSpPr>
        <p:spPr>
          <a:xfrm>
            <a:off x="11394233" y="7005286"/>
            <a:ext cx="1736462" cy="1736462"/>
          </a:xfrm>
          <a:custGeom>
            <a:avLst/>
            <a:gdLst/>
            <a:ahLst/>
            <a:cxnLst/>
            <a:rect l="l" t="t" r="r" b="b"/>
            <a:pathLst>
              <a:path w="1736462" h="1736462">
                <a:moveTo>
                  <a:pt x="0" y="0"/>
                </a:moveTo>
                <a:lnTo>
                  <a:pt x="1736462" y="0"/>
                </a:lnTo>
                <a:lnTo>
                  <a:pt x="1736462" y="1736462"/>
                </a:lnTo>
                <a:lnTo>
                  <a:pt x="0" y="173646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23" name="TextBox 23"/>
          <p:cNvSpPr txBox="1"/>
          <p:nvPr/>
        </p:nvSpPr>
        <p:spPr>
          <a:xfrm>
            <a:off x="5104639" y="9206324"/>
            <a:ext cx="3361121" cy="744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3600">
                <a:solidFill>
                  <a:srgbClr val="000000"/>
                </a:solidFill>
                <a:latin typeface="Faraz Modern"/>
                <a:ea typeface="Faraz Modern"/>
                <a:cs typeface="Faraz Modern"/>
                <a:sym typeface="Faraz Modern"/>
              </a:rPr>
              <a:t>přípravné kurzy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348740" y="931174"/>
            <a:ext cx="15590520" cy="929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28"/>
              </a:lnSpc>
            </a:pPr>
            <a:r>
              <a:rPr lang="en-US" sz="6600">
                <a:solidFill>
                  <a:srgbClr val="000000"/>
                </a:solidFill>
                <a:latin typeface="Faraz Modern"/>
                <a:ea typeface="Faraz Modern"/>
                <a:cs typeface="Faraz Modern"/>
                <a:sym typeface="Faraz Modern"/>
              </a:rPr>
              <a:t>Program prezentace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028700" y="5324998"/>
            <a:ext cx="5214097" cy="1100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56"/>
              </a:lnSpc>
            </a:pPr>
            <a:r>
              <a:rPr lang="en-US" sz="3600">
                <a:solidFill>
                  <a:srgbClr val="000000"/>
                </a:solidFill>
                <a:latin typeface="Faraz Modern"/>
                <a:ea typeface="Faraz Modern"/>
                <a:cs typeface="Faraz Modern"/>
                <a:sym typeface="Faraz Modern"/>
              </a:rPr>
              <a:t>představení oddělení</a:t>
            </a:r>
          </a:p>
          <a:p>
            <a:pPr algn="ctr">
              <a:lnSpc>
                <a:spcPts val="4356"/>
              </a:lnSpc>
            </a:pPr>
            <a:r>
              <a:rPr lang="en-US" sz="3600">
                <a:solidFill>
                  <a:srgbClr val="000000"/>
                </a:solidFill>
                <a:latin typeface="Faraz Modern"/>
                <a:ea typeface="Faraz Modern"/>
                <a:cs typeface="Faraz Modern"/>
                <a:sym typeface="Faraz Modern"/>
              </a:rPr>
              <a:t>germanistiky ÚGS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6242797" y="5266018"/>
            <a:ext cx="6121728" cy="10469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76"/>
              </a:lnSpc>
            </a:pPr>
            <a:r>
              <a:rPr lang="en-US" sz="3600">
                <a:solidFill>
                  <a:srgbClr val="000000"/>
                </a:solidFill>
                <a:latin typeface="Faraz Modern"/>
                <a:ea typeface="Faraz Modern"/>
                <a:cs typeface="Faraz Modern"/>
                <a:sym typeface="Faraz Modern"/>
              </a:rPr>
              <a:t>vyučované </a:t>
            </a:r>
          </a:p>
          <a:p>
            <a:pPr algn="ctr">
              <a:lnSpc>
                <a:spcPts val="4176"/>
              </a:lnSpc>
            </a:pPr>
            <a:r>
              <a:rPr lang="en-US" sz="3600">
                <a:solidFill>
                  <a:srgbClr val="000000"/>
                </a:solidFill>
                <a:latin typeface="Faraz Modern"/>
                <a:ea typeface="Faraz Modern"/>
                <a:cs typeface="Faraz Modern"/>
                <a:sym typeface="Faraz Modern"/>
              </a:rPr>
              <a:t>studijní programy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2947725" y="5124973"/>
            <a:ext cx="3697710" cy="744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3600">
                <a:solidFill>
                  <a:srgbClr val="000000"/>
                </a:solidFill>
                <a:latin typeface="Faraz Modern"/>
                <a:ea typeface="Faraz Modern"/>
                <a:cs typeface="Faraz Modern"/>
                <a:sym typeface="Faraz Modern"/>
              </a:rPr>
              <a:t>přijímací zkoušky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1523523" y="9178646"/>
            <a:ext cx="1498662" cy="744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3600">
                <a:solidFill>
                  <a:srgbClr val="000000"/>
                </a:solidFill>
                <a:latin typeface="Faraz Modern"/>
                <a:ea typeface="Faraz Modern"/>
                <a:cs typeface="Faraz Modern"/>
                <a:sym typeface="Faraz Modern"/>
              </a:rPr>
              <a:t>dotazy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348740" y="1049768"/>
            <a:ext cx="15590520" cy="929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28"/>
              </a:lnSpc>
            </a:pPr>
            <a:r>
              <a:rPr lang="en-US" sz="6600">
                <a:solidFill>
                  <a:srgbClr val="CC0000"/>
                </a:solidFill>
                <a:latin typeface="Lora"/>
                <a:ea typeface="Lora"/>
                <a:cs typeface="Lora"/>
                <a:sym typeface="Lora"/>
              </a:rPr>
              <a:t>Ústav germánských studií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957479" y="3416679"/>
            <a:ext cx="15640073" cy="2873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36"/>
              </a:lnSpc>
            </a:pPr>
            <a:endParaRPr/>
          </a:p>
          <a:p>
            <a:pPr marL="9427845" lvl="1" indent="-4713922" algn="l">
              <a:lnSpc>
                <a:spcPts val="4536"/>
              </a:lnSpc>
              <a:buFont typeface="Arial"/>
              <a:buChar char="•"/>
            </a:pPr>
            <a:r>
              <a:rPr lang="en-US" sz="4200" spc="39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charakteristika oboru</a:t>
            </a:r>
          </a:p>
          <a:p>
            <a:pPr marL="9427845" lvl="1" indent="-4713922" algn="l">
              <a:lnSpc>
                <a:spcPts val="4536"/>
              </a:lnSpc>
              <a:buFont typeface="Arial"/>
              <a:buChar char="•"/>
            </a:pPr>
            <a:r>
              <a:rPr lang="en-US" sz="4200" spc="39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profil absolventa</a:t>
            </a:r>
          </a:p>
          <a:p>
            <a:pPr marL="9427845" lvl="1" indent="-4713922" algn="l">
              <a:lnSpc>
                <a:spcPts val="4536"/>
              </a:lnSpc>
              <a:buFont typeface="Arial"/>
              <a:buChar char="•"/>
            </a:pPr>
            <a:r>
              <a:rPr lang="en-US" sz="4200" spc="39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přijímací zkoušky</a:t>
            </a:r>
          </a:p>
          <a:p>
            <a:pPr marL="9427845" lvl="1" indent="-4713922" algn="l">
              <a:lnSpc>
                <a:spcPts val="4536"/>
              </a:lnSpc>
              <a:buFont typeface="Arial"/>
              <a:buChar char="•"/>
            </a:pPr>
            <a:r>
              <a:rPr lang="en-US" sz="4200" spc="39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přípravné kurzy</a:t>
            </a:r>
          </a:p>
        </p:txBody>
      </p:sp>
      <p:sp>
        <p:nvSpPr>
          <p:cNvPr id="4" name="Freeform 4"/>
          <p:cNvSpPr/>
          <p:nvPr/>
        </p:nvSpPr>
        <p:spPr>
          <a:xfrm>
            <a:off x="2330377" y="3709499"/>
            <a:ext cx="6813623" cy="2921794"/>
          </a:xfrm>
          <a:custGeom>
            <a:avLst/>
            <a:gdLst/>
            <a:ahLst/>
            <a:cxnLst/>
            <a:rect l="l" t="t" r="r" b="b"/>
            <a:pathLst>
              <a:path w="6813623" h="2921794">
                <a:moveTo>
                  <a:pt x="0" y="0"/>
                </a:moveTo>
                <a:lnTo>
                  <a:pt x="6813623" y="0"/>
                </a:lnTo>
                <a:lnTo>
                  <a:pt x="6813623" y="2921795"/>
                </a:lnTo>
                <a:lnTo>
                  <a:pt x="0" y="29217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 descr="Obsah obrázku vzor, čtverec, Symetrie, umění  Popis byl vytvořen automaticky"/>
          <p:cNvSpPr/>
          <p:nvPr/>
        </p:nvSpPr>
        <p:spPr>
          <a:xfrm>
            <a:off x="4417023" y="7078682"/>
            <a:ext cx="2640330" cy="2640330"/>
          </a:xfrm>
          <a:custGeom>
            <a:avLst/>
            <a:gdLst/>
            <a:ahLst/>
            <a:cxnLst/>
            <a:rect l="l" t="t" r="r" b="b"/>
            <a:pathLst>
              <a:path w="2640330" h="2640330">
                <a:moveTo>
                  <a:pt x="0" y="0"/>
                </a:moveTo>
                <a:lnTo>
                  <a:pt x="2640330" y="0"/>
                </a:lnTo>
                <a:lnTo>
                  <a:pt x="2640330" y="2640330"/>
                </a:lnTo>
                <a:lnTo>
                  <a:pt x="0" y="26403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 descr="Obsah obrázku vzor, čtverec, Symetrie, pixel  Popis byl vytvořen automaticky"/>
          <p:cNvSpPr/>
          <p:nvPr/>
        </p:nvSpPr>
        <p:spPr>
          <a:xfrm>
            <a:off x="12140257" y="7078682"/>
            <a:ext cx="2640330" cy="2640330"/>
          </a:xfrm>
          <a:custGeom>
            <a:avLst/>
            <a:gdLst/>
            <a:ahLst/>
            <a:cxnLst/>
            <a:rect l="l" t="t" r="r" b="b"/>
            <a:pathLst>
              <a:path w="2640330" h="2640330">
                <a:moveTo>
                  <a:pt x="0" y="0"/>
                </a:moveTo>
                <a:lnTo>
                  <a:pt x="2640330" y="0"/>
                </a:lnTo>
                <a:lnTo>
                  <a:pt x="2640330" y="2640330"/>
                </a:lnTo>
                <a:lnTo>
                  <a:pt x="0" y="26403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AutoShape 7"/>
          <p:cNvSpPr/>
          <p:nvPr/>
        </p:nvSpPr>
        <p:spPr>
          <a:xfrm>
            <a:off x="1250156" y="2307908"/>
            <a:ext cx="15787688" cy="14288"/>
          </a:xfrm>
          <a:prstGeom prst="line">
            <a:avLst/>
          </a:prstGeom>
          <a:ln w="47625" cap="rnd">
            <a:solidFill>
              <a:srgbClr val="CC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8" name="TextBox 8"/>
          <p:cNvSpPr txBox="1"/>
          <p:nvPr/>
        </p:nvSpPr>
        <p:spPr>
          <a:xfrm>
            <a:off x="2198187" y="2816816"/>
            <a:ext cx="15590520" cy="587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36"/>
              </a:lnSpc>
            </a:pPr>
            <a:r>
              <a:rPr lang="en-US" sz="4200" b="1" spc="39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web oddělení germanistiky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182711" y="2816816"/>
            <a:ext cx="15590520" cy="587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36"/>
              </a:lnSpc>
            </a:pPr>
            <a:r>
              <a:rPr lang="en-US" sz="4200" b="1" spc="39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rubrika „uchazeč“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250156" y="2307908"/>
            <a:ext cx="15787688" cy="14288"/>
          </a:xfrm>
          <a:prstGeom prst="line">
            <a:avLst/>
          </a:prstGeom>
          <a:ln w="47625" cap="rnd">
            <a:solidFill>
              <a:srgbClr val="CC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3" name="TextBox 3"/>
          <p:cNvSpPr txBox="1"/>
          <p:nvPr/>
        </p:nvSpPr>
        <p:spPr>
          <a:xfrm>
            <a:off x="3879342" y="456724"/>
            <a:ext cx="15590520" cy="1653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28"/>
              </a:lnSpc>
            </a:pPr>
            <a:r>
              <a:rPr lang="en-US" sz="6600">
                <a:solidFill>
                  <a:srgbClr val="CC0000"/>
                </a:solidFill>
                <a:latin typeface="Lora"/>
                <a:ea typeface="Lora"/>
                <a:cs typeface="Lora"/>
                <a:sym typeface="Lora"/>
              </a:rPr>
              <a:t>Oddělení germanistiky ÚGS </a:t>
            </a:r>
          </a:p>
          <a:p>
            <a:pPr algn="ctr">
              <a:lnSpc>
                <a:spcPts val="5832"/>
              </a:lnSpc>
            </a:pPr>
            <a:r>
              <a:rPr lang="en-US" sz="5400">
                <a:solidFill>
                  <a:srgbClr val="CC0000"/>
                </a:solidFill>
                <a:latin typeface="Lora"/>
                <a:ea typeface="Lora"/>
                <a:cs typeface="Lora"/>
                <a:sym typeface="Lora"/>
              </a:rPr>
              <a:t>personální složení a uspořádání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0" y="0"/>
            <a:ext cx="5458226" cy="10287000"/>
            <a:chOff x="0" y="0"/>
            <a:chExt cx="1437557" cy="27093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37558" cy="2709333"/>
            </a:xfrm>
            <a:custGeom>
              <a:avLst/>
              <a:gdLst/>
              <a:ahLst/>
              <a:cxnLst/>
              <a:rect l="l" t="t" r="r" b="b"/>
              <a:pathLst>
                <a:path w="1437558" h="2709333">
                  <a:moveTo>
                    <a:pt x="0" y="0"/>
                  </a:moveTo>
                  <a:lnTo>
                    <a:pt x="1437558" y="0"/>
                  </a:lnTo>
                  <a:lnTo>
                    <a:pt x="143755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D22C40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1437557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19"/>
                </a:lnSpc>
              </a:pPr>
              <a:endParaRPr/>
            </a:p>
          </p:txBody>
        </p:sp>
      </p:grpSp>
      <p:sp>
        <p:nvSpPr>
          <p:cNvPr id="7" name="Freeform 7" descr="Lukáš Felbr | ÚGS FF UK Germanistika"/>
          <p:cNvSpPr/>
          <p:nvPr/>
        </p:nvSpPr>
        <p:spPr>
          <a:xfrm>
            <a:off x="306242" y="7025640"/>
            <a:ext cx="2333146" cy="2916432"/>
          </a:xfrm>
          <a:custGeom>
            <a:avLst/>
            <a:gdLst/>
            <a:ahLst/>
            <a:cxnLst/>
            <a:rect l="l" t="t" r="r" b="b"/>
            <a:pathLst>
              <a:path w="2333146" h="2916432">
                <a:moveTo>
                  <a:pt x="0" y="0"/>
                </a:moveTo>
                <a:lnTo>
                  <a:pt x="2333146" y="0"/>
                </a:lnTo>
                <a:lnTo>
                  <a:pt x="2333146" y="2916432"/>
                </a:lnTo>
                <a:lnTo>
                  <a:pt x="0" y="29164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4453" t="-21278" r="-76490" b="-5124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Freeform 8" descr="Obsah obrázku osoba, oblečení, Lidská tvář, muž  Popis byl vytvořen automaticky"/>
          <p:cNvSpPr/>
          <p:nvPr/>
        </p:nvSpPr>
        <p:spPr>
          <a:xfrm>
            <a:off x="2883048" y="2110264"/>
            <a:ext cx="2361324" cy="2951655"/>
          </a:xfrm>
          <a:custGeom>
            <a:avLst/>
            <a:gdLst/>
            <a:ahLst/>
            <a:cxnLst/>
            <a:rect l="l" t="t" r="r" b="b"/>
            <a:pathLst>
              <a:path w="2361324" h="2951655">
                <a:moveTo>
                  <a:pt x="0" y="0"/>
                </a:moveTo>
                <a:lnTo>
                  <a:pt x="2361324" y="0"/>
                </a:lnTo>
                <a:lnTo>
                  <a:pt x="2361324" y="2951655"/>
                </a:lnTo>
                <a:lnTo>
                  <a:pt x="0" y="29516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1009" t="-43045" r="-52638" b="-61501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Freeform 9" descr="Obsah obrázku Lidská tvář, úsměv, osoba, Lidské vousy  Popis byl vytvořen automaticky"/>
          <p:cNvSpPr/>
          <p:nvPr/>
        </p:nvSpPr>
        <p:spPr>
          <a:xfrm>
            <a:off x="252804" y="3651885"/>
            <a:ext cx="2386584" cy="2983230"/>
          </a:xfrm>
          <a:custGeom>
            <a:avLst/>
            <a:gdLst/>
            <a:ahLst/>
            <a:cxnLst/>
            <a:rect l="l" t="t" r="r" b="b"/>
            <a:pathLst>
              <a:path w="2386584" h="2983230">
                <a:moveTo>
                  <a:pt x="0" y="0"/>
                </a:moveTo>
                <a:lnTo>
                  <a:pt x="2386584" y="0"/>
                </a:lnTo>
                <a:lnTo>
                  <a:pt x="2386584" y="2983230"/>
                </a:lnTo>
                <a:lnTo>
                  <a:pt x="0" y="29832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759" r="-3759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Freeform 10"/>
          <p:cNvSpPr/>
          <p:nvPr/>
        </p:nvSpPr>
        <p:spPr>
          <a:xfrm>
            <a:off x="2883048" y="5532201"/>
            <a:ext cx="2361324" cy="2951655"/>
          </a:xfrm>
          <a:custGeom>
            <a:avLst/>
            <a:gdLst/>
            <a:ahLst/>
            <a:cxnLst/>
            <a:rect l="l" t="t" r="r" b="b"/>
            <a:pathLst>
              <a:path w="2361324" h="2951655">
                <a:moveTo>
                  <a:pt x="0" y="0"/>
                </a:moveTo>
                <a:lnTo>
                  <a:pt x="2361324" y="0"/>
                </a:lnTo>
                <a:lnTo>
                  <a:pt x="2361324" y="2951655"/>
                </a:lnTo>
                <a:lnTo>
                  <a:pt x="0" y="295165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3194" t="-7152" r="-32058" b="-91150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1" name="Freeform 11"/>
          <p:cNvSpPr/>
          <p:nvPr/>
        </p:nvSpPr>
        <p:spPr>
          <a:xfrm>
            <a:off x="261379" y="436602"/>
            <a:ext cx="2378008" cy="2972510"/>
          </a:xfrm>
          <a:custGeom>
            <a:avLst/>
            <a:gdLst/>
            <a:ahLst/>
            <a:cxnLst/>
            <a:rect l="l" t="t" r="r" b="b"/>
            <a:pathLst>
              <a:path w="2378008" h="2972510">
                <a:moveTo>
                  <a:pt x="0" y="0"/>
                </a:moveTo>
                <a:lnTo>
                  <a:pt x="2378009" y="0"/>
                </a:lnTo>
                <a:lnTo>
                  <a:pt x="2378009" y="2972511"/>
                </a:lnTo>
                <a:lnTo>
                  <a:pt x="0" y="297251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9092" t="-5309" r="-20537" b="-74246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2" name="TextBox 12"/>
          <p:cNvSpPr txBox="1"/>
          <p:nvPr/>
        </p:nvSpPr>
        <p:spPr>
          <a:xfrm>
            <a:off x="8088983" y="4383405"/>
            <a:ext cx="8028488" cy="3684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80" lvl="1" indent="-453390" algn="l">
              <a:lnSpc>
                <a:spcPts val="5880"/>
              </a:lnSpc>
              <a:buFont typeface="Arial"/>
              <a:buChar char="•"/>
            </a:pPr>
            <a:r>
              <a:rPr lang="en-US" sz="420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jazyk a společnost</a:t>
            </a:r>
          </a:p>
          <a:p>
            <a:pPr marL="906780" lvl="1" indent="-453390" algn="l">
              <a:lnSpc>
                <a:spcPts val="5880"/>
              </a:lnSpc>
              <a:buFont typeface="Arial"/>
              <a:buChar char="•"/>
            </a:pPr>
            <a:r>
              <a:rPr lang="en-US" sz="420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teorie a praxe psaní slovníků</a:t>
            </a:r>
          </a:p>
          <a:p>
            <a:pPr marL="906780" lvl="1" indent="-453390" algn="l">
              <a:lnSpc>
                <a:spcPts val="5880"/>
              </a:lnSpc>
              <a:buFont typeface="Arial"/>
              <a:buChar char="•"/>
            </a:pPr>
            <a:r>
              <a:rPr lang="en-US" sz="420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gramatika a slovní zásoba </a:t>
            </a:r>
          </a:p>
          <a:p>
            <a:pPr marL="906780" lvl="1" indent="-453390" algn="l">
              <a:lnSpc>
                <a:spcPts val="5880"/>
              </a:lnSpc>
              <a:buFont typeface="Arial"/>
              <a:buChar char="•"/>
            </a:pPr>
            <a:r>
              <a:rPr lang="en-US" sz="420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historický vývoj němčiny</a:t>
            </a:r>
          </a:p>
          <a:p>
            <a:pPr marL="906780" lvl="1" indent="-453390" algn="l">
              <a:lnSpc>
                <a:spcPts val="5880"/>
              </a:lnSpc>
              <a:buFont typeface="Arial"/>
              <a:buChar char="•"/>
            </a:pPr>
            <a:r>
              <a:rPr lang="en-US" sz="420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aj.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971602" y="3170277"/>
            <a:ext cx="3406000" cy="6225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08"/>
              </a:lnSpc>
            </a:pPr>
            <a:r>
              <a:rPr lang="en-US" sz="4800" b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Lingvistika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250156" y="2307908"/>
            <a:ext cx="15787688" cy="14288"/>
          </a:xfrm>
          <a:prstGeom prst="line">
            <a:avLst/>
          </a:prstGeom>
          <a:ln w="47625" cap="rnd">
            <a:solidFill>
              <a:srgbClr val="CC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3" name="TextBox 3"/>
          <p:cNvSpPr txBox="1"/>
          <p:nvPr/>
        </p:nvSpPr>
        <p:spPr>
          <a:xfrm>
            <a:off x="3879342" y="456724"/>
            <a:ext cx="15590520" cy="1653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28"/>
              </a:lnSpc>
            </a:pPr>
            <a:r>
              <a:rPr lang="en-US" sz="6600">
                <a:solidFill>
                  <a:srgbClr val="CC0000"/>
                </a:solidFill>
                <a:latin typeface="Lora"/>
                <a:ea typeface="Lora"/>
                <a:cs typeface="Lora"/>
                <a:sym typeface="Lora"/>
              </a:rPr>
              <a:t>Oddělení germanistiky ÚGS </a:t>
            </a:r>
          </a:p>
          <a:p>
            <a:pPr algn="ctr">
              <a:lnSpc>
                <a:spcPts val="5832"/>
              </a:lnSpc>
            </a:pPr>
            <a:r>
              <a:rPr lang="en-US" sz="5400">
                <a:solidFill>
                  <a:srgbClr val="CC0000"/>
                </a:solidFill>
                <a:latin typeface="Lora"/>
                <a:ea typeface="Lora"/>
                <a:cs typeface="Lora"/>
                <a:sym typeface="Lora"/>
              </a:rPr>
              <a:t>personální složení a uspořádání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0" y="0"/>
            <a:ext cx="5458226" cy="10287000"/>
            <a:chOff x="0" y="0"/>
            <a:chExt cx="1437557" cy="27093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37558" cy="2709333"/>
            </a:xfrm>
            <a:custGeom>
              <a:avLst/>
              <a:gdLst/>
              <a:ahLst/>
              <a:cxnLst/>
              <a:rect l="l" t="t" r="r" b="b"/>
              <a:pathLst>
                <a:path w="1437558" h="2709333">
                  <a:moveTo>
                    <a:pt x="0" y="0"/>
                  </a:moveTo>
                  <a:lnTo>
                    <a:pt x="1437558" y="0"/>
                  </a:lnTo>
                  <a:lnTo>
                    <a:pt x="143755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D22C40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1437557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19"/>
                </a:lnSpc>
              </a:pPr>
              <a:endParaRPr/>
            </a:p>
          </p:txBody>
        </p:sp>
      </p:grpSp>
      <p:sp>
        <p:nvSpPr>
          <p:cNvPr id="7" name="Freeform 7" descr="Štěpán Zbytovský | ÚGS FF UK Germanistika"/>
          <p:cNvSpPr/>
          <p:nvPr/>
        </p:nvSpPr>
        <p:spPr>
          <a:xfrm>
            <a:off x="510026" y="155326"/>
            <a:ext cx="1958569" cy="2448212"/>
          </a:xfrm>
          <a:custGeom>
            <a:avLst/>
            <a:gdLst/>
            <a:ahLst/>
            <a:cxnLst/>
            <a:rect l="l" t="t" r="r" b="b"/>
            <a:pathLst>
              <a:path w="1958569" h="2448212">
                <a:moveTo>
                  <a:pt x="0" y="0"/>
                </a:moveTo>
                <a:lnTo>
                  <a:pt x="1958570" y="0"/>
                </a:lnTo>
                <a:lnTo>
                  <a:pt x="1958570" y="2448212"/>
                </a:lnTo>
                <a:lnTo>
                  <a:pt x="0" y="24482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7108" r="-10586" b="-18000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Freeform 8" descr="Obsah obrázku Lidská tvář, oblečení, osoba, zeď  Popis byl vytvořen automaticky"/>
          <p:cNvSpPr/>
          <p:nvPr/>
        </p:nvSpPr>
        <p:spPr>
          <a:xfrm>
            <a:off x="2901297" y="1166845"/>
            <a:ext cx="1870711" cy="2338389"/>
          </a:xfrm>
          <a:custGeom>
            <a:avLst/>
            <a:gdLst/>
            <a:ahLst/>
            <a:cxnLst/>
            <a:rect l="l" t="t" r="r" b="b"/>
            <a:pathLst>
              <a:path w="1870711" h="2338389">
                <a:moveTo>
                  <a:pt x="0" y="0"/>
                </a:moveTo>
                <a:lnTo>
                  <a:pt x="1870711" y="0"/>
                </a:lnTo>
                <a:lnTo>
                  <a:pt x="1870711" y="2338389"/>
                </a:lnTo>
                <a:lnTo>
                  <a:pt x="0" y="23383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80180" t="-55096" r="-168497" b="-114109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Freeform 9"/>
          <p:cNvSpPr/>
          <p:nvPr/>
        </p:nvSpPr>
        <p:spPr>
          <a:xfrm>
            <a:off x="2871202" y="3676684"/>
            <a:ext cx="1900806" cy="2376008"/>
          </a:xfrm>
          <a:custGeom>
            <a:avLst/>
            <a:gdLst/>
            <a:ahLst/>
            <a:cxnLst/>
            <a:rect l="l" t="t" r="r" b="b"/>
            <a:pathLst>
              <a:path w="1900806" h="2376008">
                <a:moveTo>
                  <a:pt x="0" y="0"/>
                </a:moveTo>
                <a:lnTo>
                  <a:pt x="1900806" y="0"/>
                </a:lnTo>
                <a:lnTo>
                  <a:pt x="1900806" y="2376008"/>
                </a:lnTo>
                <a:lnTo>
                  <a:pt x="0" y="23760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1015" t="-4304" b="-4304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Freeform 10"/>
          <p:cNvSpPr/>
          <p:nvPr/>
        </p:nvSpPr>
        <p:spPr>
          <a:xfrm>
            <a:off x="2871202" y="6225448"/>
            <a:ext cx="1900806" cy="2376008"/>
          </a:xfrm>
          <a:custGeom>
            <a:avLst/>
            <a:gdLst/>
            <a:ahLst/>
            <a:cxnLst/>
            <a:rect l="l" t="t" r="r" b="b"/>
            <a:pathLst>
              <a:path w="1900806" h="2376008">
                <a:moveTo>
                  <a:pt x="0" y="0"/>
                </a:moveTo>
                <a:lnTo>
                  <a:pt x="1900806" y="0"/>
                </a:lnTo>
                <a:lnTo>
                  <a:pt x="1900806" y="2376008"/>
                </a:lnTo>
                <a:lnTo>
                  <a:pt x="0" y="237600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2736" t="-21204" r="-56515" b="-117897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1" name="Freeform 11"/>
          <p:cNvSpPr/>
          <p:nvPr/>
        </p:nvSpPr>
        <p:spPr>
          <a:xfrm>
            <a:off x="522467" y="7738375"/>
            <a:ext cx="1958569" cy="2448212"/>
          </a:xfrm>
          <a:custGeom>
            <a:avLst/>
            <a:gdLst/>
            <a:ahLst/>
            <a:cxnLst/>
            <a:rect l="l" t="t" r="r" b="b"/>
            <a:pathLst>
              <a:path w="1958569" h="2448212">
                <a:moveTo>
                  <a:pt x="0" y="0"/>
                </a:moveTo>
                <a:lnTo>
                  <a:pt x="1958569" y="0"/>
                </a:lnTo>
                <a:lnTo>
                  <a:pt x="1958569" y="2448212"/>
                </a:lnTo>
                <a:lnTo>
                  <a:pt x="0" y="244821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44451" t="-20967" r="-56334" b="-119974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2" name="Freeform 12"/>
          <p:cNvSpPr/>
          <p:nvPr/>
        </p:nvSpPr>
        <p:spPr>
          <a:xfrm>
            <a:off x="510026" y="2691301"/>
            <a:ext cx="1946129" cy="2432661"/>
          </a:xfrm>
          <a:custGeom>
            <a:avLst/>
            <a:gdLst/>
            <a:ahLst/>
            <a:cxnLst/>
            <a:rect l="l" t="t" r="r" b="b"/>
            <a:pathLst>
              <a:path w="1946129" h="2432661">
                <a:moveTo>
                  <a:pt x="0" y="0"/>
                </a:moveTo>
                <a:lnTo>
                  <a:pt x="1946129" y="0"/>
                </a:lnTo>
                <a:lnTo>
                  <a:pt x="1946129" y="2432661"/>
                </a:lnTo>
                <a:lnTo>
                  <a:pt x="0" y="243266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51115" t="-33245" r="-54119" b="-113037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3" name="Freeform 13"/>
          <p:cNvSpPr/>
          <p:nvPr/>
        </p:nvSpPr>
        <p:spPr>
          <a:xfrm>
            <a:off x="522467" y="5209687"/>
            <a:ext cx="1933688" cy="2417110"/>
          </a:xfrm>
          <a:custGeom>
            <a:avLst/>
            <a:gdLst/>
            <a:ahLst/>
            <a:cxnLst/>
            <a:rect l="l" t="t" r="r" b="b"/>
            <a:pathLst>
              <a:path w="1933688" h="2417110">
                <a:moveTo>
                  <a:pt x="0" y="0"/>
                </a:moveTo>
                <a:lnTo>
                  <a:pt x="1933688" y="0"/>
                </a:lnTo>
                <a:lnTo>
                  <a:pt x="1933688" y="2417110"/>
                </a:lnTo>
                <a:lnTo>
                  <a:pt x="0" y="241711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7602" r="-21136" b="-44853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4" name="TextBox 14"/>
          <p:cNvSpPr txBox="1"/>
          <p:nvPr/>
        </p:nvSpPr>
        <p:spPr>
          <a:xfrm>
            <a:off x="7144255" y="4174236"/>
            <a:ext cx="9060694" cy="4427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80" lvl="1" indent="-453390" algn="l">
              <a:lnSpc>
                <a:spcPts val="5880"/>
              </a:lnSpc>
              <a:buFont typeface="Arial"/>
              <a:buChar char="•"/>
            </a:pPr>
            <a:r>
              <a:rPr lang="en-US" sz="420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moderna</a:t>
            </a:r>
          </a:p>
          <a:p>
            <a:pPr marL="906780" lvl="1" indent="-453390" algn="l">
              <a:lnSpc>
                <a:spcPts val="5880"/>
              </a:lnSpc>
              <a:buFont typeface="Arial"/>
              <a:buChar char="•"/>
            </a:pPr>
            <a:r>
              <a:rPr lang="en-US" sz="420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transkulturalita</a:t>
            </a:r>
          </a:p>
          <a:p>
            <a:pPr marL="906780" lvl="1" indent="-453390" algn="l">
              <a:lnSpc>
                <a:spcPts val="5880"/>
              </a:lnSpc>
              <a:buFont typeface="Arial"/>
              <a:buChar char="•"/>
            </a:pPr>
            <a:r>
              <a:rPr lang="en-US" sz="420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německá literatura v Čechách</a:t>
            </a:r>
          </a:p>
          <a:p>
            <a:pPr marL="906780" lvl="1" indent="-453390" algn="l">
              <a:lnSpc>
                <a:spcPts val="5880"/>
              </a:lnSpc>
              <a:buFont typeface="Arial"/>
              <a:buChar char="•"/>
            </a:pPr>
            <a:r>
              <a:rPr lang="en-US" sz="420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literární překlad</a:t>
            </a:r>
          </a:p>
          <a:p>
            <a:pPr marL="906780" lvl="1" indent="-453390" algn="l">
              <a:lnSpc>
                <a:spcPts val="5880"/>
              </a:lnSpc>
              <a:buFont typeface="Arial"/>
              <a:buChar char="•"/>
            </a:pPr>
            <a:r>
              <a:rPr lang="en-US" sz="420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německá filozofie</a:t>
            </a:r>
            <a:r>
              <a:rPr lang="en-US" sz="4200">
                <a:solidFill>
                  <a:srgbClr val="C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</a:p>
          <a:p>
            <a:pPr marL="906780" lvl="1" indent="-453390" algn="l">
              <a:lnSpc>
                <a:spcPts val="5880"/>
              </a:lnSpc>
              <a:buFont typeface="Arial"/>
              <a:buChar char="•"/>
            </a:pPr>
            <a:r>
              <a:rPr lang="en-US" sz="420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aj.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000300" y="3054130"/>
            <a:ext cx="9348604" cy="6225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08"/>
              </a:lnSpc>
            </a:pPr>
            <a:r>
              <a:rPr lang="en-US" sz="4800" b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Literatura, kultura a historie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250156" y="2307908"/>
            <a:ext cx="15787688" cy="14288"/>
          </a:xfrm>
          <a:prstGeom prst="line">
            <a:avLst/>
          </a:prstGeom>
          <a:ln w="47625" cap="rnd">
            <a:solidFill>
              <a:srgbClr val="CC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3" name="TextBox 3"/>
          <p:cNvSpPr txBox="1"/>
          <p:nvPr/>
        </p:nvSpPr>
        <p:spPr>
          <a:xfrm>
            <a:off x="3879342" y="456724"/>
            <a:ext cx="15590520" cy="1653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28"/>
              </a:lnSpc>
            </a:pPr>
            <a:r>
              <a:rPr lang="en-US" sz="6600">
                <a:solidFill>
                  <a:srgbClr val="CC0000"/>
                </a:solidFill>
                <a:latin typeface="Lora"/>
                <a:ea typeface="Lora"/>
                <a:cs typeface="Lora"/>
                <a:sym typeface="Lora"/>
              </a:rPr>
              <a:t>Oddělení germanistiky ÚGS </a:t>
            </a:r>
          </a:p>
          <a:p>
            <a:pPr algn="ctr">
              <a:lnSpc>
                <a:spcPts val="5832"/>
              </a:lnSpc>
            </a:pPr>
            <a:r>
              <a:rPr lang="en-US" sz="5400">
                <a:solidFill>
                  <a:srgbClr val="CC0000"/>
                </a:solidFill>
                <a:latin typeface="Lora"/>
                <a:ea typeface="Lora"/>
                <a:cs typeface="Lora"/>
                <a:sym typeface="Lora"/>
              </a:rPr>
              <a:t>personální složení a uspořádání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0" y="0"/>
            <a:ext cx="5458226" cy="10287000"/>
            <a:chOff x="0" y="0"/>
            <a:chExt cx="1437557" cy="27093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37558" cy="2709333"/>
            </a:xfrm>
            <a:custGeom>
              <a:avLst/>
              <a:gdLst/>
              <a:ahLst/>
              <a:cxnLst/>
              <a:rect l="l" t="t" r="r" b="b"/>
              <a:pathLst>
                <a:path w="1437558" h="2709333">
                  <a:moveTo>
                    <a:pt x="0" y="0"/>
                  </a:moveTo>
                  <a:lnTo>
                    <a:pt x="1437558" y="0"/>
                  </a:lnTo>
                  <a:lnTo>
                    <a:pt x="143755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D22C40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1437557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1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7763055" y="4176236"/>
            <a:ext cx="7823094" cy="43411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80" lvl="1" indent="-453390" algn="l">
              <a:lnSpc>
                <a:spcPts val="5880"/>
              </a:lnSpc>
              <a:buFont typeface="Arial"/>
              <a:buChar char="•"/>
            </a:pPr>
            <a:r>
              <a:rPr lang="en-US" sz="420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němčina jako cizí jazyk v ČR</a:t>
            </a:r>
            <a:r>
              <a:rPr lang="en-US" sz="4200">
                <a:solidFill>
                  <a:srgbClr val="C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</a:p>
          <a:p>
            <a:pPr marL="906780" lvl="1" indent="-453390" algn="l">
              <a:lnSpc>
                <a:spcPts val="5880"/>
              </a:lnSpc>
              <a:buFont typeface="Arial"/>
              <a:buChar char="•"/>
            </a:pPr>
            <a:r>
              <a:rPr lang="en-US" sz="420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aktivizační metody</a:t>
            </a:r>
          </a:p>
          <a:p>
            <a:pPr marL="906780" lvl="1" indent="-453390" algn="l">
              <a:lnSpc>
                <a:spcPts val="5880"/>
              </a:lnSpc>
              <a:buFont typeface="Arial"/>
              <a:buChar char="•"/>
            </a:pPr>
            <a:r>
              <a:rPr lang="en-US" sz="420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umělá inteligence</a:t>
            </a:r>
          </a:p>
          <a:p>
            <a:pPr marL="906780" lvl="1" indent="-453390" algn="l">
              <a:lnSpc>
                <a:spcPts val="5880"/>
              </a:lnSpc>
              <a:buFont typeface="Arial"/>
              <a:buChar char="•"/>
            </a:pPr>
            <a:r>
              <a:rPr lang="en-US" sz="420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pedagogická praxe</a:t>
            </a:r>
          </a:p>
          <a:p>
            <a:pPr marL="906780" lvl="1" indent="-453390" algn="l">
              <a:lnSpc>
                <a:spcPts val="5880"/>
              </a:lnSpc>
              <a:buFont typeface="Arial"/>
              <a:buChar char="•"/>
            </a:pPr>
            <a:r>
              <a:rPr lang="en-US" sz="420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aj.</a:t>
            </a:r>
          </a:p>
          <a:p>
            <a:pPr algn="l">
              <a:lnSpc>
                <a:spcPts val="4536"/>
              </a:lnSpc>
            </a:pPr>
            <a:endParaRPr lang="en-US" sz="420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0171565" y="3039332"/>
            <a:ext cx="3006075" cy="6225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08"/>
              </a:lnSpc>
            </a:pPr>
            <a:r>
              <a:rPr lang="en-US" sz="4800" b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Didaktika</a:t>
            </a:r>
          </a:p>
        </p:txBody>
      </p:sp>
      <p:sp>
        <p:nvSpPr>
          <p:cNvPr id="9" name="Freeform 9" descr="Obsah obrázku oblečení, osoba, oblek, úsměv  Popis byl vytvořen automaticky"/>
          <p:cNvSpPr/>
          <p:nvPr/>
        </p:nvSpPr>
        <p:spPr>
          <a:xfrm>
            <a:off x="626496" y="3075956"/>
            <a:ext cx="4205235" cy="4135089"/>
          </a:xfrm>
          <a:custGeom>
            <a:avLst/>
            <a:gdLst/>
            <a:ahLst/>
            <a:cxnLst/>
            <a:rect l="l" t="t" r="r" b="b"/>
            <a:pathLst>
              <a:path w="4205235" h="4135089">
                <a:moveTo>
                  <a:pt x="0" y="0"/>
                </a:moveTo>
                <a:lnTo>
                  <a:pt x="4205235" y="0"/>
                </a:lnTo>
                <a:lnTo>
                  <a:pt x="4205235" y="4135089"/>
                </a:lnTo>
                <a:lnTo>
                  <a:pt x="0" y="41350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3532" t="-82118" r="-176224" b="-115952"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861980" y="0"/>
            <a:ext cx="4426020" cy="10287000"/>
            <a:chOff x="0" y="0"/>
            <a:chExt cx="1165701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65701" cy="2709333"/>
            </a:xfrm>
            <a:custGeom>
              <a:avLst/>
              <a:gdLst/>
              <a:ahLst/>
              <a:cxnLst/>
              <a:rect l="l" t="t" r="r" b="b"/>
              <a:pathLst>
                <a:path w="1165701" h="2709333">
                  <a:moveTo>
                    <a:pt x="0" y="0"/>
                  </a:moveTo>
                  <a:lnTo>
                    <a:pt x="1165701" y="0"/>
                  </a:lnTo>
                  <a:lnTo>
                    <a:pt x="116570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D22C40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165701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1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28700" y="2929584"/>
            <a:ext cx="12511493" cy="70397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97"/>
              </a:lnSpc>
            </a:pPr>
            <a:r>
              <a:rPr lang="en-US" sz="3053" b="1" spc="28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Vědecké projekty </a:t>
            </a:r>
          </a:p>
          <a:p>
            <a:pPr marL="552167" lvl="1" indent="-276083" algn="l">
              <a:lnSpc>
                <a:spcPts val="2931"/>
              </a:lnSpc>
              <a:buFont typeface="Arial"/>
              <a:buChar char="•"/>
            </a:pPr>
            <a:r>
              <a:rPr lang="en-US" sz="3053" spc="27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Das Sprachmanagement in Sprachsituationen (V. Dovalil)  </a:t>
            </a:r>
          </a:p>
          <a:p>
            <a:pPr algn="l">
              <a:lnSpc>
                <a:spcPts val="2931"/>
              </a:lnSpc>
            </a:pPr>
            <a:endParaRPr lang="en-US" sz="3053" spc="27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algn="l">
              <a:lnSpc>
                <a:spcPts val="2931"/>
              </a:lnSpc>
            </a:pPr>
            <a:r>
              <a:rPr lang="en-US" sz="3053" b="1" spc="28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Projekty se studenty a doktorandy z minulých let</a:t>
            </a:r>
          </a:p>
          <a:p>
            <a:pPr marL="552554" lvl="1" indent="-276277" algn="l">
              <a:lnSpc>
                <a:spcPts val="2931"/>
              </a:lnSpc>
              <a:buFont typeface="Arial"/>
              <a:buChar char="•"/>
            </a:pPr>
            <a:r>
              <a:rPr lang="en-US" sz="3053" u="sng" spc="28">
                <a:solidFill>
                  <a:srgbClr val="0563C1"/>
                </a:solidFill>
                <a:latin typeface="Lora"/>
                <a:ea typeface="Lora"/>
                <a:cs typeface="Lora"/>
                <a:sym typeface="Lora"/>
                <a:hlinkClick r:id="rId2" tooltip="http://www.biblon.cz/"/>
              </a:rPr>
              <a:t> Biblon.cz</a:t>
            </a:r>
            <a:r>
              <a:rPr lang="en-US" sz="3053" spc="28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– Online bibliografie k výzkumu německého jazyka v českých zemích </a:t>
            </a:r>
          </a:p>
          <a:p>
            <a:pPr marL="552554" lvl="1" indent="-276277" algn="l">
              <a:lnSpc>
                <a:spcPts val="2931"/>
              </a:lnSpc>
              <a:buFont typeface="Arial"/>
              <a:buChar char="•"/>
            </a:pPr>
            <a:r>
              <a:rPr lang="en-US" sz="3053" u="sng" spc="28">
                <a:solidFill>
                  <a:srgbClr val="0563C1"/>
                </a:solidFill>
                <a:latin typeface="Lora"/>
                <a:ea typeface="Lora"/>
                <a:cs typeface="Lora"/>
                <a:sym typeface="Lora"/>
                <a:hlinkClick r:id="rId3" tooltip="http://www.gercolinet.eu/"/>
              </a:rPr>
              <a:t> GerCoLiNet</a:t>
            </a:r>
            <a:r>
              <a:rPr lang="en-US" sz="3053" spc="28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: 4EU+ European Network of German and Contrastive Linguistics</a:t>
            </a:r>
          </a:p>
          <a:p>
            <a:pPr marL="552167" lvl="1" indent="-276083" algn="l">
              <a:lnSpc>
                <a:spcPts val="2931"/>
              </a:lnSpc>
              <a:buFont typeface="Arial"/>
              <a:buChar char="•"/>
            </a:pPr>
            <a:r>
              <a:rPr lang="en-US" sz="3053" u="sng" spc="27">
                <a:solidFill>
                  <a:srgbClr val="0563C1"/>
                </a:solidFill>
                <a:latin typeface="Lora"/>
                <a:ea typeface="Lora"/>
                <a:cs typeface="Lora"/>
                <a:sym typeface="Lora"/>
                <a:hlinkClick r:id="rId4" tooltip="https://lexarchiv.ff.cuni.cz/slovnik/"/>
              </a:rPr>
              <a:t> Německo-česká lexikální databáze</a:t>
            </a:r>
            <a:r>
              <a:rPr lang="en-US" sz="3053" spc="27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: Adjektiva online</a:t>
            </a:r>
          </a:p>
          <a:p>
            <a:pPr algn="l">
              <a:lnSpc>
                <a:spcPts val="2931"/>
              </a:lnSpc>
            </a:pPr>
            <a:endParaRPr lang="en-US" sz="3053" spc="27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algn="l">
              <a:lnSpc>
                <a:spcPts val="4396"/>
              </a:lnSpc>
            </a:pPr>
            <a:r>
              <a:rPr lang="en-US" sz="3053" b="1" spc="28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Publikace</a:t>
            </a:r>
          </a:p>
          <a:p>
            <a:pPr marL="552167" lvl="1" indent="-276083" algn="l">
              <a:lnSpc>
                <a:spcPts val="3663"/>
              </a:lnSpc>
              <a:buFont typeface="Arial"/>
              <a:buChar char="•"/>
            </a:pPr>
            <a:r>
              <a:rPr lang="en-US" sz="3053" b="1" i="1" spc="27">
                <a:solidFill>
                  <a:srgbClr val="000000"/>
                </a:solidFill>
                <a:latin typeface="Lora Bold Italics"/>
                <a:ea typeface="Lora Bold Italics"/>
                <a:cs typeface="Lora Bold Italics"/>
                <a:sym typeface="Lora Bold Italics"/>
              </a:rPr>
              <a:t> Chci studovat němčinu na vysoké škole! </a:t>
            </a:r>
            <a:r>
              <a:rPr lang="en-US" sz="3053" spc="27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(M. Šemelík, R. Přibík, 2021)</a:t>
            </a:r>
          </a:p>
          <a:p>
            <a:pPr algn="l">
              <a:lnSpc>
                <a:spcPts val="3663"/>
              </a:lnSpc>
            </a:pPr>
            <a:endParaRPr lang="en-US" sz="3053" spc="27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algn="l">
              <a:lnSpc>
                <a:spcPts val="3663"/>
              </a:lnSpc>
            </a:pPr>
            <a:r>
              <a:rPr lang="en-US" sz="3053" b="1" spc="28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Popularizace</a:t>
            </a:r>
          </a:p>
          <a:p>
            <a:pPr marL="552554" lvl="1" indent="-276277" algn="l">
              <a:lnSpc>
                <a:spcPts val="3663"/>
              </a:lnSpc>
              <a:buFont typeface="Arial"/>
              <a:buChar char="•"/>
            </a:pPr>
            <a:r>
              <a:rPr lang="en-US" sz="3053" spc="28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např. video o starých Germánech v rámci Noci vědců UK</a:t>
            </a:r>
          </a:p>
          <a:p>
            <a:pPr marL="552554" lvl="1" indent="-276277" algn="l">
              <a:lnSpc>
                <a:spcPts val="3663"/>
              </a:lnSpc>
              <a:buFont typeface="Arial"/>
              <a:buChar char="•"/>
            </a:pPr>
            <a:r>
              <a:rPr lang="en-US" sz="3053" spc="28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výstava </a:t>
            </a:r>
            <a:r>
              <a:rPr lang="en-US" sz="3053" u="sng" spc="28">
                <a:solidFill>
                  <a:srgbClr val="0070C0"/>
                </a:solidFill>
                <a:latin typeface="Lora"/>
                <a:ea typeface="Lora"/>
                <a:cs typeface="Lora"/>
                <a:sym typeface="Lora"/>
                <a:hlinkClick r:id="rId5" tooltip="https://german.ff.cuni.cz/udalost/vystava-ceska-germanistika-na-prazske-univerzite-v-zrcadle-dejin-ausstellung-tschechische-germanistik-an-der-prageruniversitat-im-spiegel-der-geschichte/"/>
              </a:rPr>
              <a:t>Česká germanistika na pražské univerzitě v zrcadle dějin</a:t>
            </a:r>
          </a:p>
        </p:txBody>
      </p:sp>
      <p:sp>
        <p:nvSpPr>
          <p:cNvPr id="6" name="Freeform 6"/>
          <p:cNvSpPr/>
          <p:nvPr/>
        </p:nvSpPr>
        <p:spPr>
          <a:xfrm>
            <a:off x="14169990" y="7569810"/>
            <a:ext cx="3810000" cy="2152650"/>
          </a:xfrm>
          <a:custGeom>
            <a:avLst/>
            <a:gdLst/>
            <a:ahLst/>
            <a:cxnLst/>
            <a:rect l="l" t="t" r="r" b="b"/>
            <a:pathLst>
              <a:path w="3810000" h="2152650">
                <a:moveTo>
                  <a:pt x="0" y="0"/>
                </a:moveTo>
                <a:lnTo>
                  <a:pt x="3810000" y="0"/>
                </a:lnTo>
                <a:lnTo>
                  <a:pt x="3810000" y="2152650"/>
                </a:lnTo>
                <a:lnTo>
                  <a:pt x="0" y="215265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AutoShape 7"/>
          <p:cNvSpPr/>
          <p:nvPr/>
        </p:nvSpPr>
        <p:spPr>
          <a:xfrm>
            <a:off x="981542" y="2262162"/>
            <a:ext cx="15964035" cy="14447"/>
          </a:xfrm>
          <a:prstGeom prst="line">
            <a:avLst/>
          </a:prstGeom>
          <a:ln w="47625" cap="rnd">
            <a:solidFill>
              <a:srgbClr val="D22C4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8" name="Freeform 8"/>
          <p:cNvSpPr/>
          <p:nvPr/>
        </p:nvSpPr>
        <p:spPr>
          <a:xfrm rot="1213452">
            <a:off x="14089651" y="3715126"/>
            <a:ext cx="2761055" cy="3907595"/>
          </a:xfrm>
          <a:custGeom>
            <a:avLst/>
            <a:gdLst/>
            <a:ahLst/>
            <a:cxnLst/>
            <a:rect l="l" t="t" r="r" b="b"/>
            <a:pathLst>
              <a:path w="2761055" h="3907595">
                <a:moveTo>
                  <a:pt x="0" y="0"/>
                </a:moveTo>
                <a:lnTo>
                  <a:pt x="2761055" y="0"/>
                </a:lnTo>
                <a:lnTo>
                  <a:pt x="2761055" y="3907595"/>
                </a:lnTo>
                <a:lnTo>
                  <a:pt x="0" y="390759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Freeform 9"/>
          <p:cNvSpPr/>
          <p:nvPr/>
        </p:nvSpPr>
        <p:spPr>
          <a:xfrm rot="-1818120">
            <a:off x="15484467" y="174861"/>
            <a:ext cx="2922221" cy="4174602"/>
          </a:xfrm>
          <a:custGeom>
            <a:avLst/>
            <a:gdLst/>
            <a:ahLst/>
            <a:cxnLst/>
            <a:rect l="l" t="t" r="r" b="b"/>
            <a:pathLst>
              <a:path w="2922221" h="4174602">
                <a:moveTo>
                  <a:pt x="0" y="0"/>
                </a:moveTo>
                <a:lnTo>
                  <a:pt x="2922221" y="0"/>
                </a:lnTo>
                <a:lnTo>
                  <a:pt x="2922221" y="4174602"/>
                </a:lnTo>
                <a:lnTo>
                  <a:pt x="0" y="417460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TextBox 10"/>
          <p:cNvSpPr txBox="1"/>
          <p:nvPr/>
        </p:nvSpPr>
        <p:spPr>
          <a:xfrm>
            <a:off x="1240187" y="384816"/>
            <a:ext cx="12088518" cy="15053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11"/>
              </a:lnSpc>
            </a:pPr>
            <a:r>
              <a:rPr lang="en-US" sz="6029" b="1" spc="56">
                <a:solidFill>
                  <a:srgbClr val="CC0000"/>
                </a:solidFill>
                <a:latin typeface="Lora Bold"/>
                <a:ea typeface="Lora Bold"/>
                <a:cs typeface="Lora Bold"/>
                <a:sym typeface="Lora Bold"/>
              </a:rPr>
              <a:t>Lingvistika</a:t>
            </a:r>
          </a:p>
          <a:p>
            <a:pPr algn="l">
              <a:lnSpc>
                <a:spcPts val="5327"/>
              </a:lnSpc>
            </a:pPr>
            <a:r>
              <a:rPr lang="en-US" sz="4933" spc="46">
                <a:solidFill>
                  <a:srgbClr val="CC0000"/>
                </a:solidFill>
                <a:latin typeface="Lora"/>
                <a:ea typeface="Lora"/>
                <a:cs typeface="Lora"/>
                <a:sym typeface="Lora"/>
              </a:rPr>
              <a:t>Příklady vědecké a projektové činnosti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006CE7195B3C144882D69D4D3F58026" ma:contentTypeVersion="6" ma:contentTypeDescription="Vytvoří nový dokument" ma:contentTypeScope="" ma:versionID="b854f1ea32aa509de8ec32d49a64a24e">
  <xsd:schema xmlns:xsd="http://www.w3.org/2001/XMLSchema" xmlns:xs="http://www.w3.org/2001/XMLSchema" xmlns:p="http://schemas.microsoft.com/office/2006/metadata/properties" xmlns:ns2="798eee91-58ec-4261-8391-4c040286d59b" xmlns:ns3="cab32081-f826-46ca-a908-e8277a3666f4" targetNamespace="http://schemas.microsoft.com/office/2006/metadata/properties" ma:root="true" ma:fieldsID="c21322db1d4ba2a3d57356b9910e25ef" ns2:_="" ns3:_="">
    <xsd:import namespace="798eee91-58ec-4261-8391-4c040286d59b"/>
    <xsd:import namespace="cab32081-f826-46ca-a908-e8277a3666f4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8eee91-58ec-4261-8391-4c040286d59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b32081-f826-46ca-a908-e8277a3666f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1EAF0C0-C969-4BAB-820B-E530ACB17E68}"/>
</file>

<file path=customXml/itemProps2.xml><?xml version="1.0" encoding="utf-8"?>
<ds:datastoreItem xmlns:ds="http://schemas.openxmlformats.org/officeDocument/2006/customXml" ds:itemID="{E8EC4B99-EA3A-4A09-ADDE-F26B172EC2D2}"/>
</file>

<file path=customXml/itemProps3.xml><?xml version="1.0" encoding="utf-8"?>
<ds:datastoreItem xmlns:ds="http://schemas.openxmlformats.org/officeDocument/2006/customXml" ds:itemID="{88D57FD8-ABF7-44A4-ABB8-88C9CBBD2786}"/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2088</Words>
  <Application>Microsoft Office PowerPoint</Application>
  <PresentationFormat>Vlastní</PresentationFormat>
  <Paragraphs>439</Paragraphs>
  <Slides>37</Slides>
  <Notes>3</Notes>
  <HiddenSlides>0</HiddenSlides>
  <MMClips>0</MMClips>
  <ScaleCrop>false</ScaleCrop>
  <HeadingPairs>
    <vt:vector size="6" baseType="variant">
      <vt:variant>
        <vt:lpstr>Použitá písma</vt:lpstr>
      </vt:variant>
      <vt:variant>
        <vt:i4>11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37</vt:i4>
      </vt:variant>
    </vt:vector>
  </HeadingPairs>
  <TitlesOfParts>
    <vt:vector size="49" baseType="lpstr">
      <vt:lpstr>Arial</vt:lpstr>
      <vt:lpstr>Lora Bold Italics</vt:lpstr>
      <vt:lpstr>Faraz Modern</vt:lpstr>
      <vt:lpstr>Calibri (MS) Bold</vt:lpstr>
      <vt:lpstr>Open Sans Bold</vt:lpstr>
      <vt:lpstr>Calibri</vt:lpstr>
      <vt:lpstr>Flatory Slab Condensed Bold</vt:lpstr>
      <vt:lpstr>Lora Italics</vt:lpstr>
      <vt:lpstr>Lora</vt:lpstr>
      <vt:lpstr>Calibri (MS)</vt:lpstr>
      <vt:lpstr>Lora Bold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ROZPRACOVÁNO LISTOPAD Germánská a severoevropská studia germanistika a učitelství BC.pptx</dc:title>
  <dc:creator>Martin Schemel</dc:creator>
  <cp:lastModifiedBy>anonymní</cp:lastModifiedBy>
  <cp:revision>3</cp:revision>
  <dcterms:created xsi:type="dcterms:W3CDTF">2006-08-16T00:00:00Z</dcterms:created>
  <dcterms:modified xsi:type="dcterms:W3CDTF">2025-01-08T17:40:51Z</dcterms:modified>
  <dc:identifier>DAGYzNk5rGk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0x0101001006CE7195B3C144882D69D4D3F58026</vt:lpwstr>
  </property>
</Properties>
</file>